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B9A80-4B5D-4C4C-AC69-832354BDBE73}" type="datetimeFigureOut">
              <a:rPr lang="en-IN" smtClean="0"/>
              <a:t>23-09-2013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EFB117-8457-4C8B-8CC9-28FC0277937F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19866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1986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fld id="{CFC270A5-1DD9-4D99-8E78-5826BD5F3301}" type="slidenum">
              <a:rPr lang="en-US">
                <a:solidFill>
                  <a:srgbClr val="FFFFFF"/>
                </a:solidFill>
                <a:latin typeface="Times New Roman" pitchFamily="18" charset="0"/>
                <a:ea typeface="MS PGothic" pitchFamily="34" charset="-128"/>
                <a:cs typeface="ヒラギノ角ゴ Pro W3"/>
              </a:rPr>
              <a:pPr defTabSz="912813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rgbClr val="FFFFFF"/>
              </a:solidFill>
              <a:latin typeface="Times New Roman" pitchFamily="18" charset="0"/>
              <a:ea typeface="MS PGothic" pitchFamily="34" charset="-128"/>
              <a:cs typeface="ヒラギノ角ゴ Pro W3"/>
            </a:endParaRPr>
          </a:p>
        </p:txBody>
      </p:sp>
      <p:sp>
        <p:nvSpPr>
          <p:cNvPr id="1986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6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2746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9FA985F-6908-4A56-9A20-A868F70FEBF3}" type="datetimeFigureOut">
              <a:rPr lang="en-IN" smtClean="0"/>
              <a:t>23-09-2013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147AA3C-D0EE-4136-B198-D13E16BB0AF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A985F-6908-4A56-9A20-A868F70FEBF3}" type="datetimeFigureOut">
              <a:rPr lang="en-IN" smtClean="0"/>
              <a:t>23-09-2013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AA3C-D0EE-4136-B198-D13E16BB0AF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A985F-6908-4A56-9A20-A868F70FEBF3}" type="datetimeFigureOut">
              <a:rPr lang="en-IN" smtClean="0"/>
              <a:t>23-09-2013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AA3C-D0EE-4136-B198-D13E16BB0AF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A985F-6908-4A56-9A20-A868F70FEBF3}" type="datetimeFigureOut">
              <a:rPr lang="en-IN" smtClean="0"/>
              <a:t>23-09-2013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AA3C-D0EE-4136-B198-D13E16BB0AF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A985F-6908-4A56-9A20-A868F70FEBF3}" type="datetimeFigureOut">
              <a:rPr lang="en-IN" smtClean="0"/>
              <a:t>23-09-2013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AA3C-D0EE-4136-B198-D13E16BB0AF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A985F-6908-4A56-9A20-A868F70FEBF3}" type="datetimeFigureOut">
              <a:rPr lang="en-IN" smtClean="0"/>
              <a:t>23-09-2013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AA3C-D0EE-4136-B198-D13E16BB0AF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9FA985F-6908-4A56-9A20-A868F70FEBF3}" type="datetimeFigureOut">
              <a:rPr lang="en-IN" smtClean="0"/>
              <a:t>23-09-2013</a:t>
            </a:fld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147AA3C-D0EE-4136-B198-D13E16BB0AFA}" type="slidenum">
              <a:rPr lang="en-IN" smtClean="0"/>
              <a:t>‹#›</a:t>
            </a:fld>
            <a:endParaRPr lang="en-IN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9FA985F-6908-4A56-9A20-A868F70FEBF3}" type="datetimeFigureOut">
              <a:rPr lang="en-IN" smtClean="0"/>
              <a:t>23-09-2013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147AA3C-D0EE-4136-B198-D13E16BB0AF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A985F-6908-4A56-9A20-A868F70FEBF3}" type="datetimeFigureOut">
              <a:rPr lang="en-IN" smtClean="0"/>
              <a:t>23-09-2013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AA3C-D0EE-4136-B198-D13E16BB0AF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A985F-6908-4A56-9A20-A868F70FEBF3}" type="datetimeFigureOut">
              <a:rPr lang="en-IN" smtClean="0"/>
              <a:t>23-09-2013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AA3C-D0EE-4136-B198-D13E16BB0AF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A985F-6908-4A56-9A20-A868F70FEBF3}" type="datetimeFigureOut">
              <a:rPr lang="en-IN" smtClean="0"/>
              <a:t>23-09-2013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AA3C-D0EE-4136-B198-D13E16BB0AF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9FA985F-6908-4A56-9A20-A868F70FEBF3}" type="datetimeFigureOut">
              <a:rPr lang="en-IN" smtClean="0"/>
              <a:t>23-09-2013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147AA3C-D0EE-4136-B198-D13E16BB0AFA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35179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ＭＳ Ｐゴシック" charset="-128"/>
              </a:rPr>
              <a:t/>
            </a:r>
            <a:br>
              <a:rPr lang="en-US" dirty="0" smtClean="0">
                <a:ea typeface="ＭＳ Ｐゴシック" charset="-128"/>
              </a:rPr>
            </a:br>
            <a:r>
              <a:rPr lang="en-US" dirty="0">
                <a:ea typeface="ＭＳ Ｐゴシック" charset="-128"/>
              </a:rPr>
              <a:t/>
            </a:r>
            <a:br>
              <a:rPr lang="en-US" dirty="0">
                <a:ea typeface="ＭＳ Ｐゴシック" charset="-128"/>
              </a:rPr>
            </a:br>
            <a:r>
              <a:rPr lang="en-US" dirty="0" smtClean="0">
                <a:ea typeface="ＭＳ Ｐゴシック" charset="-128"/>
              </a:rPr>
              <a:t/>
            </a:r>
            <a:br>
              <a:rPr lang="en-US" dirty="0" smtClean="0">
                <a:ea typeface="ＭＳ Ｐゴシック" charset="-128"/>
              </a:rPr>
            </a:br>
            <a:r>
              <a:rPr lang="en-US" dirty="0" smtClean="0">
                <a:ea typeface="ＭＳ Ｐゴシック" charset="-128"/>
              </a:rPr>
              <a:t/>
            </a:r>
            <a:br>
              <a:rPr lang="en-US" dirty="0" smtClean="0">
                <a:ea typeface="ＭＳ Ｐゴシック" charset="-128"/>
              </a:rPr>
            </a:br>
            <a:r>
              <a:rPr lang="en-US" dirty="0" smtClean="0">
                <a:ea typeface="ＭＳ Ｐゴシック" charset="-128"/>
              </a:rPr>
              <a:t/>
            </a:r>
            <a:br>
              <a:rPr lang="en-US" dirty="0" smtClean="0">
                <a:ea typeface="ＭＳ Ｐゴシック" charset="-128"/>
              </a:rPr>
            </a:br>
            <a:r>
              <a:rPr lang="en-US" dirty="0" smtClean="0">
                <a:ea typeface="ＭＳ Ｐゴシック" charset="-128"/>
              </a:rPr>
              <a:t/>
            </a:r>
            <a:br>
              <a:rPr lang="en-US" dirty="0" smtClean="0">
                <a:ea typeface="ＭＳ Ｐゴシック" charset="-128"/>
              </a:rPr>
            </a:br>
            <a:r>
              <a:rPr lang="en-US" dirty="0" smtClean="0">
                <a:ea typeface="ＭＳ Ｐゴシック" charset="-128"/>
              </a:rPr>
              <a:t/>
            </a:r>
            <a:br>
              <a:rPr lang="en-US" dirty="0" smtClean="0">
                <a:ea typeface="ＭＳ Ｐゴシック" charset="-128"/>
              </a:rPr>
            </a:br>
            <a:r>
              <a:rPr lang="en-US" dirty="0" smtClean="0">
                <a:ea typeface="ＭＳ Ｐゴシック" charset="-128"/>
              </a:rPr>
              <a:t/>
            </a:r>
            <a:br>
              <a:rPr lang="en-US" dirty="0" smtClean="0">
                <a:ea typeface="ＭＳ Ｐゴシック" charset="-128"/>
              </a:rPr>
            </a:br>
            <a:r>
              <a:rPr lang="en-US" dirty="0" smtClean="0">
                <a:ea typeface="ＭＳ Ｐゴシック" charset="-128"/>
              </a:rPr>
              <a:t/>
            </a:r>
            <a:br>
              <a:rPr lang="en-US" dirty="0" smtClean="0">
                <a:ea typeface="ＭＳ Ｐゴシック" charset="-128"/>
              </a:rPr>
            </a:br>
            <a:r>
              <a:rPr lang="en-US" dirty="0" smtClean="0">
                <a:ea typeface="ＭＳ Ｐゴシック" charset="-128"/>
              </a:rPr>
              <a:t/>
            </a:r>
            <a:br>
              <a:rPr lang="en-US" dirty="0" smtClean="0">
                <a:ea typeface="ＭＳ Ｐゴシック" charset="-128"/>
              </a:rPr>
            </a:br>
            <a:r>
              <a:rPr lang="en-US" dirty="0" smtClean="0">
                <a:ea typeface="ＭＳ Ｐゴシック" charset="-128"/>
              </a:rPr>
              <a:t/>
            </a:r>
            <a:br>
              <a:rPr lang="en-US" dirty="0" smtClean="0">
                <a:ea typeface="ＭＳ Ｐゴシック" charset="-128"/>
              </a:rPr>
            </a:br>
            <a:r>
              <a:rPr lang="en-US" dirty="0" smtClean="0">
                <a:ea typeface="ＭＳ Ｐゴシック" charset="-128"/>
              </a:rPr>
              <a:t/>
            </a:r>
            <a:br>
              <a:rPr lang="en-US" dirty="0" smtClean="0">
                <a:ea typeface="ＭＳ Ｐゴシック" charset="-128"/>
              </a:rPr>
            </a:br>
            <a:r>
              <a:rPr lang="en-US" dirty="0" smtClean="0">
                <a:ea typeface="ＭＳ Ｐゴシック" charset="-128"/>
              </a:rPr>
              <a:t/>
            </a:r>
            <a:br>
              <a:rPr lang="en-US" dirty="0" smtClean="0">
                <a:ea typeface="ＭＳ Ｐゴシック" charset="-128"/>
              </a:rPr>
            </a:br>
            <a:r>
              <a:rPr lang="en-US" dirty="0" smtClean="0">
                <a:ea typeface="ＭＳ Ｐゴシック" charset="-128"/>
              </a:rPr>
              <a:t/>
            </a:r>
            <a:br>
              <a:rPr lang="en-US" dirty="0" smtClean="0">
                <a:ea typeface="ＭＳ Ｐゴシック" charset="-128"/>
              </a:rPr>
            </a:br>
            <a:r>
              <a:rPr lang="en-US" dirty="0" smtClean="0">
                <a:ea typeface="ＭＳ Ｐゴシック" charset="-128"/>
              </a:rPr>
              <a:t/>
            </a:r>
            <a:br>
              <a:rPr lang="en-US" dirty="0" smtClean="0">
                <a:ea typeface="ＭＳ Ｐゴシック" charset="-128"/>
              </a:rPr>
            </a:br>
            <a:r>
              <a:rPr lang="en-US" dirty="0" smtClean="0">
                <a:ea typeface="ＭＳ Ｐゴシック" charset="-128"/>
              </a:rPr>
              <a:t/>
            </a:r>
            <a:br>
              <a:rPr lang="en-US" dirty="0" smtClean="0">
                <a:ea typeface="ＭＳ Ｐゴシック" charset="-128"/>
              </a:rPr>
            </a:br>
            <a:r>
              <a:rPr lang="en-US" dirty="0" smtClean="0">
                <a:ea typeface="ＭＳ Ｐゴシック" charset="-128"/>
              </a:rPr>
              <a:t/>
            </a:r>
            <a:br>
              <a:rPr lang="en-US" dirty="0" smtClean="0">
                <a:ea typeface="ＭＳ Ｐゴシック" charset="-128"/>
              </a:rPr>
            </a:br>
            <a:r>
              <a:rPr lang="en-US" dirty="0" smtClean="0">
                <a:ea typeface="ＭＳ Ｐゴシック" charset="-128"/>
              </a:rPr>
              <a:t/>
            </a:r>
            <a:br>
              <a:rPr lang="en-US" dirty="0" smtClean="0">
                <a:ea typeface="ＭＳ Ｐゴシック" charset="-128"/>
              </a:rPr>
            </a:br>
            <a:r>
              <a:rPr lang="en-US" sz="4000" dirty="0" smtClean="0">
                <a:ea typeface="ＭＳ Ｐゴシック" charset="-128"/>
              </a:rPr>
              <a:t>A Randomized, Double-blind, Placebo-controlled Trial </a:t>
            </a:r>
            <a:r>
              <a:rPr lang="en-US" sz="4000" dirty="0" smtClean="0">
                <a:ea typeface="ＭＳ Ｐゴシック" charset="-128"/>
              </a:rPr>
              <a:t>of </a:t>
            </a:r>
            <a:r>
              <a:rPr lang="en-US" sz="4000" dirty="0" smtClean="0">
                <a:ea typeface="ＭＳ Ｐゴシック" charset="-128"/>
              </a:rPr>
              <a:t>Intravenous </a:t>
            </a:r>
            <a:r>
              <a:rPr lang="en-US" sz="4000" dirty="0" smtClean="0">
                <a:ea typeface="ＭＳ Ｐゴシック" charset="-128"/>
              </a:rPr>
              <a:t>Erythropoietin in Patients with ST-Segment Elevation Myocardial Infarction – Primary Results of the REVEAL Trial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708025"/>
          </a:xfrm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833563" y="304800"/>
            <a:ext cx="5710237" cy="5638800"/>
            <a:chOff x="1034" y="288"/>
            <a:chExt cx="3597" cy="3552"/>
          </a:xfrm>
        </p:grpSpPr>
        <p:sp>
          <p:nvSpPr>
            <p:cNvPr id="3272707" name="Text Box 3"/>
            <p:cNvSpPr txBox="1">
              <a:spLocks noChangeArrowheads="1"/>
            </p:cNvSpPr>
            <p:nvPr/>
          </p:nvSpPr>
          <p:spPr bwMode="auto">
            <a:xfrm>
              <a:off x="1967" y="288"/>
              <a:ext cx="1667" cy="330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>
              <a:outerShdw blurRad="63500" dist="17961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 algn="ctr" defTabSz="914400" eaLnBrk="0" hangingPunct="0">
                <a:spcBef>
                  <a:spcPct val="50000"/>
                </a:spcBef>
                <a:buFont typeface="Monotype Sorts" pitchFamily="-110" charset="2"/>
                <a:buNone/>
                <a:defRPr/>
              </a:pPr>
              <a:r>
                <a:rPr kumimoji="1" lang="en-US" sz="2800" b="1" dirty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ea typeface="+mn-ea"/>
                  <a:cs typeface="+mn-cs"/>
                </a:rPr>
                <a:t>STEMI n=110</a:t>
              </a:r>
              <a:endParaRPr kumimoji="1"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272708" name="Line 4"/>
            <p:cNvSpPr>
              <a:spLocks noChangeShapeType="1"/>
            </p:cNvSpPr>
            <p:nvPr/>
          </p:nvSpPr>
          <p:spPr bwMode="auto">
            <a:xfrm>
              <a:off x="2832" y="624"/>
              <a:ext cx="0" cy="288"/>
            </a:xfrm>
            <a:prstGeom prst="line">
              <a:avLst/>
            </a:prstGeom>
            <a:noFill/>
            <a:ln w="50800">
              <a:solidFill>
                <a:srgbClr val="FF6600"/>
              </a:solidFill>
              <a:round/>
              <a:headEnd/>
              <a:tailEnd type="triangle" w="med" len="med"/>
            </a:ln>
            <a:effectLst>
              <a:outerShdw blurRad="63500" dist="17961" dir="2700000" algn="ctr" rotWithShape="0">
                <a:schemeClr val="bg2">
                  <a:alpha val="74998"/>
                </a:schemeClr>
              </a:outerShdw>
            </a:effectLst>
          </p:spPr>
          <p:txBody>
            <a:bodyPr>
              <a:spAutoFit/>
            </a:bodyPr>
            <a:lstStyle/>
            <a:p>
              <a:pPr defTabSz="914400" eaLnBrk="0" hangingPunct="0">
                <a:spcBef>
                  <a:spcPct val="50000"/>
                </a:spcBef>
                <a:buFont typeface="Monotype Sorts" pitchFamily="-108" charset="2"/>
                <a:buNone/>
                <a:defRPr/>
              </a:pPr>
              <a:endParaRPr kumimoji="1" lang="en-US" sz="2800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272709" name="Text Box 5"/>
            <p:cNvSpPr txBox="1">
              <a:spLocks noChangeArrowheads="1"/>
            </p:cNvSpPr>
            <p:nvPr/>
          </p:nvSpPr>
          <p:spPr bwMode="auto">
            <a:xfrm>
              <a:off x="1500" y="960"/>
              <a:ext cx="2700" cy="484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>
              <a:outerShdw blurRad="63500" dist="17961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 algn="ctr" defTabSz="914400" eaLnBrk="0" hangingPunct="0">
                <a:lnSpc>
                  <a:spcPct val="70000"/>
                </a:lnSpc>
                <a:spcBef>
                  <a:spcPct val="50000"/>
                </a:spcBef>
                <a:buFont typeface="Monotype Sorts" pitchFamily="-110" charset="2"/>
                <a:buNone/>
                <a:defRPr/>
              </a:pPr>
              <a:r>
                <a:rPr kumimoji="1" lang="en-US" sz="2800" b="1" dirty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ea typeface="+mn-ea"/>
                  <a:cs typeface="+mn-cs"/>
                </a:rPr>
                <a:t>Primary or rescue PCI</a:t>
              </a:r>
            </a:p>
            <a:p>
              <a:pPr algn="ctr" defTabSz="914400" eaLnBrk="0" hangingPunct="0">
                <a:lnSpc>
                  <a:spcPct val="70000"/>
                </a:lnSpc>
                <a:spcBef>
                  <a:spcPct val="50000"/>
                </a:spcBef>
                <a:buFont typeface="Monotype Sorts" pitchFamily="-110" charset="2"/>
                <a:buNone/>
                <a:defRPr/>
              </a:pPr>
              <a:r>
                <a:rPr kumimoji="1" lang="en-US" sz="2000" b="1" i="1" dirty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ea typeface="+mn-ea"/>
                  <a:cs typeface="+mn-cs"/>
                </a:rPr>
                <a:t>TIMI 0-1 flow in IRA</a:t>
              </a: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968" y="2016"/>
              <a:ext cx="1776" cy="576"/>
              <a:chOff x="2208" y="1680"/>
              <a:chExt cx="1152" cy="576"/>
            </a:xfrm>
          </p:grpSpPr>
          <p:sp>
            <p:nvSpPr>
              <p:cNvPr id="3272711" name="Line 7"/>
              <p:cNvSpPr>
                <a:spLocks noChangeShapeType="1"/>
              </p:cNvSpPr>
              <p:nvPr/>
            </p:nvSpPr>
            <p:spPr bwMode="auto">
              <a:xfrm flipH="1">
                <a:off x="2208" y="1680"/>
                <a:ext cx="576" cy="576"/>
              </a:xfrm>
              <a:prstGeom prst="line">
                <a:avLst/>
              </a:prstGeom>
              <a:noFill/>
              <a:ln w="50800">
                <a:solidFill>
                  <a:srgbClr val="FF6600"/>
                </a:solidFill>
                <a:round/>
                <a:headEnd/>
                <a:tailEnd type="triangle" w="med" len="med"/>
              </a:ln>
              <a:effectLst>
                <a:outerShdw blurRad="63500" dist="17961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>
                <a:spAutoFit/>
              </a:bodyPr>
              <a:lstStyle/>
              <a:p>
                <a:pPr defTabSz="914400" eaLnBrk="0" hangingPunct="0">
                  <a:spcBef>
                    <a:spcPct val="50000"/>
                  </a:spcBef>
                  <a:buFont typeface="Monotype Sorts" pitchFamily="-108" charset="2"/>
                  <a:buNone/>
                  <a:defRPr/>
                </a:pPr>
                <a:endParaRPr kumimoji="1" lang="en-US" sz="2800">
                  <a:solidFill>
                    <a:srgbClr val="FFFFFF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272712" name="Line 8"/>
              <p:cNvSpPr>
                <a:spLocks noChangeShapeType="1"/>
              </p:cNvSpPr>
              <p:nvPr/>
            </p:nvSpPr>
            <p:spPr bwMode="auto">
              <a:xfrm>
                <a:off x="2784" y="1680"/>
                <a:ext cx="576" cy="576"/>
              </a:xfrm>
              <a:prstGeom prst="line">
                <a:avLst/>
              </a:prstGeom>
              <a:noFill/>
              <a:ln w="50800">
                <a:solidFill>
                  <a:srgbClr val="FF6600"/>
                </a:solidFill>
                <a:round/>
                <a:headEnd/>
                <a:tailEnd type="triangle" w="med" len="med"/>
              </a:ln>
              <a:effectLst>
                <a:outerShdw blurRad="63500" dist="17961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>
                <a:spAutoFit/>
              </a:bodyPr>
              <a:lstStyle/>
              <a:p>
                <a:pPr defTabSz="914400" eaLnBrk="0" hangingPunct="0">
                  <a:spcBef>
                    <a:spcPct val="50000"/>
                  </a:spcBef>
                  <a:buFont typeface="Monotype Sorts" pitchFamily="-108" charset="2"/>
                  <a:buNone/>
                  <a:defRPr/>
                </a:pPr>
                <a:endParaRPr kumimoji="1" lang="en-US" sz="2800">
                  <a:solidFill>
                    <a:srgbClr val="FFFFFF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3272713" name="Line 9"/>
            <p:cNvSpPr>
              <a:spLocks noChangeShapeType="1"/>
            </p:cNvSpPr>
            <p:nvPr/>
          </p:nvSpPr>
          <p:spPr bwMode="auto">
            <a:xfrm>
              <a:off x="2832" y="1440"/>
              <a:ext cx="0" cy="288"/>
            </a:xfrm>
            <a:prstGeom prst="line">
              <a:avLst/>
            </a:prstGeom>
            <a:noFill/>
            <a:ln w="50800">
              <a:solidFill>
                <a:srgbClr val="FF6600"/>
              </a:solidFill>
              <a:round/>
              <a:headEnd/>
              <a:tailEnd type="triangle" w="med" len="med"/>
            </a:ln>
            <a:effectLst>
              <a:outerShdw blurRad="63500" dist="17961" dir="2700000" algn="ctr" rotWithShape="0">
                <a:schemeClr val="bg2">
                  <a:alpha val="74998"/>
                </a:schemeClr>
              </a:outerShdw>
            </a:effectLst>
          </p:spPr>
          <p:txBody>
            <a:bodyPr>
              <a:spAutoFit/>
            </a:bodyPr>
            <a:lstStyle/>
            <a:p>
              <a:pPr defTabSz="914400" eaLnBrk="0" hangingPunct="0">
                <a:spcBef>
                  <a:spcPct val="50000"/>
                </a:spcBef>
                <a:buFont typeface="Monotype Sorts" pitchFamily="-108" charset="2"/>
                <a:buNone/>
                <a:defRPr/>
              </a:pPr>
              <a:endParaRPr kumimoji="1" lang="en-US" sz="2800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272714" name="Text Box 10"/>
            <p:cNvSpPr txBox="1">
              <a:spLocks noChangeArrowheads="1"/>
            </p:cNvSpPr>
            <p:nvPr/>
          </p:nvSpPr>
          <p:spPr bwMode="auto">
            <a:xfrm>
              <a:off x="1963" y="1848"/>
              <a:ext cx="1752" cy="24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>
              <a:outerShdw blurRad="63500" dist="17961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>
              <a:lvl1pPr>
                <a:defRPr kumimoji="1" sz="2800">
                  <a:solidFill>
                    <a:schemeClr val="bg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>
                <a:defRPr kumimoji="1" sz="2800">
                  <a:solidFill>
                    <a:schemeClr val="bg1"/>
                  </a:solidFill>
                  <a:latin typeface="Times New Roman" charset="0"/>
                  <a:ea typeface="ＭＳ Ｐゴシック" charset="-128"/>
                </a:defRPr>
              </a:lvl2pPr>
              <a:lvl3pPr>
                <a:defRPr kumimoji="1" sz="2800">
                  <a:solidFill>
                    <a:schemeClr val="bg1"/>
                  </a:solidFill>
                  <a:latin typeface="Times New Roman" charset="0"/>
                  <a:ea typeface="ＭＳ Ｐゴシック" charset="-128"/>
                </a:defRPr>
              </a:lvl3pPr>
              <a:lvl4pPr>
                <a:defRPr kumimoji="1" sz="2800">
                  <a:solidFill>
                    <a:schemeClr val="bg1"/>
                  </a:solidFill>
                  <a:latin typeface="Times New Roman" charset="0"/>
                  <a:ea typeface="ＭＳ Ｐゴシック" charset="-128"/>
                </a:defRPr>
              </a:lvl4pPr>
              <a:lvl5pPr>
                <a:defRPr kumimoji="1" sz="2800">
                  <a:solidFill>
                    <a:schemeClr val="bg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800">
                  <a:solidFill>
                    <a:schemeClr val="bg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800">
                  <a:solidFill>
                    <a:schemeClr val="bg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800">
                  <a:solidFill>
                    <a:schemeClr val="bg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800">
                  <a:solidFill>
                    <a:schemeClr val="bg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 defTabSz="914400" eaLnBrk="0" hangingPunct="0">
                <a:lnSpc>
                  <a:spcPct val="70000"/>
                </a:lnSpc>
                <a:spcBef>
                  <a:spcPct val="50000"/>
                </a:spcBef>
                <a:buFont typeface="Monotype Sorts" charset="2"/>
                <a:buNone/>
                <a:defRPr/>
              </a:pPr>
              <a:r>
                <a:rPr lang="en-US" b="1" dirty="0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+mn-cs"/>
                </a:rPr>
                <a:t>Successful PCI</a:t>
              </a:r>
              <a:endParaRPr lang="en-US" sz="20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endParaRPr>
            </a:p>
          </p:txBody>
        </p:sp>
        <p:sp>
          <p:nvSpPr>
            <p:cNvPr id="3272715" name="Text Box 11"/>
            <p:cNvSpPr txBox="1">
              <a:spLocks noChangeArrowheads="1"/>
            </p:cNvSpPr>
            <p:nvPr/>
          </p:nvSpPr>
          <p:spPr bwMode="auto">
            <a:xfrm>
              <a:off x="1511" y="2695"/>
              <a:ext cx="714" cy="252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>
              <a:outerShdw blurRad="63500" dist="17961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 algn="ctr" defTabSz="914400" eaLnBrk="0" hangingPunct="0">
                <a:spcBef>
                  <a:spcPct val="50000"/>
                </a:spcBef>
                <a:buFont typeface="Monotype Sorts" pitchFamily="-110" charset="2"/>
                <a:buNone/>
                <a:defRPr/>
              </a:pPr>
              <a:r>
                <a:rPr kumimoji="1" lang="en-US" sz="2000" b="1" dirty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ea typeface="+mn-ea"/>
                  <a:cs typeface="+mn-cs"/>
                </a:rPr>
                <a:t>IV EPO</a:t>
              </a:r>
            </a:p>
          </p:txBody>
        </p:sp>
        <p:sp>
          <p:nvSpPr>
            <p:cNvPr id="3272716" name="Text Box 12"/>
            <p:cNvSpPr txBox="1">
              <a:spLocks noChangeArrowheads="1"/>
            </p:cNvSpPr>
            <p:nvPr/>
          </p:nvSpPr>
          <p:spPr bwMode="auto">
            <a:xfrm>
              <a:off x="3135" y="2735"/>
              <a:ext cx="1436" cy="430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>
              <a:outerShdw blurRad="63500" dist="17961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 algn="ctr" defTabSz="914400" eaLnBrk="0" hangingPunct="0">
                <a:lnSpc>
                  <a:spcPct val="70000"/>
                </a:lnSpc>
                <a:spcBef>
                  <a:spcPct val="50000"/>
                </a:spcBef>
                <a:buFont typeface="Monotype Sorts" pitchFamily="-110" charset="2"/>
                <a:buNone/>
                <a:defRPr/>
              </a:pPr>
              <a:r>
                <a:rPr kumimoji="1" lang="en-US" sz="2000" b="1" dirty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ea typeface="+mn-ea"/>
                  <a:cs typeface="+mn-cs"/>
                </a:rPr>
                <a:t>Matching saline</a:t>
              </a:r>
            </a:p>
            <a:p>
              <a:pPr algn="ctr" defTabSz="914400" eaLnBrk="0" hangingPunct="0">
                <a:lnSpc>
                  <a:spcPct val="70000"/>
                </a:lnSpc>
                <a:spcBef>
                  <a:spcPct val="50000"/>
                </a:spcBef>
                <a:buFont typeface="Monotype Sorts" pitchFamily="-110" charset="2"/>
                <a:buNone/>
                <a:defRPr/>
              </a:pPr>
              <a:r>
                <a:rPr kumimoji="1" lang="en-US" sz="2000" b="1" dirty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  <a:ea typeface="+mn-ea"/>
                  <a:cs typeface="+mn-cs"/>
                </a:rPr>
                <a:t>placebo</a:t>
              </a:r>
            </a:p>
          </p:txBody>
        </p:sp>
        <p:sp>
          <p:nvSpPr>
            <p:cNvPr id="3272717" name="Line 13"/>
            <p:cNvSpPr>
              <a:spLocks noChangeShapeType="1"/>
            </p:cNvSpPr>
            <p:nvPr/>
          </p:nvSpPr>
          <p:spPr bwMode="auto">
            <a:xfrm>
              <a:off x="1872" y="2976"/>
              <a:ext cx="0" cy="432"/>
            </a:xfrm>
            <a:prstGeom prst="line">
              <a:avLst/>
            </a:prstGeom>
            <a:noFill/>
            <a:ln w="50800">
              <a:solidFill>
                <a:srgbClr val="FF6600"/>
              </a:solidFill>
              <a:round/>
              <a:headEnd/>
              <a:tailEnd type="triangle" w="med" len="med"/>
            </a:ln>
            <a:effectLst>
              <a:outerShdw blurRad="63500" dist="17961" dir="2700000" algn="ctr" rotWithShape="0">
                <a:schemeClr val="bg2">
                  <a:alpha val="74998"/>
                </a:schemeClr>
              </a:outerShdw>
            </a:effectLst>
          </p:spPr>
          <p:txBody>
            <a:bodyPr>
              <a:spAutoFit/>
            </a:bodyPr>
            <a:lstStyle/>
            <a:p>
              <a:pPr defTabSz="914400" eaLnBrk="0" hangingPunct="0">
                <a:spcBef>
                  <a:spcPct val="50000"/>
                </a:spcBef>
                <a:buFont typeface="Monotype Sorts" pitchFamily="-108" charset="2"/>
                <a:buNone/>
                <a:defRPr/>
              </a:pPr>
              <a:endParaRPr kumimoji="1" lang="en-US" sz="2800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272718" name="Line 14"/>
            <p:cNvSpPr>
              <a:spLocks noChangeShapeType="1"/>
            </p:cNvSpPr>
            <p:nvPr/>
          </p:nvSpPr>
          <p:spPr bwMode="auto">
            <a:xfrm>
              <a:off x="3888" y="3168"/>
              <a:ext cx="0" cy="240"/>
            </a:xfrm>
            <a:prstGeom prst="line">
              <a:avLst/>
            </a:prstGeom>
            <a:noFill/>
            <a:ln w="50800">
              <a:solidFill>
                <a:srgbClr val="FF6600"/>
              </a:solidFill>
              <a:round/>
              <a:headEnd/>
              <a:tailEnd type="triangle" w="med" len="med"/>
            </a:ln>
            <a:effectLst>
              <a:outerShdw blurRad="63500" dist="17961" dir="2700000" algn="ctr" rotWithShape="0">
                <a:schemeClr val="bg2">
                  <a:alpha val="74998"/>
                </a:schemeClr>
              </a:outerShdw>
            </a:effectLst>
          </p:spPr>
          <p:txBody>
            <a:bodyPr>
              <a:spAutoFit/>
            </a:bodyPr>
            <a:lstStyle/>
            <a:p>
              <a:pPr defTabSz="914400" eaLnBrk="0" hangingPunct="0">
                <a:spcBef>
                  <a:spcPct val="50000"/>
                </a:spcBef>
                <a:buFont typeface="Monotype Sorts" pitchFamily="-108" charset="2"/>
                <a:buNone/>
                <a:defRPr/>
              </a:pPr>
              <a:endParaRPr kumimoji="1" lang="en-US" sz="2800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272719" name="Text Box 15"/>
            <p:cNvSpPr txBox="1">
              <a:spLocks noChangeArrowheads="1"/>
            </p:cNvSpPr>
            <p:nvPr/>
          </p:nvSpPr>
          <p:spPr bwMode="auto">
            <a:xfrm>
              <a:off x="1034" y="3588"/>
              <a:ext cx="3597" cy="2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7961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>
              <a:lvl1pPr>
                <a:defRPr kumimoji="1" sz="2800">
                  <a:solidFill>
                    <a:schemeClr val="bg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>
                <a:defRPr kumimoji="1" sz="2800">
                  <a:solidFill>
                    <a:schemeClr val="bg1"/>
                  </a:solidFill>
                  <a:latin typeface="Times New Roman" charset="0"/>
                  <a:ea typeface="ＭＳ Ｐゴシック" charset="-128"/>
                </a:defRPr>
              </a:lvl2pPr>
              <a:lvl3pPr>
                <a:defRPr kumimoji="1" sz="2800">
                  <a:solidFill>
                    <a:schemeClr val="bg1"/>
                  </a:solidFill>
                  <a:latin typeface="Times New Roman" charset="0"/>
                  <a:ea typeface="ＭＳ Ｐゴシック" charset="-128"/>
                </a:defRPr>
              </a:lvl3pPr>
              <a:lvl4pPr>
                <a:defRPr kumimoji="1" sz="2800">
                  <a:solidFill>
                    <a:schemeClr val="bg1"/>
                  </a:solidFill>
                  <a:latin typeface="Times New Roman" charset="0"/>
                  <a:ea typeface="ＭＳ Ｐゴシック" charset="-128"/>
                </a:defRPr>
              </a:lvl4pPr>
              <a:lvl5pPr>
                <a:defRPr kumimoji="1" sz="2800">
                  <a:solidFill>
                    <a:schemeClr val="bg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800">
                  <a:solidFill>
                    <a:schemeClr val="bg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800">
                  <a:solidFill>
                    <a:schemeClr val="bg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800">
                  <a:solidFill>
                    <a:schemeClr val="bg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2800">
                  <a:solidFill>
                    <a:schemeClr val="bg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lvl="1" algn="ctr" defTabSz="913774" fontAlgn="auto">
                <a:spcBef>
                  <a:spcPts val="0"/>
                </a:spcBef>
                <a:spcAft>
                  <a:spcPts val="600"/>
                </a:spcAft>
                <a:defRPr/>
              </a:pPr>
              <a:r>
                <a:rPr lang="en-US" sz="2000" dirty="0">
                  <a:solidFill>
                    <a:schemeClr val="tx1"/>
                  </a:solidFill>
                  <a:latin typeface="+mj-lt"/>
                  <a:cs typeface="+mn-cs"/>
                </a:rPr>
                <a:t>Infarct </a:t>
              </a:r>
              <a:r>
                <a:rPr lang="en-US" sz="2000" dirty="0" smtClean="0">
                  <a:solidFill>
                    <a:schemeClr val="tx1"/>
                  </a:solidFill>
                  <a:latin typeface="+mj-lt"/>
                  <a:cs typeface="+mn-cs"/>
                </a:rPr>
                <a:t>size </a:t>
              </a:r>
              <a:r>
                <a:rPr lang="en-US" sz="2000" dirty="0">
                  <a:solidFill>
                    <a:schemeClr val="tx1"/>
                  </a:solidFill>
                  <a:latin typeface="+mj-lt"/>
                  <a:cs typeface="+mn-cs"/>
                </a:rPr>
                <a:t>in </a:t>
              </a:r>
              <a:r>
                <a:rPr lang="en-US" sz="2000" dirty="0" smtClean="0">
                  <a:solidFill>
                    <a:schemeClr val="tx1"/>
                  </a:solidFill>
                  <a:latin typeface="+mj-lt"/>
                  <a:cs typeface="+mn-cs"/>
                </a:rPr>
                <a:t>IRA territory 2-6 days by </a:t>
              </a:r>
              <a:r>
                <a:rPr lang="en-US" sz="2000" dirty="0" err="1" smtClean="0">
                  <a:solidFill>
                    <a:schemeClr val="tx1"/>
                  </a:solidFill>
                  <a:latin typeface="+mj-lt"/>
                  <a:cs typeface="+mn-cs"/>
                </a:rPr>
                <a:t>cMRI</a:t>
              </a:r>
              <a:endParaRPr lang="en-US" sz="2000" dirty="0">
                <a:solidFill>
                  <a:schemeClr val="tx1"/>
                </a:solidFill>
                <a:latin typeface="+mj-lt"/>
                <a:cs typeface="+mn-cs"/>
              </a:endParaRPr>
            </a:p>
          </p:txBody>
        </p:sp>
      </p:grpSp>
      <p:sp>
        <p:nvSpPr>
          <p:cNvPr id="125955" name="TextBox 18"/>
          <p:cNvSpPr txBox="1">
            <a:spLocks noChangeArrowheads="1"/>
          </p:cNvSpPr>
          <p:nvPr/>
        </p:nvSpPr>
        <p:spPr bwMode="auto">
          <a:xfrm>
            <a:off x="3636963" y="3429000"/>
            <a:ext cx="2163762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 eaLnBrk="0" hangingPunct="0">
              <a:spcBef>
                <a:spcPct val="50000"/>
              </a:spcBef>
              <a:buFont typeface="Monotype Sorts"/>
              <a:buNone/>
            </a:pPr>
            <a:r>
              <a:rPr kumimoji="1" lang="en-US" sz="1400" i="1">
                <a:solidFill>
                  <a:srgbClr val="FFFFFF"/>
                </a:solidFill>
              </a:rPr>
              <a:t>- Randomize</a:t>
            </a:r>
          </a:p>
          <a:p>
            <a:pPr algn="ctr" defTabSz="914400" eaLnBrk="0" hangingPunct="0">
              <a:spcBef>
                <a:spcPct val="50000"/>
              </a:spcBef>
              <a:buFont typeface="Monotype Sorts"/>
              <a:buNone/>
            </a:pPr>
            <a:r>
              <a:rPr kumimoji="1" lang="en-US" sz="1400" i="1">
                <a:solidFill>
                  <a:srgbClr val="FFFFFF"/>
                </a:solidFill>
              </a:rPr>
              <a:t>- Study drug within 4 hrs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850" y="363538"/>
            <a:ext cx="8185150" cy="7794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ＭＳ Ｐゴシック" charset="-128"/>
              </a:rPr>
              <a:t>Results: Primary endpoint</a:t>
            </a:r>
            <a:br>
              <a:rPr lang="en-US" dirty="0" smtClean="0">
                <a:ea typeface="ＭＳ Ｐゴシック" charset="-128"/>
              </a:rPr>
            </a:br>
            <a:r>
              <a:rPr lang="en-US" sz="2000" b="0" i="1" dirty="0" smtClean="0">
                <a:solidFill>
                  <a:srgbClr val="FFFFFF"/>
                </a:solidFill>
                <a:ea typeface="ＭＳ Ｐゴシック" charset="-128"/>
              </a:rPr>
              <a:t>Mean (SE) infarct size at 2-6 days after study drug admin</a:t>
            </a:r>
            <a:endParaRPr lang="en-US" dirty="0" smtClean="0">
              <a:ea typeface="ＭＳ Ｐゴシック" charset="-128"/>
            </a:endParaRPr>
          </a:p>
        </p:txBody>
      </p:sp>
      <p:pic>
        <p:nvPicPr>
          <p:cNvPr id="126979" name="Picture 3"/>
          <p:cNvPicPr>
            <a:picLocks noChangeAspect="1"/>
          </p:cNvPicPr>
          <p:nvPr/>
        </p:nvPicPr>
        <p:blipFill>
          <a:blip r:embed="rId2" cstate="print"/>
          <a:srcRect b="48865"/>
          <a:stretch>
            <a:fillRect/>
          </a:stretch>
        </p:blipFill>
        <p:spPr bwMode="auto">
          <a:xfrm>
            <a:off x="7294563" y="0"/>
            <a:ext cx="184943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6980" name="TextBox 28"/>
          <p:cNvSpPr txBox="1">
            <a:spLocks noChangeArrowheads="1"/>
          </p:cNvSpPr>
          <p:nvPr/>
        </p:nvSpPr>
        <p:spPr bwMode="auto">
          <a:xfrm>
            <a:off x="4810125" y="2438400"/>
            <a:ext cx="4067175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eaLnBrk="0" hangingPunct="0">
              <a:spcBef>
                <a:spcPct val="50000"/>
              </a:spcBef>
              <a:buFont typeface="Monotype Sorts"/>
              <a:buNone/>
            </a:pPr>
            <a:r>
              <a:rPr kumimoji="1" lang="en-US" sz="2800" b="1">
                <a:solidFill>
                  <a:srgbClr val="FFFFFF"/>
                </a:solidFill>
                <a:ea typeface="MS PGothic" pitchFamily="34" charset="-128"/>
              </a:rPr>
              <a:t>EPO vs. placebo</a:t>
            </a:r>
          </a:p>
          <a:p>
            <a:pPr defTabSz="914400" eaLnBrk="0" hangingPunct="0">
              <a:spcBef>
                <a:spcPct val="50000"/>
              </a:spcBef>
              <a:buFont typeface="Monotype Sorts"/>
              <a:buNone/>
            </a:pPr>
            <a:r>
              <a:rPr kumimoji="1" lang="en-US" sz="2800" b="1">
                <a:solidFill>
                  <a:srgbClr val="FFFFFF"/>
                </a:solidFill>
                <a:ea typeface="MS PGothic" pitchFamily="34" charset="-128"/>
              </a:rPr>
              <a:t>15.8% vs. 15.0%, P=NS</a:t>
            </a:r>
          </a:p>
          <a:p>
            <a:pPr defTabSz="914400" eaLnBrk="0" hangingPunct="0">
              <a:spcBef>
                <a:spcPct val="50000"/>
              </a:spcBef>
              <a:buFont typeface="Monotype Sorts"/>
              <a:buNone/>
            </a:pPr>
            <a:endParaRPr kumimoji="1" lang="en-US" sz="1400" i="1">
              <a:solidFill>
                <a:srgbClr val="FFFFFF"/>
              </a:solidFill>
              <a:ea typeface="MS PGothic" pitchFamily="34" charset="-128"/>
            </a:endParaRPr>
          </a:p>
          <a:p>
            <a:pPr defTabSz="914400" eaLnBrk="0" hangingPunct="0">
              <a:spcBef>
                <a:spcPct val="50000"/>
              </a:spcBef>
              <a:buFont typeface="Monotype Sorts"/>
              <a:buNone/>
            </a:pPr>
            <a:r>
              <a:rPr kumimoji="1" lang="en-US" sz="1400" i="1">
                <a:solidFill>
                  <a:srgbClr val="FFFFFF"/>
                </a:solidFill>
                <a:ea typeface="MS PGothic" pitchFamily="34" charset="-128"/>
              </a:rPr>
              <a:t>P-value adjusted for age, infarct location, </a:t>
            </a:r>
          </a:p>
          <a:p>
            <a:pPr defTabSz="914400" eaLnBrk="0" hangingPunct="0">
              <a:spcBef>
                <a:spcPct val="50000"/>
              </a:spcBef>
              <a:buFont typeface="Monotype Sorts"/>
              <a:buNone/>
            </a:pPr>
            <a:r>
              <a:rPr kumimoji="1" lang="en-US" sz="1400" i="1">
                <a:solidFill>
                  <a:srgbClr val="FFFFFF"/>
                </a:solidFill>
                <a:ea typeface="MS PGothic" pitchFamily="34" charset="-128"/>
              </a:rPr>
              <a:t>enrollment phase</a:t>
            </a:r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1905000" y="1754188"/>
            <a:ext cx="2590800" cy="4267200"/>
            <a:chOff x="1905000" y="1753394"/>
            <a:chExt cx="2590800" cy="4267200"/>
          </a:xfrm>
        </p:grpSpPr>
        <p:cxnSp>
          <p:nvCxnSpPr>
            <p:cNvPr id="19473" name="Straight Connector 8"/>
            <p:cNvCxnSpPr>
              <a:cxnSpLocks noChangeShapeType="1"/>
            </p:cNvCxnSpPr>
            <p:nvPr/>
          </p:nvCxnSpPr>
          <p:spPr bwMode="auto">
            <a:xfrm rot="5400000" flipH="1" flipV="1">
              <a:off x="2781301" y="3237706"/>
              <a:ext cx="228600" cy="3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blurRad="63500" dist="17961" dir="2700000" algn="ctr" rotWithShape="0">
                <a:schemeClr val="bg2">
                  <a:alpha val="74998"/>
                </a:schemeClr>
              </a:outerShdw>
            </a:effectLst>
          </p:spPr>
        </p:cxnSp>
        <p:cxnSp>
          <p:nvCxnSpPr>
            <p:cNvPr id="19474" name="Straight Connector 10"/>
            <p:cNvCxnSpPr>
              <a:cxnSpLocks noChangeShapeType="1"/>
            </p:cNvCxnSpPr>
            <p:nvPr/>
          </p:nvCxnSpPr>
          <p:spPr bwMode="auto">
            <a:xfrm>
              <a:off x="2743200" y="3123406"/>
              <a:ext cx="304800" cy="3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blurRad="63500" dist="17961" dir="2700000" algn="ctr" rotWithShape="0">
                <a:schemeClr val="bg2">
                  <a:alpha val="74998"/>
                </a:schemeClr>
              </a:outerShdw>
            </a:effectLst>
          </p:spPr>
        </p:cxn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514600" y="3352006"/>
              <a:ext cx="762000" cy="2514600"/>
            </a:xfrm>
            <a:prstGeom prst="rect">
              <a:avLst/>
            </a:prstGeom>
            <a:solidFill>
              <a:srgbClr val="D1EB49"/>
            </a:solidFill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 defTabSz="914400" eaLnBrk="0" hangingPunct="0">
                <a:spcBef>
                  <a:spcPct val="50000"/>
                </a:spcBef>
                <a:buFont typeface="Monotype Sorts" charset="2"/>
                <a:buChar char="4"/>
                <a:defRPr/>
              </a:pPr>
              <a:endParaRPr kumimoji="1" lang="en-US" sz="2800">
                <a:solidFill>
                  <a:srgbClr val="00009C"/>
                </a:solidFill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3352800" y="3428206"/>
              <a:ext cx="762000" cy="2438400"/>
            </a:xfrm>
            <a:prstGeom prst="rect">
              <a:avLst/>
            </a:prstGeom>
            <a:solidFill>
              <a:srgbClr val="4693C9"/>
            </a:solidFill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 defTabSz="914400" eaLnBrk="0" hangingPunct="0">
                <a:spcBef>
                  <a:spcPct val="50000"/>
                </a:spcBef>
                <a:buFont typeface="Monotype Sorts" charset="2"/>
                <a:buChar char="4"/>
                <a:defRPr/>
              </a:pPr>
              <a:endParaRPr kumimoji="1" lang="en-US" sz="2800">
                <a:solidFill>
                  <a:srgbClr val="00009C"/>
                </a:solidFill>
                <a:latin typeface="Times New Roman" charset="0"/>
                <a:ea typeface="+mn-ea"/>
                <a:cs typeface="+mn-cs"/>
              </a:endParaRPr>
            </a:p>
          </p:txBody>
        </p:sp>
        <p:cxnSp>
          <p:nvCxnSpPr>
            <p:cNvPr id="19477" name="Straight Connector 15"/>
            <p:cNvCxnSpPr>
              <a:cxnSpLocks noChangeShapeType="1"/>
            </p:cNvCxnSpPr>
            <p:nvPr/>
          </p:nvCxnSpPr>
          <p:spPr bwMode="auto">
            <a:xfrm rot="5400000" flipH="1" flipV="1">
              <a:off x="3619501" y="3312318"/>
              <a:ext cx="228600" cy="3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blurRad="63500" dist="17961" dir="2700000" algn="ctr" rotWithShape="0">
                <a:schemeClr val="bg2">
                  <a:alpha val="74998"/>
                </a:schemeClr>
              </a:outerShdw>
            </a:effectLst>
          </p:spPr>
        </p:cxnSp>
        <p:cxnSp>
          <p:nvCxnSpPr>
            <p:cNvPr id="19478" name="Straight Connector 16"/>
            <p:cNvCxnSpPr>
              <a:cxnSpLocks noChangeShapeType="1"/>
            </p:cNvCxnSpPr>
            <p:nvPr/>
          </p:nvCxnSpPr>
          <p:spPr bwMode="auto">
            <a:xfrm>
              <a:off x="3581400" y="3199606"/>
              <a:ext cx="304800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blurRad="63500" dist="17961" dir="2700000" algn="ctr" rotWithShape="0">
                <a:schemeClr val="bg2">
                  <a:alpha val="74998"/>
                </a:schemeClr>
              </a:outerShdw>
            </a:effectLst>
          </p:spPr>
        </p:cxnSp>
        <p:cxnSp>
          <p:nvCxnSpPr>
            <p:cNvPr id="19479" name="Straight Connector 18"/>
            <p:cNvCxnSpPr>
              <a:cxnSpLocks noChangeShapeType="1"/>
            </p:cNvCxnSpPr>
            <p:nvPr/>
          </p:nvCxnSpPr>
          <p:spPr bwMode="auto">
            <a:xfrm rot="5400000">
              <a:off x="1" y="3885406"/>
              <a:ext cx="4267200" cy="31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63500" dist="17961" dir="2700000" algn="ctr" rotWithShape="0">
                <a:schemeClr val="bg2">
                  <a:alpha val="74998"/>
                </a:schemeClr>
              </a:outerShdw>
            </a:effectLst>
          </p:spPr>
        </p:cxnSp>
        <p:cxnSp>
          <p:nvCxnSpPr>
            <p:cNvPr id="19480" name="Straight Connector 19"/>
            <p:cNvCxnSpPr>
              <a:cxnSpLocks noChangeShapeType="1"/>
            </p:cNvCxnSpPr>
            <p:nvPr/>
          </p:nvCxnSpPr>
          <p:spPr bwMode="auto">
            <a:xfrm rot="10800000">
              <a:off x="1905000" y="5866606"/>
              <a:ext cx="2590800" cy="31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63500" dist="17961" dir="2700000" algn="ctr" rotWithShape="0">
                <a:schemeClr val="bg2">
                  <a:alpha val="74998"/>
                </a:schemeClr>
              </a:outerShdw>
            </a:effectLst>
          </p:spPr>
        </p:cxnSp>
        <p:cxnSp>
          <p:nvCxnSpPr>
            <p:cNvPr id="19481" name="Straight Connector 23"/>
            <p:cNvCxnSpPr>
              <a:cxnSpLocks noChangeShapeType="1"/>
            </p:cNvCxnSpPr>
            <p:nvPr/>
          </p:nvCxnSpPr>
          <p:spPr bwMode="auto">
            <a:xfrm>
              <a:off x="1905000" y="5028406"/>
              <a:ext cx="228600" cy="31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63500" dist="17961" dir="2700000" algn="ctr" rotWithShape="0">
                <a:schemeClr val="bg2">
                  <a:alpha val="74998"/>
                </a:schemeClr>
              </a:outerShdw>
            </a:effectLst>
          </p:spPr>
        </p:cxnSp>
        <p:cxnSp>
          <p:nvCxnSpPr>
            <p:cNvPr id="19482" name="Straight Connector 24"/>
            <p:cNvCxnSpPr>
              <a:cxnSpLocks noChangeShapeType="1"/>
            </p:cNvCxnSpPr>
            <p:nvPr/>
          </p:nvCxnSpPr>
          <p:spPr bwMode="auto">
            <a:xfrm>
              <a:off x="1905000" y="4266406"/>
              <a:ext cx="228600" cy="31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63500" dist="17961" dir="2700000" algn="ctr" rotWithShape="0">
                <a:schemeClr val="bg2">
                  <a:alpha val="74998"/>
                </a:schemeClr>
              </a:outerShdw>
            </a:effectLst>
          </p:spPr>
        </p:cxnSp>
        <p:cxnSp>
          <p:nvCxnSpPr>
            <p:cNvPr id="19483" name="Straight Connector 25"/>
            <p:cNvCxnSpPr>
              <a:cxnSpLocks noChangeShapeType="1"/>
            </p:cNvCxnSpPr>
            <p:nvPr/>
          </p:nvCxnSpPr>
          <p:spPr bwMode="auto">
            <a:xfrm>
              <a:off x="1905000" y="3428206"/>
              <a:ext cx="228600" cy="31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63500" dist="17961" dir="2700000" algn="ctr" rotWithShape="0">
                <a:schemeClr val="bg2">
                  <a:alpha val="74998"/>
                </a:schemeClr>
              </a:outerShdw>
            </a:effectLst>
          </p:spPr>
        </p:cxnSp>
        <p:cxnSp>
          <p:nvCxnSpPr>
            <p:cNvPr id="19484" name="Straight Connector 26"/>
            <p:cNvCxnSpPr>
              <a:cxnSpLocks noChangeShapeType="1"/>
            </p:cNvCxnSpPr>
            <p:nvPr/>
          </p:nvCxnSpPr>
          <p:spPr bwMode="auto">
            <a:xfrm>
              <a:off x="1905000" y="2590006"/>
              <a:ext cx="228600" cy="31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63500" dist="17961" dir="2700000" algn="ctr" rotWithShape="0">
                <a:schemeClr val="bg2">
                  <a:alpha val="74998"/>
                </a:schemeClr>
              </a:outerShdw>
            </a:effectLst>
          </p:spPr>
        </p:cxnSp>
        <p:cxnSp>
          <p:nvCxnSpPr>
            <p:cNvPr id="19485" name="Straight Connector 27"/>
            <p:cNvCxnSpPr>
              <a:cxnSpLocks noChangeShapeType="1"/>
            </p:cNvCxnSpPr>
            <p:nvPr/>
          </p:nvCxnSpPr>
          <p:spPr bwMode="auto">
            <a:xfrm>
              <a:off x="1905000" y="1826419"/>
              <a:ext cx="228600" cy="1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63500" dist="17961" dir="2700000" algn="ctr" rotWithShape="0">
                <a:schemeClr val="bg2">
                  <a:alpha val="74998"/>
                </a:schemeClr>
              </a:outerShdw>
            </a:effectLst>
          </p:spPr>
        </p:cxnSp>
      </p:grp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2590800" y="1676400"/>
            <a:ext cx="228600" cy="228600"/>
          </a:xfrm>
          <a:prstGeom prst="rect">
            <a:avLst/>
          </a:prstGeom>
          <a:solidFill>
            <a:srgbClr val="D1EB49"/>
          </a:solidFill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defTabSz="914400" eaLnBrk="0" hangingPunct="0">
              <a:spcBef>
                <a:spcPct val="50000"/>
              </a:spcBef>
              <a:buFont typeface="Monotype Sorts" charset="2"/>
              <a:buChar char="4"/>
              <a:defRPr/>
            </a:pPr>
            <a:endParaRPr kumimoji="1" lang="en-US" sz="2800">
              <a:solidFill>
                <a:srgbClr val="00009C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3429000" y="1676400"/>
            <a:ext cx="228600" cy="228600"/>
          </a:xfrm>
          <a:prstGeom prst="rect">
            <a:avLst/>
          </a:prstGeom>
          <a:solidFill>
            <a:srgbClr val="4693C9"/>
          </a:solidFill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defTabSz="914400" eaLnBrk="0" hangingPunct="0">
              <a:spcBef>
                <a:spcPct val="50000"/>
              </a:spcBef>
              <a:buFont typeface="Monotype Sorts" charset="2"/>
              <a:buChar char="4"/>
              <a:defRPr/>
            </a:pPr>
            <a:endParaRPr kumimoji="1" lang="en-US" sz="2800">
              <a:solidFill>
                <a:srgbClr val="00009C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26984" name="TextBox 33"/>
          <p:cNvSpPr txBox="1">
            <a:spLocks noChangeArrowheads="1"/>
          </p:cNvSpPr>
          <p:nvPr/>
        </p:nvSpPr>
        <p:spPr bwMode="auto">
          <a:xfrm>
            <a:off x="2819400" y="1600200"/>
            <a:ext cx="5635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eaLnBrk="0" hangingPunct="0">
              <a:spcBef>
                <a:spcPct val="50000"/>
              </a:spcBef>
              <a:buFont typeface="Monotype Sorts"/>
              <a:buNone/>
            </a:pPr>
            <a:r>
              <a:rPr kumimoji="1" lang="en-US" sz="1400" b="1">
                <a:solidFill>
                  <a:srgbClr val="FFFFFF"/>
                </a:solidFill>
              </a:rPr>
              <a:t>EPO</a:t>
            </a:r>
          </a:p>
        </p:txBody>
      </p:sp>
      <p:sp>
        <p:nvSpPr>
          <p:cNvPr id="126985" name="TextBox 34"/>
          <p:cNvSpPr txBox="1">
            <a:spLocks noChangeArrowheads="1"/>
          </p:cNvSpPr>
          <p:nvPr/>
        </p:nvSpPr>
        <p:spPr bwMode="auto">
          <a:xfrm>
            <a:off x="3657600" y="1600200"/>
            <a:ext cx="8731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eaLnBrk="0" hangingPunct="0">
              <a:spcBef>
                <a:spcPct val="50000"/>
              </a:spcBef>
              <a:buFont typeface="Monotype Sorts"/>
              <a:buNone/>
            </a:pPr>
            <a:r>
              <a:rPr kumimoji="1" lang="en-US" sz="1400" b="1">
                <a:solidFill>
                  <a:srgbClr val="FFFFFF"/>
                </a:solidFill>
              </a:rPr>
              <a:t>Placebo</a:t>
            </a:r>
          </a:p>
        </p:txBody>
      </p:sp>
      <p:sp>
        <p:nvSpPr>
          <p:cNvPr id="126986" name="TextBox 35"/>
          <p:cNvSpPr txBox="1">
            <a:spLocks noChangeArrowheads="1"/>
          </p:cNvSpPr>
          <p:nvPr/>
        </p:nvSpPr>
        <p:spPr bwMode="auto">
          <a:xfrm rot="-5400000">
            <a:off x="161925" y="3527425"/>
            <a:ext cx="20272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 eaLnBrk="0" hangingPunct="0">
              <a:spcBef>
                <a:spcPct val="50000"/>
              </a:spcBef>
              <a:buFont typeface="Monotype Sorts"/>
              <a:buNone/>
            </a:pPr>
            <a:r>
              <a:rPr kumimoji="1" lang="en-US">
                <a:solidFill>
                  <a:srgbClr val="FFFFFF"/>
                </a:solidFill>
              </a:rPr>
              <a:t>Infarct Size (%LV)</a:t>
            </a:r>
          </a:p>
        </p:txBody>
      </p:sp>
      <p:sp>
        <p:nvSpPr>
          <p:cNvPr id="126987" name="TextBox 36"/>
          <p:cNvSpPr txBox="1">
            <a:spLocks noChangeArrowheads="1"/>
          </p:cNvSpPr>
          <p:nvPr/>
        </p:nvSpPr>
        <p:spPr bwMode="auto">
          <a:xfrm>
            <a:off x="1573213" y="5715000"/>
            <a:ext cx="285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 eaLnBrk="0" hangingPunct="0">
              <a:spcBef>
                <a:spcPct val="50000"/>
              </a:spcBef>
              <a:buFont typeface="Monotype Sorts"/>
              <a:buNone/>
            </a:pPr>
            <a:r>
              <a:rPr kumimoji="1" lang="en-US" sz="1400" b="1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26988" name="TextBox 37"/>
          <p:cNvSpPr txBox="1">
            <a:spLocks noChangeArrowheads="1"/>
          </p:cNvSpPr>
          <p:nvPr/>
        </p:nvSpPr>
        <p:spPr bwMode="auto">
          <a:xfrm>
            <a:off x="1573213" y="4876800"/>
            <a:ext cx="285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 eaLnBrk="0" hangingPunct="0">
              <a:spcBef>
                <a:spcPct val="50000"/>
              </a:spcBef>
              <a:buFont typeface="Monotype Sorts"/>
              <a:buNone/>
            </a:pPr>
            <a:r>
              <a:rPr kumimoji="1" lang="en-US" sz="1400" b="1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126989" name="TextBox 38"/>
          <p:cNvSpPr txBox="1">
            <a:spLocks noChangeArrowheads="1"/>
          </p:cNvSpPr>
          <p:nvPr/>
        </p:nvSpPr>
        <p:spPr bwMode="auto">
          <a:xfrm>
            <a:off x="1524000" y="4114800"/>
            <a:ext cx="384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 eaLnBrk="0" hangingPunct="0">
              <a:spcBef>
                <a:spcPct val="50000"/>
              </a:spcBef>
              <a:buFont typeface="Monotype Sorts"/>
              <a:buNone/>
            </a:pPr>
            <a:r>
              <a:rPr kumimoji="1" lang="en-US" sz="1400" b="1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126990" name="TextBox 39"/>
          <p:cNvSpPr txBox="1">
            <a:spLocks noChangeArrowheads="1"/>
          </p:cNvSpPr>
          <p:nvPr/>
        </p:nvSpPr>
        <p:spPr bwMode="auto">
          <a:xfrm>
            <a:off x="1524000" y="3276600"/>
            <a:ext cx="384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 eaLnBrk="0" hangingPunct="0">
              <a:spcBef>
                <a:spcPct val="50000"/>
              </a:spcBef>
              <a:buFont typeface="Monotype Sorts"/>
              <a:buNone/>
            </a:pPr>
            <a:r>
              <a:rPr kumimoji="1" lang="en-US" sz="1400" b="1">
                <a:solidFill>
                  <a:srgbClr val="FFFFFF"/>
                </a:solidFill>
              </a:rPr>
              <a:t>15</a:t>
            </a:r>
          </a:p>
        </p:txBody>
      </p:sp>
      <p:sp>
        <p:nvSpPr>
          <p:cNvPr id="126991" name="TextBox 40"/>
          <p:cNvSpPr txBox="1">
            <a:spLocks noChangeArrowheads="1"/>
          </p:cNvSpPr>
          <p:nvPr/>
        </p:nvSpPr>
        <p:spPr bwMode="auto">
          <a:xfrm>
            <a:off x="1524000" y="2438400"/>
            <a:ext cx="384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 eaLnBrk="0" hangingPunct="0">
              <a:spcBef>
                <a:spcPct val="50000"/>
              </a:spcBef>
              <a:buFont typeface="Monotype Sorts"/>
              <a:buNone/>
            </a:pPr>
            <a:r>
              <a:rPr kumimoji="1" lang="en-US" sz="1400" b="1">
                <a:solidFill>
                  <a:srgbClr val="FFFFFF"/>
                </a:solidFill>
              </a:rPr>
              <a:t>20</a:t>
            </a:r>
          </a:p>
        </p:txBody>
      </p:sp>
      <p:sp>
        <p:nvSpPr>
          <p:cNvPr id="126992" name="TextBox 41"/>
          <p:cNvSpPr txBox="1">
            <a:spLocks noChangeArrowheads="1"/>
          </p:cNvSpPr>
          <p:nvPr/>
        </p:nvSpPr>
        <p:spPr bwMode="auto">
          <a:xfrm>
            <a:off x="1524000" y="1676400"/>
            <a:ext cx="384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 eaLnBrk="0" hangingPunct="0">
              <a:spcBef>
                <a:spcPct val="50000"/>
              </a:spcBef>
              <a:buFont typeface="Monotype Sorts"/>
              <a:buNone/>
            </a:pPr>
            <a:r>
              <a:rPr kumimoji="1" lang="en-US" sz="1400" b="1">
                <a:solidFill>
                  <a:srgbClr val="FFFFFF"/>
                </a:solidFill>
              </a:rPr>
              <a:t>25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ＭＳ Ｐゴシック" charset="-128"/>
              </a:rPr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21600" cy="3802063"/>
          </a:xfrm>
        </p:spPr>
        <p:txBody>
          <a:bodyPr>
            <a:normAutofit fontScale="92500"/>
          </a:bodyPr>
          <a:lstStyle/>
          <a:p>
            <a:pPr>
              <a:spcAft>
                <a:spcPts val="3000"/>
              </a:spcAft>
              <a:buFont typeface="Monotype Sorts" charset="2"/>
              <a:buChar char="n"/>
              <a:defRPr/>
            </a:pPr>
            <a:endParaRPr lang="en-US" sz="2400" dirty="0" smtClean="0">
              <a:ea typeface="ＭＳ Ｐゴシック" charset="-128"/>
            </a:endParaRPr>
          </a:p>
          <a:p>
            <a:pPr>
              <a:spcAft>
                <a:spcPts val="3000"/>
              </a:spcAft>
              <a:buFont typeface="Monotype Sorts" charset="2"/>
              <a:buChar char="n"/>
              <a:defRPr/>
            </a:pPr>
            <a:r>
              <a:rPr lang="en-US" sz="2400" dirty="0" smtClean="0">
                <a:ea typeface="ＭＳ Ｐゴシック" charset="-128"/>
              </a:rPr>
              <a:t>These </a:t>
            </a:r>
            <a:r>
              <a:rPr lang="en-US" sz="2400" dirty="0" smtClean="0">
                <a:ea typeface="ＭＳ Ｐゴシック" charset="-128"/>
              </a:rPr>
              <a:t>data, coupled with the lack of efficacy seen in other STEMI trials involving EPO (REVIVAL-3</a:t>
            </a:r>
            <a:r>
              <a:rPr lang="en-US" sz="2400" baseline="30000" dirty="0" smtClean="0">
                <a:ea typeface="ＭＳ Ｐゴシック" charset="-128"/>
              </a:rPr>
              <a:t>1</a:t>
            </a:r>
            <a:r>
              <a:rPr lang="en-US" sz="2400" dirty="0" smtClean="0">
                <a:ea typeface="ＭＳ Ｐゴシック" charset="-128"/>
              </a:rPr>
              <a:t>, HEBE III</a:t>
            </a:r>
            <a:r>
              <a:rPr lang="en-US" sz="2400" baseline="30000" dirty="0" smtClean="0">
                <a:ea typeface="ＭＳ Ｐゴシック" charset="-128"/>
              </a:rPr>
              <a:t>2</a:t>
            </a:r>
            <a:r>
              <a:rPr lang="en-US" sz="2400" dirty="0" smtClean="0">
                <a:ea typeface="ＭＳ Ｐゴシック" charset="-128"/>
              </a:rPr>
              <a:t>), do not support the hypothesis that EPO favorably impacts outcome after reperfusion for STEMI</a:t>
            </a:r>
          </a:p>
          <a:p>
            <a:pPr>
              <a:spcAft>
                <a:spcPts val="3000"/>
              </a:spcAft>
              <a:buFont typeface="Monotype Sorts" charset="2"/>
              <a:buChar char="n"/>
              <a:defRPr/>
            </a:pPr>
            <a:r>
              <a:rPr lang="en-US" sz="2400" dirty="0" smtClean="0">
                <a:ea typeface="ＭＳ Ｐゴシック" charset="-128"/>
              </a:rPr>
              <a:t>Whether earlier administration or alternate dosing provides a </a:t>
            </a:r>
            <a:r>
              <a:rPr lang="en-US" sz="2400" dirty="0" err="1" smtClean="0">
                <a:ea typeface="ＭＳ Ｐゴシック" charset="-128"/>
              </a:rPr>
              <a:t>cardioprotective</a:t>
            </a:r>
            <a:r>
              <a:rPr lang="en-US" sz="2400" dirty="0" smtClean="0">
                <a:ea typeface="ＭＳ Ｐゴシック" charset="-128"/>
              </a:rPr>
              <a:t> effect of EPO in humans remains to be determined</a:t>
            </a:r>
          </a:p>
        </p:txBody>
      </p:sp>
      <p:sp>
        <p:nvSpPr>
          <p:cNvPr id="128004" name="TextBox 4"/>
          <p:cNvSpPr txBox="1">
            <a:spLocks noChangeArrowheads="1"/>
          </p:cNvSpPr>
          <p:nvPr/>
        </p:nvSpPr>
        <p:spPr bwMode="auto">
          <a:xfrm>
            <a:off x="5715000" y="5410200"/>
            <a:ext cx="2671763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 eaLnBrk="0" hangingPunct="0">
              <a:spcBef>
                <a:spcPct val="50000"/>
              </a:spcBef>
              <a:buFont typeface="Monotype Sorts"/>
              <a:buNone/>
            </a:pPr>
            <a:r>
              <a:rPr kumimoji="1" lang="en-US" sz="1400" baseline="30000" dirty="0">
                <a:solidFill>
                  <a:srgbClr val="FFFFFF"/>
                </a:solidFill>
                <a:ea typeface="MS PGothic" pitchFamily="34" charset="-128"/>
              </a:rPr>
              <a:t>1</a:t>
            </a:r>
            <a:r>
              <a:rPr kumimoji="1" lang="en-US" sz="1400" dirty="0">
                <a:solidFill>
                  <a:srgbClr val="FFFFFF"/>
                </a:solidFill>
                <a:ea typeface="MS PGothic" pitchFamily="34" charset="-128"/>
              </a:rPr>
              <a:t>Ott I, et. al. </a:t>
            </a:r>
            <a:r>
              <a:rPr kumimoji="1" lang="en-US" sz="1400" i="1" dirty="0" err="1">
                <a:solidFill>
                  <a:srgbClr val="FFFFFF"/>
                </a:solidFill>
                <a:ea typeface="MS PGothic" pitchFamily="34" charset="-128"/>
              </a:rPr>
              <a:t>Circ:CV</a:t>
            </a:r>
            <a:r>
              <a:rPr kumimoji="1" lang="en-US" sz="1400" i="1" dirty="0">
                <a:solidFill>
                  <a:srgbClr val="FFFFFF"/>
                </a:solidFill>
                <a:ea typeface="MS PGothic" pitchFamily="34" charset="-128"/>
              </a:rPr>
              <a:t> </a:t>
            </a:r>
            <a:r>
              <a:rPr kumimoji="1" lang="en-US" sz="1400" i="1" dirty="0" err="1">
                <a:solidFill>
                  <a:srgbClr val="FFFFFF"/>
                </a:solidFill>
                <a:ea typeface="MS PGothic" pitchFamily="34" charset="-128"/>
              </a:rPr>
              <a:t>Intv</a:t>
            </a:r>
            <a:r>
              <a:rPr kumimoji="1" lang="en-US" sz="1400" dirty="0">
                <a:solidFill>
                  <a:srgbClr val="FFFFFF"/>
                </a:solidFill>
                <a:ea typeface="MS PGothic" pitchFamily="34" charset="-128"/>
              </a:rPr>
              <a:t> 2010</a:t>
            </a:r>
          </a:p>
          <a:p>
            <a:pPr algn="r" defTabSz="914400" eaLnBrk="0" hangingPunct="0">
              <a:spcBef>
                <a:spcPct val="50000"/>
              </a:spcBef>
              <a:buFont typeface="Monotype Sorts"/>
              <a:buNone/>
            </a:pPr>
            <a:r>
              <a:rPr kumimoji="1" lang="en-US" sz="1400" baseline="30000" dirty="0">
                <a:solidFill>
                  <a:srgbClr val="FFFFFF"/>
                </a:solidFill>
                <a:ea typeface="MS PGothic" pitchFamily="34" charset="-128"/>
              </a:rPr>
              <a:t>2</a:t>
            </a:r>
            <a:r>
              <a:rPr kumimoji="1" lang="en-US" sz="1400" dirty="0">
                <a:solidFill>
                  <a:srgbClr val="FFFFFF"/>
                </a:solidFill>
                <a:ea typeface="MS PGothic" pitchFamily="34" charset="-128"/>
              </a:rPr>
              <a:t>Voors AA, et. al. </a:t>
            </a:r>
            <a:r>
              <a:rPr kumimoji="1" lang="en-US" sz="1400" i="1" dirty="0">
                <a:solidFill>
                  <a:srgbClr val="FFFFFF"/>
                </a:solidFill>
                <a:ea typeface="MS PGothic" pitchFamily="34" charset="-128"/>
              </a:rPr>
              <a:t>EHJ</a:t>
            </a:r>
            <a:r>
              <a:rPr kumimoji="1" lang="en-US" sz="1400" dirty="0">
                <a:solidFill>
                  <a:srgbClr val="FFFFFF"/>
                </a:solidFill>
                <a:ea typeface="MS PGothic" pitchFamily="34" charset="-128"/>
              </a:rPr>
              <a:t>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</TotalTime>
  <Words>148</Words>
  <Application>Microsoft Office PowerPoint</Application>
  <PresentationFormat>On-screen Show (4:3)</PresentationFormat>
  <Paragraphs>33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Urban</vt:lpstr>
      <vt:lpstr>                  A Randomized, Double-blind, Placebo-controlled Trial of Intravenous Erythropoietin in Patients with ST-Segment Elevation Myocardial Infarction – Primary Results of the REVEAL Trial</vt:lpstr>
      <vt:lpstr>Slide 2</vt:lpstr>
      <vt:lpstr>Results: Primary endpoint Mean (SE) infarct size at 2-6 days after study drug admin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Randomized, Double-blind, Placebo-controlled Trial of Intravenous Erythropoietin in Patients with ST-Segment Elevation Myocardial Infarction – Primary Results of the REVEAL Trial</dc:title>
  <dc:creator>aceer</dc:creator>
  <cp:lastModifiedBy>aceer</cp:lastModifiedBy>
  <cp:revision>1</cp:revision>
  <dcterms:created xsi:type="dcterms:W3CDTF">2013-09-23T17:36:48Z</dcterms:created>
  <dcterms:modified xsi:type="dcterms:W3CDTF">2013-09-23T17:48:12Z</dcterms:modified>
</cp:coreProperties>
</file>