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39"/>
  </p:notesMasterIdLst>
  <p:sldIdLst>
    <p:sldId id="300" r:id="rId2"/>
    <p:sldId id="301" r:id="rId3"/>
    <p:sldId id="303" r:id="rId4"/>
    <p:sldId id="302" r:id="rId5"/>
    <p:sldId id="304" r:id="rId6"/>
    <p:sldId id="305" r:id="rId7"/>
    <p:sldId id="306" r:id="rId8"/>
    <p:sldId id="307" r:id="rId9"/>
    <p:sldId id="308" r:id="rId10"/>
    <p:sldId id="309" r:id="rId11"/>
    <p:sldId id="310" r:id="rId12"/>
    <p:sldId id="311" r:id="rId13"/>
    <p:sldId id="312" r:id="rId14"/>
    <p:sldId id="313" r:id="rId15"/>
    <p:sldId id="317" r:id="rId16"/>
    <p:sldId id="316" r:id="rId17"/>
    <p:sldId id="321" r:id="rId18"/>
    <p:sldId id="322" r:id="rId19"/>
    <p:sldId id="320" r:id="rId20"/>
    <p:sldId id="318" r:id="rId21"/>
    <p:sldId id="323" r:id="rId22"/>
    <p:sldId id="325" r:id="rId23"/>
    <p:sldId id="319" r:id="rId24"/>
    <p:sldId id="315" r:id="rId25"/>
    <p:sldId id="340" r:id="rId26"/>
    <p:sldId id="332" r:id="rId27"/>
    <p:sldId id="333" r:id="rId28"/>
    <p:sldId id="330" r:id="rId29"/>
    <p:sldId id="334" r:id="rId30"/>
    <p:sldId id="335" r:id="rId31"/>
    <p:sldId id="326" r:id="rId32"/>
    <p:sldId id="327" r:id="rId33"/>
    <p:sldId id="328" r:id="rId34"/>
    <p:sldId id="343" r:id="rId35"/>
    <p:sldId id="336" r:id="rId36"/>
    <p:sldId id="339" r:id="rId37"/>
    <p:sldId id="32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80" d="100"/>
          <a:sy n="180" d="100"/>
        </p:scale>
        <p:origin x="-147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2D37A-8431-4629-893F-69FEC11F8670}" type="datetimeFigureOut">
              <a:rPr lang="en-US" smtClean="0"/>
              <a:t>7/14/2014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E1DE4-E6DA-48B4-9B65-0CE149FAFAB2}" type="slidenum">
              <a:rPr lang="en-US" smtClean="0"/>
              <a:t>‹#›</a:t>
            </a:fld>
            <a:endParaRPr lang="en-US"/>
          </a:p>
        </p:txBody>
      </p:sp>
    </p:spTree>
    <p:extLst>
      <p:ext uri="{BB962C8B-B14F-4D97-AF65-F5344CB8AC3E}">
        <p14:creationId xmlns:p14="http://schemas.microsoft.com/office/powerpoint/2010/main" val="317195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1331" y="2536076"/>
            <a:ext cx="6858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1657350" y="1568120"/>
            <a:ext cx="6858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7/14/2014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103" y="6280421"/>
            <a:ext cx="2506339" cy="489886"/>
          </a:xfrm>
          <a:prstGeom prst="rect">
            <a:avLst/>
          </a:prstGeom>
        </p:spPr>
      </p:pic>
    </p:spTree>
    <p:extLst>
      <p:ext uri="{BB962C8B-B14F-4D97-AF65-F5344CB8AC3E}">
        <p14:creationId xmlns:p14="http://schemas.microsoft.com/office/powerpoint/2010/main" val="1489790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5"/>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30"/>
            <a:ext cx="7886700" cy="337973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3"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260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489399"/>
            <a:ext cx="7885509" cy="1501826"/>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775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001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2"/>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850581"/>
            <a:ext cx="7885509" cy="1140644"/>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2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600" y="2571750"/>
            <a:ext cx="2195513"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998"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79"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9" y="2571750"/>
            <a:ext cx="2199085"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7/14/2014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679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70"/>
            <a:ext cx="2205038"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50"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25735" y="4873769"/>
            <a:ext cx="2200805"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4"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3"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53150" y="4873767"/>
            <a:ext cx="2201998"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7/14/2014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348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7/14/2014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050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7/14/2014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8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7/14/2014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2702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8"/>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7/14/2014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8574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49466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2"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2" y="2505075"/>
            <a:ext cx="377666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7/14/2014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51305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7/14/2014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830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7/14/2014</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055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2"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999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002"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7/14/2014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70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7/14/2014</a:t>
            </a:fld>
            <a:endParaRPr lang="en-US"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smtClean="0"/>
              <a:t>
              </a:t>
            </a:r>
            <a:endParaRPr lang="en-US"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2103" y="6280421"/>
            <a:ext cx="2506339" cy="489886"/>
          </a:xfrm>
          <a:prstGeom prst="rect">
            <a:avLst/>
          </a:prstGeom>
        </p:spPr>
      </p:pic>
    </p:spTree>
    <p:extLst>
      <p:ext uri="{BB962C8B-B14F-4D97-AF65-F5344CB8AC3E}">
        <p14:creationId xmlns:p14="http://schemas.microsoft.com/office/powerpoint/2010/main" val="65086682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Arial Black" panose="020B0A040201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7404" y="0"/>
            <a:ext cx="8096596" cy="989215"/>
          </a:xfrm>
        </p:spPr>
        <p:txBody>
          <a:bodyPr>
            <a:normAutofit/>
          </a:bodyPr>
          <a:lstStyle/>
          <a:p>
            <a:pPr algn="r"/>
            <a:r>
              <a:rPr lang="en-US" sz="4400" b="1" dirty="0">
                <a:solidFill>
                  <a:srgbClr val="FF0000"/>
                </a:solidFill>
                <a:latin typeface="Arial" panose="020B0604020202020204" pitchFamily="34" charset="0"/>
                <a:cs typeface="Arial" panose="020B0604020202020204" pitchFamily="34" charset="0"/>
              </a:rPr>
              <a:t>Stilwell Oklahoma, 1967</a:t>
            </a:r>
          </a:p>
        </p:txBody>
      </p:sp>
      <p:pic>
        <p:nvPicPr>
          <p:cNvPr id="5" name="Content Placeholder 7"/>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911104" y="967859"/>
            <a:ext cx="931657" cy="5080055"/>
          </a:xfr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43" y="967859"/>
            <a:ext cx="3701141" cy="5081631"/>
          </a:xfrm>
          <a:prstGeom prst="rect">
            <a:avLst/>
          </a:prstGeom>
        </p:spPr>
      </p:pic>
      <p:grpSp>
        <p:nvGrpSpPr>
          <p:cNvPr id="7" name="Group 8"/>
          <p:cNvGrpSpPr>
            <a:grpSpLocks/>
          </p:cNvGrpSpPr>
          <p:nvPr/>
        </p:nvGrpSpPr>
        <p:grpSpPr bwMode="auto">
          <a:xfrm>
            <a:off x="6567090" y="6495818"/>
            <a:ext cx="2576910" cy="369332"/>
            <a:chOff x="9470528" y="6368812"/>
            <a:chExt cx="2576490" cy="368777"/>
          </a:xfrm>
        </p:grpSpPr>
        <p:pic>
          <p:nvPicPr>
            <p:cNvPr id="8" name="Picture 9" descr="Copyleft.svg.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114740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itle 1"/>
          <p:cNvSpPr>
            <a:spLocks noGrp="1"/>
          </p:cNvSpPr>
          <p:nvPr>
            <p:ph type="title"/>
          </p:nvPr>
        </p:nvSpPr>
        <p:spPr>
          <a:xfrm>
            <a:off x="711200" y="0"/>
            <a:ext cx="8432800" cy="843189"/>
          </a:xfrm>
        </p:spPr>
        <p:txBody>
          <a:bodyPr>
            <a:normAutofit/>
          </a:bodyPr>
          <a:lstStyle/>
          <a:p>
            <a:pPr algn="r"/>
            <a:r>
              <a:rPr lang="en-US" sz="2400" dirty="0">
                <a:solidFill>
                  <a:srgbClr val="FF0000"/>
                </a:solidFill>
                <a:effectLst>
                  <a:outerShdw blurRad="38100" dist="38100" dir="2700000" algn="tl">
                    <a:srgbClr val="000000">
                      <a:alpha val="43137"/>
                    </a:srgbClr>
                  </a:outerShdw>
                </a:effectLst>
              </a:rPr>
              <a:t>Early Copyright Law: </a:t>
            </a:r>
            <a:r>
              <a:rPr lang="en-US" sz="2400" dirty="0" smtClean="0">
                <a:solidFill>
                  <a:srgbClr val="FF0000"/>
                </a:solidFill>
                <a:effectLst>
                  <a:outerShdw blurRad="38100" dist="38100" dir="2700000" algn="tl">
                    <a:srgbClr val="000000">
                      <a:alpha val="43137"/>
                    </a:srgbClr>
                  </a:outerShdw>
                </a:effectLst>
              </a:rPr>
              <a:t/>
            </a:r>
            <a:br>
              <a:rPr lang="en-US" sz="2400" dirty="0" smtClean="0">
                <a:solidFill>
                  <a:srgbClr val="FF0000"/>
                </a:solidFill>
                <a:effectLst>
                  <a:outerShdw blurRad="38100" dist="38100" dir="2700000" algn="tl">
                    <a:srgbClr val="000000">
                      <a:alpha val="43137"/>
                    </a:srgbClr>
                  </a:outerShdw>
                </a:effectLst>
              </a:rPr>
            </a:br>
            <a:r>
              <a:rPr lang="en-US" sz="2400" dirty="0" smtClean="0">
                <a:solidFill>
                  <a:srgbClr val="FF0000"/>
                </a:solidFill>
                <a:effectLst>
                  <a:outerShdw blurRad="38100" dist="38100" dir="2700000" algn="tl">
                    <a:srgbClr val="000000">
                      <a:alpha val="43137"/>
                    </a:srgbClr>
                  </a:outerShdw>
                </a:effectLst>
              </a:rPr>
              <a:t>London </a:t>
            </a:r>
            <a:r>
              <a:rPr lang="en-US" sz="2400" dirty="0">
                <a:solidFill>
                  <a:srgbClr val="FF0000"/>
                </a:solidFill>
                <a:effectLst>
                  <a:outerShdw blurRad="38100" dist="38100" dir="2700000" algn="tl">
                    <a:srgbClr val="000000">
                      <a:alpha val="43137"/>
                    </a:srgbClr>
                  </a:outerShdw>
                </a:effectLst>
              </a:rPr>
              <a:t>Company of Stationers</a:t>
            </a:r>
          </a:p>
        </p:txBody>
      </p:sp>
      <p:sp>
        <p:nvSpPr>
          <p:cNvPr id="8" name="Content Placeholder 2"/>
          <p:cNvSpPr>
            <a:spLocks noGrp="1"/>
          </p:cNvSpPr>
          <p:nvPr>
            <p:ph idx="1"/>
          </p:nvPr>
        </p:nvSpPr>
        <p:spPr>
          <a:xfrm>
            <a:off x="2093996" y="905570"/>
            <a:ext cx="6983790" cy="5334000"/>
          </a:xfrm>
        </p:spPr>
        <p:txBody>
          <a:bodyPr>
            <a:normAutofit fontScale="92500" lnSpcReduction="10000"/>
          </a:bodyPr>
          <a:lstStyle/>
          <a:p>
            <a:pPr>
              <a:lnSpc>
                <a:spcPct val="100000"/>
              </a:lnSpc>
              <a:buClr>
                <a:srgbClr val="FFC000"/>
              </a:buClr>
            </a:pPr>
            <a:r>
              <a:rPr lang="en-US" sz="2200" dirty="0">
                <a:effectLst>
                  <a:outerShdw blurRad="38100" dist="38100" dir="2700000" algn="tl">
                    <a:srgbClr val="000000">
                      <a:alpha val="43137"/>
                    </a:srgbClr>
                  </a:outerShdw>
                </a:effectLst>
              </a:rPr>
              <a:t> Government allowed a </a:t>
            </a:r>
            <a:r>
              <a:rPr lang="en-US" sz="2200" dirty="0">
                <a:solidFill>
                  <a:srgbClr val="FFC000"/>
                </a:solidFill>
                <a:effectLst>
                  <a:outerShdw blurRad="38100" dist="38100" dir="2700000" algn="tl">
                    <a:srgbClr val="000000">
                      <a:alpha val="43137"/>
                    </a:srgbClr>
                  </a:outerShdw>
                </a:effectLst>
              </a:rPr>
              <a:t>private company</a:t>
            </a:r>
            <a:r>
              <a:rPr lang="en-US" sz="2200" dirty="0">
                <a:effectLst>
                  <a:outerShdw blurRad="38100" dist="38100" dir="2700000" algn="tl">
                    <a:srgbClr val="000000">
                      <a:alpha val="43137"/>
                    </a:srgbClr>
                  </a:outerShdw>
                </a:effectLst>
              </a:rPr>
              <a:t> (the London Company of Stationers) to oversee censorship. Company had</a:t>
            </a:r>
          </a:p>
          <a:p>
            <a:pPr lvl="1">
              <a:lnSpc>
                <a:spcPct val="100000"/>
              </a:lnSpc>
              <a:buClr>
                <a:srgbClr val="FFC000"/>
              </a:buClr>
            </a:pPr>
            <a:r>
              <a:rPr lang="en-US" sz="1800" dirty="0">
                <a:effectLst>
                  <a:outerShdw blurRad="38100" dist="38100" dir="2700000" algn="tl">
                    <a:srgbClr val="000000">
                      <a:alpha val="43137"/>
                    </a:srgbClr>
                  </a:outerShdw>
                </a:effectLst>
              </a:rPr>
              <a:t>Exclusive </a:t>
            </a:r>
            <a:r>
              <a:rPr lang="en-US" sz="1800" dirty="0">
                <a:solidFill>
                  <a:srgbClr val="FFC000"/>
                </a:solidFill>
                <a:effectLst>
                  <a:outerShdw blurRad="38100" dist="38100" dir="2700000" algn="tl">
                    <a:srgbClr val="000000">
                      <a:alpha val="43137"/>
                    </a:srgbClr>
                  </a:outerShdw>
                </a:effectLst>
              </a:rPr>
              <a:t>right to print</a:t>
            </a:r>
          </a:p>
          <a:p>
            <a:pPr lvl="1">
              <a:lnSpc>
                <a:spcPct val="100000"/>
              </a:lnSpc>
              <a:buClr>
                <a:srgbClr val="FFC000"/>
              </a:buClr>
            </a:pPr>
            <a:r>
              <a:rPr lang="en-US" sz="1800" dirty="0">
                <a:effectLst>
                  <a:outerShdw blurRad="38100" dist="38100" dir="2700000" algn="tl">
                    <a:srgbClr val="000000">
                      <a:alpha val="43137"/>
                    </a:srgbClr>
                  </a:outerShdw>
                </a:effectLst>
              </a:rPr>
              <a:t>Right to </a:t>
            </a:r>
            <a:r>
              <a:rPr lang="en-US" sz="1800" dirty="0">
                <a:solidFill>
                  <a:srgbClr val="FFC000"/>
                </a:solidFill>
                <a:effectLst>
                  <a:outerShdw blurRad="38100" dist="38100" dir="2700000" algn="tl">
                    <a:srgbClr val="000000">
                      <a:alpha val="43137"/>
                    </a:srgbClr>
                  </a:outerShdw>
                </a:effectLst>
              </a:rPr>
              <a:t>confiscate</a:t>
            </a:r>
            <a:r>
              <a:rPr lang="en-US" sz="1800" dirty="0">
                <a:effectLst>
                  <a:outerShdw blurRad="38100" dist="38100" dir="2700000" algn="tl">
                    <a:srgbClr val="000000">
                      <a:alpha val="43137"/>
                    </a:srgbClr>
                  </a:outerShdw>
                </a:effectLst>
              </a:rPr>
              <a:t> unauthorized presses and books</a:t>
            </a:r>
          </a:p>
          <a:p>
            <a:pPr lvl="1">
              <a:lnSpc>
                <a:spcPct val="100000"/>
              </a:lnSpc>
              <a:buClr>
                <a:srgbClr val="FFC000"/>
              </a:buClr>
            </a:pPr>
            <a:r>
              <a:rPr lang="en-US" sz="1800" dirty="0">
                <a:effectLst>
                  <a:outerShdw blurRad="38100" dist="38100" dir="2700000" algn="tl">
                    <a:srgbClr val="000000">
                      <a:alpha val="43137"/>
                    </a:srgbClr>
                  </a:outerShdw>
                </a:effectLst>
              </a:rPr>
              <a:t>Right to </a:t>
            </a:r>
            <a:r>
              <a:rPr lang="en-US" sz="1800" dirty="0">
                <a:solidFill>
                  <a:srgbClr val="FFC000"/>
                </a:solidFill>
                <a:effectLst>
                  <a:outerShdw blurRad="38100" dist="38100" dir="2700000" algn="tl">
                    <a:srgbClr val="000000">
                      <a:alpha val="43137"/>
                    </a:srgbClr>
                  </a:outerShdw>
                </a:effectLst>
              </a:rPr>
              <a:t>burn</a:t>
            </a:r>
            <a:r>
              <a:rPr lang="en-US" sz="1800" dirty="0">
                <a:effectLst>
                  <a:outerShdw blurRad="38100" dist="38100" dir="2700000" algn="tl">
                    <a:srgbClr val="000000">
                      <a:alpha val="43137"/>
                    </a:srgbClr>
                  </a:outerShdw>
                </a:effectLst>
              </a:rPr>
              <a:t> illegally printed books</a:t>
            </a:r>
          </a:p>
          <a:p>
            <a:pPr>
              <a:lnSpc>
                <a:spcPct val="100000"/>
              </a:lnSpc>
              <a:buClr>
                <a:srgbClr val="FFC000"/>
              </a:buClr>
            </a:pPr>
            <a:r>
              <a:rPr lang="en-US" sz="2200" dirty="0">
                <a:effectLst>
                  <a:outerShdw blurRad="38100" dist="38100" dir="2700000" algn="tl">
                    <a:srgbClr val="000000">
                      <a:alpha val="43137"/>
                    </a:srgbClr>
                  </a:outerShdw>
                </a:effectLst>
              </a:rPr>
              <a:t> Only books that had passed the “Crown’s censor” were entered in the company's Register</a:t>
            </a:r>
          </a:p>
          <a:p>
            <a:pPr>
              <a:lnSpc>
                <a:spcPct val="100000"/>
              </a:lnSpc>
              <a:buClr>
                <a:srgbClr val="FFC000"/>
              </a:buClr>
            </a:pPr>
            <a:r>
              <a:rPr lang="en-US" sz="2200" dirty="0">
                <a:effectLst>
                  <a:outerShdw blurRad="38100" dist="38100" dir="2700000" algn="tl">
                    <a:srgbClr val="000000">
                      <a:alpha val="43137"/>
                    </a:srgbClr>
                  </a:outerShdw>
                </a:effectLst>
              </a:rPr>
              <a:t> Books were entered into the Registry under a publishing company’s name, </a:t>
            </a:r>
            <a:r>
              <a:rPr lang="en-US" sz="2200" dirty="0">
                <a:solidFill>
                  <a:srgbClr val="FFC000"/>
                </a:solidFill>
                <a:effectLst>
                  <a:outerShdw blurRad="38100" dist="38100" dir="2700000" algn="tl">
                    <a:srgbClr val="000000">
                      <a:alpha val="43137"/>
                    </a:srgbClr>
                  </a:outerShdw>
                </a:effectLst>
              </a:rPr>
              <a:t>not the author’s name</a:t>
            </a:r>
          </a:p>
          <a:p>
            <a:pPr>
              <a:lnSpc>
                <a:spcPct val="100000"/>
              </a:lnSpc>
              <a:buClr>
                <a:srgbClr val="FFC000"/>
              </a:buClr>
            </a:pPr>
            <a:r>
              <a:rPr lang="en-US" sz="2200" dirty="0">
                <a:effectLst>
                  <a:outerShdw blurRad="38100" dist="38100" dir="2700000" algn="tl">
                    <a:srgbClr val="000000">
                      <a:alpha val="43137"/>
                    </a:srgbClr>
                  </a:outerShdw>
                </a:effectLst>
              </a:rPr>
              <a:t> The company who registered the book held the “copyright” which provided exclusive rights to publish the book over other companies</a:t>
            </a:r>
          </a:p>
          <a:p>
            <a:pPr>
              <a:lnSpc>
                <a:spcPct val="100000"/>
              </a:lnSpc>
              <a:buClr>
                <a:srgbClr val="FFC000"/>
              </a:buClr>
            </a:pPr>
            <a:r>
              <a:rPr lang="en-US" sz="2200" i="1" u="sng" dirty="0">
                <a:effectLst>
                  <a:outerShdw blurRad="38100" dist="38100" dir="2700000" algn="tl">
                    <a:srgbClr val="000000">
                      <a:alpha val="43137"/>
                    </a:srgbClr>
                  </a:outerShdw>
                </a:effectLst>
              </a:rPr>
              <a:t>Early copyright law was clearly designed to </a:t>
            </a:r>
            <a:r>
              <a:rPr lang="en-US" sz="2200" i="1" u="sng" dirty="0">
                <a:solidFill>
                  <a:srgbClr val="FFC000"/>
                </a:solidFill>
                <a:effectLst>
                  <a:outerShdw blurRad="38100" dist="38100" dir="2700000" algn="tl">
                    <a:srgbClr val="000000">
                      <a:alpha val="43137"/>
                    </a:srgbClr>
                  </a:outerShdw>
                </a:effectLst>
              </a:rPr>
              <a:t>protect the government (establish control)</a:t>
            </a:r>
            <a:r>
              <a:rPr lang="en-US" sz="2200" i="1" u="sng" dirty="0">
                <a:effectLst>
                  <a:outerShdw blurRad="38100" dist="38100" dir="2700000" algn="tl">
                    <a:srgbClr val="000000">
                      <a:alpha val="43137"/>
                    </a:srgbClr>
                  </a:outerShdw>
                </a:effectLst>
              </a:rPr>
              <a:t> and the </a:t>
            </a:r>
            <a:r>
              <a:rPr lang="en-US" sz="2200" i="1" u="sng" dirty="0">
                <a:solidFill>
                  <a:srgbClr val="FFC000"/>
                </a:solidFill>
                <a:effectLst>
                  <a:outerShdw blurRad="38100" dist="38100" dir="2700000" algn="tl">
                    <a:srgbClr val="000000">
                      <a:alpha val="43137"/>
                    </a:srgbClr>
                  </a:outerShdw>
                </a:effectLst>
              </a:rPr>
              <a:t>publishing companies (establish ownership)</a:t>
            </a:r>
            <a:r>
              <a:rPr lang="en-US" sz="2200" i="1" u="sng" dirty="0">
                <a:effectLst>
                  <a:outerShdw blurRad="38100" dist="38100" dir="2700000" algn="tl">
                    <a:srgbClr val="000000">
                      <a:alpha val="43137"/>
                    </a:srgbClr>
                  </a:outerShdw>
                </a:effectLst>
              </a:rPr>
              <a:t>, not the authors or creators of work</a:t>
            </a:r>
          </a:p>
        </p:txBody>
      </p:sp>
      <p:pic>
        <p:nvPicPr>
          <p:cNvPr id="9" name="Picture 2" descr="http://www.columbia.edu/cu/lweb/digital/collections/cul/texts/ldpd_6177070_005/gallery/images/ldpd_6177070_005_0000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2" y="136526"/>
            <a:ext cx="1979695" cy="262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9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66054" y="0"/>
            <a:ext cx="5177946" cy="1077687"/>
          </a:xfrm>
        </p:spPr>
        <p:txBody>
          <a:bodyPr/>
          <a:lstStyle/>
          <a:p>
            <a:pPr algn="r"/>
            <a:r>
              <a:rPr lang="en-US" sz="2800" dirty="0">
                <a:solidFill>
                  <a:srgbClr val="FF0000"/>
                </a:solidFill>
                <a:effectLst>
                  <a:outerShdw blurRad="38100" dist="38100" dir="2700000" algn="tl">
                    <a:srgbClr val="000000">
                      <a:alpha val="43137"/>
                    </a:srgbClr>
                  </a:outerShdw>
                </a:effectLst>
              </a:rPr>
              <a:t>Statute of Anne: 1709</a:t>
            </a:r>
          </a:p>
        </p:txBody>
      </p:sp>
      <p:sp>
        <p:nvSpPr>
          <p:cNvPr id="5" name="Content Placeholder 2"/>
          <p:cNvSpPr>
            <a:spLocks noGrp="1"/>
          </p:cNvSpPr>
          <p:nvPr>
            <p:ph idx="1"/>
          </p:nvPr>
        </p:nvSpPr>
        <p:spPr>
          <a:xfrm>
            <a:off x="391886" y="949259"/>
            <a:ext cx="8388047" cy="4909457"/>
          </a:xfrm>
        </p:spPr>
        <p:txBody>
          <a:bodyPr>
            <a:normAutofit lnSpcReduction="10000"/>
          </a:bodyPr>
          <a:lstStyle/>
          <a:p>
            <a:pPr>
              <a:lnSpc>
                <a:spcPct val="100000"/>
              </a:lnSpc>
              <a:buClr>
                <a:srgbClr val="FFC000"/>
              </a:buClr>
            </a:pPr>
            <a:r>
              <a:rPr lang="en-US" sz="2400" dirty="0">
                <a:effectLst>
                  <a:outerShdw blurRad="38100" dist="38100" dir="2700000" algn="tl">
                    <a:srgbClr val="000000">
                      <a:alpha val="43137"/>
                    </a:srgbClr>
                  </a:outerShdw>
                </a:effectLst>
              </a:rPr>
              <a:t> Parliament sought to relax censorship by the King at end of 17</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century, &amp; allowed Stationers' monopoly to expire</a:t>
            </a:r>
          </a:p>
          <a:p>
            <a:pPr>
              <a:lnSpc>
                <a:spcPct val="100000"/>
              </a:lnSpc>
              <a:buClr>
                <a:srgbClr val="FFC000"/>
              </a:buClr>
            </a:pPr>
            <a:r>
              <a:rPr lang="en-US" sz="2400" dirty="0">
                <a:effectLst>
                  <a:outerShdw blurRad="38100" dist="38100" dir="2700000" algn="tl">
                    <a:srgbClr val="000000">
                      <a:alpha val="43137"/>
                    </a:srgbClr>
                  </a:outerShdw>
                </a:effectLst>
              </a:rPr>
              <a:t> Stationers shrewdly argued that copyright should originate with authors to avoid </a:t>
            </a:r>
            <a:r>
              <a:rPr lang="en-US" sz="2400" dirty="0" smtClean="0">
                <a:effectLst>
                  <a:outerShdw blurRad="38100" dist="38100" dir="2700000" algn="tl">
                    <a:srgbClr val="000000">
                      <a:alpha val="43137"/>
                    </a:srgbClr>
                  </a:outerShdw>
                </a:effectLst>
              </a:rPr>
              <a:t>claims against king for censorship </a:t>
            </a:r>
            <a:endParaRPr lang="en-US" sz="2400" dirty="0">
              <a:effectLst>
                <a:outerShdw blurRad="38100" dist="38100" dir="2700000" algn="tl">
                  <a:srgbClr val="000000">
                    <a:alpha val="43137"/>
                  </a:srgbClr>
                </a:outerShdw>
              </a:effectLst>
            </a:endParaRPr>
          </a:p>
          <a:p>
            <a:pPr>
              <a:lnSpc>
                <a:spcPct val="100000"/>
              </a:lnSpc>
              <a:buClr>
                <a:srgbClr val="FFC000"/>
              </a:buClr>
            </a:pPr>
            <a:r>
              <a:rPr lang="en-US" sz="2400" dirty="0">
                <a:effectLst>
                  <a:outerShdw blurRad="38100" dist="38100" dir="2700000" algn="tl">
                    <a:srgbClr val="000000">
                      <a:alpha val="43137"/>
                    </a:srgbClr>
                  </a:outerShdw>
                </a:effectLst>
              </a:rPr>
              <a:t> </a:t>
            </a:r>
            <a:r>
              <a:rPr lang="en-US" sz="2400" i="1" u="sng" dirty="0">
                <a:effectLst>
                  <a:outerShdw blurRad="38100" dist="38100" dir="2700000" algn="tl">
                    <a:srgbClr val="000000">
                      <a:alpha val="43137"/>
                    </a:srgbClr>
                  </a:outerShdw>
                </a:effectLst>
              </a:rPr>
              <a:t>But,</a:t>
            </a:r>
            <a:r>
              <a:rPr lang="en-US" sz="2400" dirty="0">
                <a:effectLst>
                  <a:outerShdw blurRad="38100" dist="38100" dir="2700000" algn="tl">
                    <a:srgbClr val="000000">
                      <a:alpha val="43137"/>
                    </a:srgbClr>
                  </a:outerShdw>
                </a:effectLst>
              </a:rPr>
              <a:t>  this was a </a:t>
            </a:r>
            <a:r>
              <a:rPr lang="en-US" sz="2400" i="1" dirty="0">
                <a:effectLst>
                  <a:outerShdw blurRad="38100" dist="38100" dir="2700000" algn="tl">
                    <a:srgbClr val="000000">
                      <a:alpha val="43137"/>
                    </a:srgbClr>
                  </a:outerShdw>
                </a:effectLst>
              </a:rPr>
              <a:t>Pyrrhic</a:t>
            </a:r>
            <a:r>
              <a:rPr lang="en-US" sz="2400" dirty="0">
                <a:effectLst>
                  <a:outerShdw blurRad="38100" dist="38100" dir="2700000" algn="tl">
                    <a:srgbClr val="000000">
                      <a:alpha val="43137"/>
                    </a:srgbClr>
                  </a:outerShdw>
                </a:effectLst>
              </a:rPr>
              <a:t> victory as the </a:t>
            </a:r>
            <a:r>
              <a:rPr lang="en-US" sz="2400" dirty="0">
                <a:solidFill>
                  <a:srgbClr val="FFC000"/>
                </a:solidFill>
                <a:effectLst>
                  <a:outerShdw blurRad="38100" dist="38100" dir="2700000" algn="tl">
                    <a:srgbClr val="000000">
                      <a:alpha val="43137"/>
                    </a:srgbClr>
                  </a:outerShdw>
                </a:effectLst>
              </a:rPr>
              <a:t>authors had no choice but to sign their copyright over to a publisher </a:t>
            </a:r>
            <a:r>
              <a:rPr lang="en-US" sz="2400" dirty="0">
                <a:effectLst>
                  <a:outerShdw blurRad="38100" dist="38100" dir="2700000" algn="tl">
                    <a:srgbClr val="000000">
                      <a:alpha val="43137"/>
                    </a:srgbClr>
                  </a:outerShdw>
                </a:effectLst>
              </a:rPr>
              <a:t>(who over a century had established ownership and control of printing presses, typesetting and transportation networks) if they wanted their work distributed</a:t>
            </a:r>
          </a:p>
          <a:p>
            <a:pPr>
              <a:lnSpc>
                <a:spcPct val="100000"/>
              </a:lnSpc>
              <a:buClr>
                <a:srgbClr val="FFC000"/>
              </a:buClr>
            </a:pPr>
            <a:endParaRPr lang="en-US" sz="2400" dirty="0">
              <a:effectLst>
                <a:outerShdw blurRad="38100" dist="38100" dir="2700000" algn="tl">
                  <a:srgbClr val="000000">
                    <a:alpha val="43137"/>
                  </a:srgbClr>
                </a:outerShdw>
              </a:effectLst>
            </a:endParaRPr>
          </a:p>
          <a:p>
            <a:pPr>
              <a:lnSpc>
                <a:spcPct val="100000"/>
              </a:lnSpc>
              <a:buClr>
                <a:srgbClr val="FFC000"/>
              </a:buClr>
            </a:pPr>
            <a:r>
              <a:rPr lang="en-US" sz="2400"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Early copyright law was lobbied for by distributors, to protect economic interests of distributors not the creators of content</a:t>
            </a:r>
          </a:p>
        </p:txBody>
      </p:sp>
      <p:grpSp>
        <p:nvGrpSpPr>
          <p:cNvPr id="9" name="Group 7"/>
          <p:cNvGrpSpPr>
            <a:grpSpLocks/>
          </p:cNvGrpSpPr>
          <p:nvPr/>
        </p:nvGrpSpPr>
        <p:grpSpPr bwMode="auto">
          <a:xfrm>
            <a:off x="6491392" y="6419939"/>
            <a:ext cx="2586393" cy="369333"/>
            <a:chOff x="7994007" y="6413023"/>
            <a:chExt cx="2482966" cy="368776"/>
          </a:xfrm>
        </p:grpSpPr>
        <p:pic>
          <p:nvPicPr>
            <p:cNvPr id="10"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Tree>
    <p:extLst>
      <p:ext uri="{BB962C8B-B14F-4D97-AF65-F5344CB8AC3E}">
        <p14:creationId xmlns:p14="http://schemas.microsoft.com/office/powerpoint/2010/main" val="289631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6639" y="0"/>
            <a:ext cx="6167361" cy="1325563"/>
          </a:xfrm>
        </p:spPr>
        <p:txBody>
          <a:bodyPr>
            <a:normAutofit/>
          </a:bodyPr>
          <a:lstStyle/>
          <a:p>
            <a:pPr algn="r"/>
            <a:r>
              <a:rPr lang="en-US" altLang="en-US" sz="4000" dirty="0">
                <a:solidFill>
                  <a:srgbClr val="FF0000"/>
                </a:solidFill>
                <a:effectLst>
                  <a:outerShdw blurRad="38100" dist="38100" dir="2700000" algn="tl">
                    <a:srgbClr val="000000">
                      <a:alpha val="43137"/>
                    </a:srgbClr>
                  </a:outerShdw>
                </a:effectLst>
                <a:cs typeface="Arial" panose="020B0604020202020204" pitchFamily="34" charset="0"/>
              </a:rPr>
              <a:t>Medical Textbooks</a:t>
            </a:r>
          </a:p>
        </p:txBody>
      </p:sp>
      <p:sp>
        <p:nvSpPr>
          <p:cNvPr id="5" name="Content Placeholder 2"/>
          <p:cNvSpPr>
            <a:spLocks noGrp="1"/>
          </p:cNvSpPr>
          <p:nvPr>
            <p:ph idx="1"/>
          </p:nvPr>
        </p:nvSpPr>
        <p:spPr>
          <a:xfrm>
            <a:off x="399372" y="1170372"/>
            <a:ext cx="8413449" cy="4724400"/>
          </a:xfrm>
        </p:spPr>
        <p:txBody>
          <a:bodyPr>
            <a:normAutofit fontScale="92500" lnSpcReduction="10000"/>
          </a:bodyPr>
          <a:lstStyle/>
          <a:p>
            <a:pPr>
              <a:lnSpc>
                <a:spcPct val="150000"/>
              </a:lnSpc>
              <a:buClr>
                <a:srgbClr val="FFC000"/>
              </a:buClr>
              <a:tabLst>
                <a:tab pos="6799263" algn="l"/>
              </a:tabLst>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Paper format</a:t>
            </a:r>
          </a:p>
          <a:p>
            <a:pPr>
              <a:lnSpc>
                <a:spcPct val="150000"/>
              </a:lnSpc>
              <a:buClr>
                <a:srgbClr val="FFC000"/>
              </a:buCl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be outdated before it is printed</a:t>
            </a:r>
          </a:p>
          <a:p>
            <a:pPr>
              <a:lnSpc>
                <a:spcPct val="150000"/>
              </a:lnSpc>
              <a:buClr>
                <a:srgbClr val="FFC000"/>
              </a:buCl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Represents views of selected authors</a:t>
            </a:r>
          </a:p>
          <a:p>
            <a:pPr>
              <a:lnSpc>
                <a:spcPct val="150000"/>
              </a:lnSpc>
              <a:buClr>
                <a:srgbClr val="FFC000"/>
              </a:buCl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Broad community peer review lacking</a:t>
            </a:r>
          </a:p>
          <a:p>
            <a:pPr>
              <a:lnSpc>
                <a:spcPct val="150000"/>
              </a:lnSpc>
              <a:buClr>
                <a:srgbClr val="FFC000"/>
              </a:buCl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Text based: No video, no audio, non-interactive, one way flow of information</a:t>
            </a:r>
          </a:p>
          <a:p>
            <a:pPr>
              <a:lnSpc>
                <a:spcPct val="150000"/>
              </a:lnSpc>
              <a:buClr>
                <a:srgbClr val="FFC000"/>
              </a:buClr>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Copyrighted, access limited to </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who can afford it</a:t>
            </a:r>
          </a:p>
        </p:txBody>
      </p:sp>
      <p:grpSp>
        <p:nvGrpSpPr>
          <p:cNvPr id="9" name="Group 7"/>
          <p:cNvGrpSpPr>
            <a:grpSpLocks/>
          </p:cNvGrpSpPr>
          <p:nvPr/>
        </p:nvGrpSpPr>
        <p:grpSpPr bwMode="auto">
          <a:xfrm>
            <a:off x="6491392" y="6419939"/>
            <a:ext cx="2586393" cy="369333"/>
            <a:chOff x="7994007" y="6413023"/>
            <a:chExt cx="2482966" cy="368776"/>
          </a:xfrm>
        </p:grpSpPr>
        <p:pic>
          <p:nvPicPr>
            <p:cNvPr id="10"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Tree>
    <p:extLst>
      <p:ext uri="{BB962C8B-B14F-4D97-AF65-F5344CB8AC3E}">
        <p14:creationId xmlns:p14="http://schemas.microsoft.com/office/powerpoint/2010/main" val="77160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
            <a:ext cx="8382000" cy="1325563"/>
          </a:xfrm>
        </p:spPr>
        <p:txBody>
          <a:bodyPr>
            <a:normAutofit/>
          </a:bodyPr>
          <a:lstStyle/>
          <a:p>
            <a:pPr algn="r"/>
            <a:r>
              <a:rPr lang="en-US" altLang="en-US" sz="3600" dirty="0">
                <a:solidFill>
                  <a:srgbClr val="FF0000"/>
                </a:solidFill>
                <a:effectLst>
                  <a:outerShdw blurRad="38100" dist="38100" dir="2700000" algn="tl">
                    <a:srgbClr val="000000">
                      <a:alpha val="43137"/>
                    </a:srgbClr>
                  </a:outerShdw>
                </a:effectLst>
              </a:rPr>
              <a:t>General Practitioner and Specialist’s Income</a:t>
            </a:r>
          </a:p>
        </p:txBody>
      </p:sp>
      <p:graphicFrame>
        <p:nvGraphicFramePr>
          <p:cNvPr id="5" name="Table 4"/>
          <p:cNvGraphicFramePr>
            <a:graphicFrameLocks noGrp="1"/>
          </p:cNvGraphicFramePr>
          <p:nvPr>
            <p:extLst>
              <p:ext uri="{D42A27DB-BD31-4B8C-83A1-F6EECF244321}">
                <p14:modId xmlns:p14="http://schemas.microsoft.com/office/powerpoint/2010/main" val="1321960549"/>
              </p:ext>
            </p:extLst>
          </p:nvPr>
        </p:nvGraphicFramePr>
        <p:xfrm>
          <a:off x="533400" y="1540974"/>
          <a:ext cx="8077200" cy="4267200"/>
        </p:xfrm>
        <a:graphic>
          <a:graphicData uri="http://schemas.openxmlformats.org/drawingml/2006/table">
            <a:tbl>
              <a:tblPr>
                <a:effectLst>
                  <a:outerShdw blurRad="50800" dist="38100" dir="2700000" algn="tl" rotWithShape="0">
                    <a:prstClr val="black">
                      <a:alpha val="40000"/>
                    </a:prstClr>
                  </a:outerShdw>
                </a:effectLst>
              </a:tblPr>
              <a:tblGrid>
                <a:gridCol w="1986436"/>
                <a:gridCol w="1489827"/>
                <a:gridCol w="1643191"/>
                <a:gridCol w="1314555"/>
                <a:gridCol w="1643191"/>
              </a:tblGrid>
              <a:tr h="1280160">
                <a:tc>
                  <a:txBody>
                    <a:bodyPr/>
                    <a:lstStyle/>
                    <a:p>
                      <a:pPr algn="ctr" fontAlgn="ctr"/>
                      <a:r>
                        <a:rPr lang="en-US" sz="2000" b="1" i="0" u="none" strike="noStrike" dirty="0">
                          <a:solidFill>
                            <a:schemeClr val="bg1"/>
                          </a:solidFill>
                          <a:effectLst/>
                          <a:latin typeface="Arial" panose="020B0604020202020204" pitchFamily="34" charset="0"/>
                          <a:cs typeface="Arial" panose="020B0604020202020204" pitchFamily="34" charset="0"/>
                        </a:rPr>
                        <a:t>Country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ctr"/>
                      <a:r>
                        <a:rPr lang="en-US" sz="2000" b="1" i="0" u="none" strike="noStrike" dirty="0">
                          <a:solidFill>
                            <a:schemeClr val="bg1"/>
                          </a:solidFill>
                          <a:effectLst/>
                          <a:latin typeface="Arial" panose="020B0604020202020204" pitchFamily="34" charset="0"/>
                          <a:cs typeface="Arial" panose="020B0604020202020204" pitchFamily="34" charset="0"/>
                        </a:rPr>
                        <a:t>GDP</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per capita</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smtClean="0">
                          <a:solidFill>
                            <a:schemeClr val="bg1"/>
                          </a:solidFill>
                          <a:effectLst/>
                          <a:latin typeface="Arial" panose="020B0604020202020204" pitchFamily="34" charset="0"/>
                          <a:cs typeface="Arial" panose="020B0604020202020204" pitchFamily="34" charset="0"/>
                        </a:rPr>
                        <a:t>USD ($)</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ctr"/>
                      <a:r>
                        <a:rPr lang="en-US" sz="2000" b="1" i="0" u="none" strike="noStrike" dirty="0">
                          <a:solidFill>
                            <a:schemeClr val="bg1"/>
                          </a:solidFill>
                          <a:effectLst/>
                          <a:latin typeface="Arial" panose="020B0604020202020204" pitchFamily="34" charset="0"/>
                          <a:cs typeface="Arial" panose="020B0604020202020204" pitchFamily="34" charset="0"/>
                        </a:rPr>
                        <a:t>Population </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(million)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ctr"/>
                      <a:r>
                        <a:rPr lang="en-US" sz="2000" b="1" i="0" u="none" strike="noStrike" dirty="0">
                          <a:solidFill>
                            <a:schemeClr val="bg1"/>
                          </a:solidFill>
                          <a:effectLst/>
                          <a:latin typeface="Arial" panose="020B0604020202020204" pitchFamily="34" charset="0"/>
                          <a:cs typeface="Arial" panose="020B0604020202020204" pitchFamily="34" charset="0"/>
                        </a:rPr>
                        <a:t>GP's</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Monthly </a:t>
                      </a:r>
                      <a:r>
                        <a:rPr lang="en-US" sz="2000" b="1" i="0" u="none" strike="noStrike" dirty="0" smtClean="0">
                          <a:solidFill>
                            <a:schemeClr val="bg1"/>
                          </a:solidFill>
                          <a:effectLst/>
                          <a:latin typeface="Arial" panose="020B0604020202020204" pitchFamily="34" charset="0"/>
                          <a:cs typeface="Arial" panose="020B0604020202020204" pitchFamily="34" charset="0"/>
                        </a:rPr>
                        <a:t>Salary (USD $)</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ctr"/>
                      <a:r>
                        <a:rPr lang="en-US" sz="2000" b="1" i="0" u="none" strike="noStrike" dirty="0">
                          <a:solidFill>
                            <a:schemeClr val="bg1"/>
                          </a:solidFill>
                          <a:effectLst/>
                          <a:latin typeface="Arial" panose="020B0604020202020204" pitchFamily="34" charset="0"/>
                          <a:cs typeface="Arial" panose="020B0604020202020204" pitchFamily="34" charset="0"/>
                        </a:rPr>
                        <a:t>Specialist's</a:t>
                      </a:r>
                      <a:br>
                        <a:rPr lang="en-US" sz="2000" b="1" i="0" u="none" strike="noStrike" dirty="0">
                          <a:solidFill>
                            <a:schemeClr val="bg1"/>
                          </a:solidFill>
                          <a:effectLst/>
                          <a:latin typeface="Arial" panose="020B0604020202020204" pitchFamily="34" charset="0"/>
                          <a:cs typeface="Arial" panose="020B0604020202020204" pitchFamily="34" charset="0"/>
                        </a:rPr>
                      </a:br>
                      <a:r>
                        <a:rPr lang="en-US" sz="2000" b="1" i="0" u="none" strike="noStrike" dirty="0">
                          <a:solidFill>
                            <a:schemeClr val="bg1"/>
                          </a:solidFill>
                          <a:effectLst/>
                          <a:latin typeface="Arial" panose="020B0604020202020204" pitchFamily="34" charset="0"/>
                          <a:cs typeface="Arial" panose="020B0604020202020204" pitchFamily="34" charset="0"/>
                        </a:rPr>
                        <a:t>Monthly </a:t>
                      </a:r>
                      <a:r>
                        <a:rPr lang="en-US" sz="2000" b="1" i="0" u="none" strike="noStrike" dirty="0" smtClean="0">
                          <a:solidFill>
                            <a:schemeClr val="bg1"/>
                          </a:solidFill>
                          <a:effectLst/>
                          <a:latin typeface="Arial" panose="020B0604020202020204" pitchFamily="34" charset="0"/>
                          <a:cs typeface="Arial" panose="020B0604020202020204" pitchFamily="34" charset="0"/>
                        </a:rPr>
                        <a:t>Salary</a:t>
                      </a:r>
                    </a:p>
                    <a:p>
                      <a:pPr algn="ctr" fontAlgn="ctr"/>
                      <a:r>
                        <a:rPr lang="en-US" sz="2000" b="1" i="0" u="none" strike="noStrike" dirty="0" smtClean="0">
                          <a:solidFill>
                            <a:schemeClr val="bg1"/>
                          </a:solidFill>
                          <a:effectLst/>
                          <a:latin typeface="Arial" panose="020B0604020202020204" pitchFamily="34" charset="0"/>
                          <a:cs typeface="Arial" panose="020B0604020202020204" pitchFamily="34" charset="0"/>
                        </a:rPr>
                        <a:t>(USD $)</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r>
              <a:tr h="426720">
                <a:tc>
                  <a:txBody>
                    <a:bodyPr/>
                    <a:lstStyle/>
                    <a:p>
                      <a:pPr marL="58738" indent="0" algn="l" fontAlgn="t"/>
                      <a:r>
                        <a:rPr lang="en-US" sz="2000" b="1" i="0" u="none" strike="noStrike" dirty="0">
                          <a:solidFill>
                            <a:schemeClr val="bg1"/>
                          </a:solidFill>
                          <a:effectLst/>
                          <a:latin typeface="Arial" panose="020B0604020202020204" pitchFamily="34" charset="0"/>
                          <a:cs typeface="Arial" panose="020B0604020202020204" pitchFamily="34" charset="0"/>
                        </a:rPr>
                        <a:t>Tajikistan</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1,300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7.1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35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426720">
                <a:tc>
                  <a:txBody>
                    <a:bodyPr/>
                    <a:lstStyle/>
                    <a:p>
                      <a:pPr marL="58738" indent="0" algn="l" fontAlgn="t"/>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India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3,800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1128.2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637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1274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426720">
                <a:tc>
                  <a:txBody>
                    <a:bodyPr/>
                    <a:lstStyle/>
                    <a:p>
                      <a:pPr marL="58738" indent="0" algn="l" fontAlgn="t"/>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Azerbaijan</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7,500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8.5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130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155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426720">
                <a:tc>
                  <a:txBody>
                    <a:bodyPr/>
                    <a:lstStyle/>
                    <a:p>
                      <a:pPr marL="58738" indent="0" algn="l" fontAlgn="t"/>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China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7,800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1323.6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133 - 160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170 - 230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426720">
                <a:tc>
                  <a:txBody>
                    <a:bodyPr/>
                    <a:lstStyle/>
                    <a:p>
                      <a:pPr marL="58738" indent="0" algn="l" fontAlgn="t"/>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Russia</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12,200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142.3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210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a:solidFill>
                            <a:schemeClr val="tx1"/>
                          </a:solidFill>
                          <a:effectLst/>
                          <a:latin typeface="Arial" panose="020B0604020202020204" pitchFamily="34" charset="0"/>
                          <a:cs typeface="Arial" panose="020B0604020202020204" pitchFamily="34" charset="0"/>
                        </a:rPr>
                        <a:t>290 - 320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426720">
                <a:tc>
                  <a:txBody>
                    <a:bodyPr/>
                    <a:lstStyle/>
                    <a:p>
                      <a:pPr marL="58738" indent="0" algn="l" fontAlgn="t"/>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Poland</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14,400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38.2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580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750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426720">
                <a:tc>
                  <a:txBody>
                    <a:bodyPr/>
                    <a:lstStyle/>
                    <a:p>
                      <a:pPr marL="58738" indent="0" algn="l" fontAlgn="t"/>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United States</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fontAlgn="b"/>
                      <a:r>
                        <a:rPr lang="en-US" sz="2000" b="1" i="0" u="none" strike="noStrike" dirty="0" smtClean="0">
                          <a:solidFill>
                            <a:schemeClr val="tx1"/>
                          </a:solidFill>
                          <a:effectLst/>
                          <a:latin typeface="Arial" panose="020B0604020202020204" pitchFamily="34" charset="0"/>
                          <a:cs typeface="Arial" panose="020B0604020202020204" pitchFamily="34" charset="0"/>
                        </a:rPr>
                        <a:t>43,800</a:t>
                      </a:r>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b="1" i="0" u="none" strike="noStrike" dirty="0">
                          <a:solidFill>
                            <a:schemeClr val="tx1"/>
                          </a:solidFill>
                          <a:effectLst/>
                          <a:latin typeface="Arial" panose="020B0604020202020204" pitchFamily="34" charset="0"/>
                          <a:cs typeface="Arial" panose="020B0604020202020204" pitchFamily="34" charset="0"/>
                        </a:rPr>
                        <a:t>301.1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endParaRPr lang="en-US" sz="2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bl>
          </a:graphicData>
        </a:graphic>
      </p:graphicFrame>
      <p:sp>
        <p:nvSpPr>
          <p:cNvPr id="6" name="TextBox 5"/>
          <p:cNvSpPr txBox="1"/>
          <p:nvPr/>
        </p:nvSpPr>
        <p:spPr>
          <a:xfrm>
            <a:off x="7279387" y="6501200"/>
            <a:ext cx="1864613" cy="36933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 Book 2008 </a:t>
            </a:r>
          </a:p>
        </p:txBody>
      </p:sp>
    </p:spTree>
    <p:extLst>
      <p:ext uri="{BB962C8B-B14F-4D97-AF65-F5344CB8AC3E}">
        <p14:creationId xmlns:p14="http://schemas.microsoft.com/office/powerpoint/2010/main" val="231541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itle 1"/>
          <p:cNvSpPr>
            <a:spLocks noGrp="1"/>
          </p:cNvSpPr>
          <p:nvPr>
            <p:ph type="title"/>
          </p:nvPr>
        </p:nvSpPr>
        <p:spPr>
          <a:xfrm>
            <a:off x="0" y="0"/>
            <a:ext cx="9144000" cy="1447800"/>
          </a:xfrm>
        </p:spPr>
        <p:txBody>
          <a:bodyPr>
            <a:normAutofit/>
          </a:bodyPr>
          <a:lstStyle/>
          <a:p>
            <a:pPr algn="r"/>
            <a:r>
              <a:rPr lang="en-US" sz="2400" dirty="0">
                <a:solidFill>
                  <a:srgbClr val="FF0000"/>
                </a:solidFill>
                <a:effectLst>
                  <a:outerShdw blurRad="38100" dist="38100" dir="2700000" algn="tl">
                    <a:srgbClr val="000000">
                      <a:alpha val="43137"/>
                    </a:srgbClr>
                  </a:outerShdw>
                </a:effectLst>
              </a:rPr>
              <a:t>Whose Rights Should be Protected in the Modern Electronic Era?</a:t>
            </a:r>
          </a:p>
        </p:txBody>
      </p:sp>
      <p:sp>
        <p:nvSpPr>
          <p:cNvPr id="8" name="Content Placeholder 2"/>
          <p:cNvSpPr>
            <a:spLocks noGrp="1"/>
          </p:cNvSpPr>
          <p:nvPr>
            <p:ph idx="1"/>
          </p:nvPr>
        </p:nvSpPr>
        <p:spPr>
          <a:xfrm>
            <a:off x="381002" y="1317173"/>
            <a:ext cx="8289173" cy="4615543"/>
          </a:xfrm>
        </p:spPr>
        <p:txBody>
          <a:bodyPr>
            <a:normAutofit fontScale="85000" lnSpcReduction="20000"/>
          </a:bodyPr>
          <a:lstStyle/>
          <a:p>
            <a:pPr>
              <a:buClr>
                <a:srgbClr val="FFC000"/>
              </a:buClr>
            </a:pPr>
            <a:r>
              <a:rPr lang="en-US" dirty="0" smtClean="0">
                <a:effectLst>
                  <a:outerShdw blurRad="38100" dist="38100" dir="2700000" algn="tl">
                    <a:srgbClr val="000000">
                      <a:alpha val="43137"/>
                    </a:srgbClr>
                  </a:outerShdw>
                </a:effectLst>
              </a:rPr>
              <a:t>Early copyright law protected economic interests of publishers who had invested in infrastructure to print and distribute work</a:t>
            </a:r>
          </a:p>
          <a:p>
            <a:pPr>
              <a:buClr>
                <a:srgbClr val="FFC000"/>
              </a:buClr>
            </a:pPr>
            <a:endParaRPr lang="en-US" dirty="0" smtClean="0">
              <a:effectLst>
                <a:outerShdw blurRad="38100" dist="38100" dir="2700000" algn="tl">
                  <a:srgbClr val="000000">
                    <a:alpha val="43137"/>
                  </a:srgbClr>
                </a:outerShdw>
              </a:effectLst>
            </a:endParaRPr>
          </a:p>
          <a:p>
            <a:pPr>
              <a:buClr>
                <a:srgbClr val="FFC000"/>
              </a:buClr>
            </a:pPr>
            <a:r>
              <a:rPr lang="en-US" dirty="0" smtClean="0">
                <a:effectLst>
                  <a:outerShdw blurRad="38100" dist="38100" dir="2700000" algn="tl">
                    <a:srgbClr val="000000">
                      <a:alpha val="43137"/>
                    </a:srgbClr>
                  </a:outerShdw>
                </a:effectLst>
              </a:rPr>
              <a:t>But in contrast to the printed world, in the modern electronic world, the </a:t>
            </a:r>
            <a:r>
              <a:rPr lang="en-US" dirty="0" smtClean="0">
                <a:solidFill>
                  <a:srgbClr val="FFC000"/>
                </a:solidFill>
                <a:effectLst>
                  <a:outerShdw blurRad="38100" dist="38100" dir="2700000" algn="tl">
                    <a:srgbClr val="000000">
                      <a:alpha val="43137"/>
                    </a:srgbClr>
                  </a:outerShdw>
                </a:effectLst>
              </a:rPr>
              <a:t>cost</a:t>
            </a:r>
            <a:r>
              <a:rPr lang="en-US" dirty="0" smtClean="0">
                <a:effectLst>
                  <a:outerShdw blurRad="38100" dist="38100" dir="2700000" algn="tl">
                    <a:srgbClr val="000000">
                      <a:alpha val="43137"/>
                    </a:srgbClr>
                  </a:outerShdw>
                </a:effectLst>
              </a:rPr>
              <a:t> of creating content &amp; distributing it </a:t>
            </a:r>
            <a:r>
              <a:rPr lang="en-US" dirty="0" smtClean="0">
                <a:solidFill>
                  <a:srgbClr val="FFC000"/>
                </a:solidFill>
                <a:effectLst>
                  <a:outerShdw blurRad="38100" dist="38100" dir="2700000" algn="tl">
                    <a:srgbClr val="000000">
                      <a:alpha val="43137"/>
                    </a:srgbClr>
                  </a:outerShdw>
                </a:effectLst>
              </a:rPr>
              <a:t>over the internet is negligible</a:t>
            </a:r>
          </a:p>
          <a:p>
            <a:pPr>
              <a:buClr>
                <a:srgbClr val="FFC000"/>
              </a:buClr>
            </a:pPr>
            <a:endParaRPr lang="en-US" dirty="0" smtClean="0">
              <a:effectLst>
                <a:outerShdw blurRad="38100" dist="38100" dir="2700000" algn="tl">
                  <a:srgbClr val="000000">
                    <a:alpha val="43137"/>
                  </a:srgbClr>
                </a:outerShdw>
              </a:effectLst>
            </a:endParaRPr>
          </a:p>
          <a:p>
            <a:pPr>
              <a:buClr>
                <a:srgbClr val="FFC000"/>
              </a:buClr>
            </a:pPr>
            <a:r>
              <a:rPr lang="en-US" dirty="0" smtClean="0">
                <a:effectLst>
                  <a:outerShdw blurRad="38100" dist="38100" dir="2700000" algn="tl">
                    <a:srgbClr val="000000">
                      <a:alpha val="43137"/>
                    </a:srgbClr>
                  </a:outerShdw>
                </a:effectLst>
              </a:rPr>
              <a:t>Should access to life saving medical information </a:t>
            </a:r>
            <a:r>
              <a:rPr lang="en-US" dirty="0">
                <a:effectLst>
                  <a:outerShdw blurRad="38100" dist="38100" dir="2700000" algn="tl">
                    <a:srgbClr val="000000">
                      <a:alpha val="43137"/>
                    </a:srgbClr>
                  </a:outerShdw>
                </a:effectLst>
              </a:rPr>
              <a:t>be a </a:t>
            </a:r>
            <a:r>
              <a:rPr lang="en-US" i="1" dirty="0">
                <a:solidFill>
                  <a:srgbClr val="FFC000"/>
                </a:solidFill>
                <a:effectLst>
                  <a:outerShdw blurRad="38100" dist="38100" dir="2700000" algn="tl">
                    <a:srgbClr val="000000">
                      <a:alpha val="43137"/>
                    </a:srgbClr>
                  </a:outerShdw>
                </a:effectLst>
              </a:rPr>
              <a:t>right</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or should access remain a </a:t>
            </a:r>
            <a:r>
              <a:rPr lang="en-US" i="1" dirty="0" smtClean="0">
                <a:solidFill>
                  <a:srgbClr val="FFC000"/>
                </a:solidFill>
                <a:effectLst>
                  <a:outerShdw blurRad="38100" dist="38100" dir="2700000" algn="tl">
                    <a:srgbClr val="000000">
                      <a:alpha val="43137"/>
                    </a:srgbClr>
                  </a:outerShdw>
                </a:effectLst>
              </a:rPr>
              <a:t>privilege</a:t>
            </a:r>
            <a:r>
              <a:rPr lang="en-US" dirty="0" smtClean="0">
                <a:effectLst>
                  <a:outerShdw blurRad="38100" dist="38100" dir="2700000" algn="tl">
                    <a:srgbClr val="000000">
                      <a:alpha val="43137"/>
                    </a:srgbClr>
                  </a:outerShdw>
                </a:effectLst>
              </a:rPr>
              <a:t> behind paywalls?</a:t>
            </a:r>
          </a:p>
          <a:p>
            <a:pPr>
              <a:buClr>
                <a:srgbClr val="FFC000"/>
              </a:buClr>
            </a:pPr>
            <a:endParaRPr lang="en-US" dirty="0" smtClean="0">
              <a:effectLst>
                <a:outerShdw blurRad="38100" dist="38100" dir="2700000" algn="tl">
                  <a:srgbClr val="000000">
                    <a:alpha val="43137"/>
                  </a:srgbClr>
                </a:outerShdw>
              </a:effectLst>
            </a:endParaRPr>
          </a:p>
          <a:p>
            <a:pPr>
              <a:buClr>
                <a:srgbClr val="FFC000"/>
              </a:buClr>
            </a:pPr>
            <a:r>
              <a:rPr lang="en-US" dirty="0" smtClean="0">
                <a:effectLst>
                  <a:outerShdw blurRad="38100" dist="38100" dir="2700000" algn="tl">
                    <a:srgbClr val="000000">
                      <a:alpha val="43137"/>
                    </a:srgbClr>
                  </a:outerShdw>
                </a:effectLst>
              </a:rPr>
              <a:t>Whose rights should take precedence? Consumer, Creator, or Conveyor of the information?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61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52401"/>
            <a:ext cx="5775325"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7"/>
          <p:cNvGrpSpPr>
            <a:grpSpLocks/>
          </p:cNvGrpSpPr>
          <p:nvPr/>
        </p:nvGrpSpPr>
        <p:grpSpPr bwMode="auto">
          <a:xfrm>
            <a:off x="6491392" y="6419939"/>
            <a:ext cx="2586393" cy="369333"/>
            <a:chOff x="7994007" y="6413023"/>
            <a:chExt cx="2482966" cy="368776"/>
          </a:xfrm>
        </p:grpSpPr>
        <p:pic>
          <p:nvPicPr>
            <p:cNvPr id="6" name="Picture 8" descr="Copyleft.svg.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Tree>
    <p:extLst>
      <p:ext uri="{BB962C8B-B14F-4D97-AF65-F5344CB8AC3E}">
        <p14:creationId xmlns:p14="http://schemas.microsoft.com/office/powerpoint/2010/main" val="256483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26723" y="3293458"/>
            <a:ext cx="3429000" cy="954107"/>
          </a:xfrm>
          <a:prstGeom prst="rect">
            <a:avLst/>
          </a:prstGeom>
          <a:noFill/>
          <a:ln w="9525">
            <a:noFill/>
            <a:miter lim="800000"/>
            <a:headEnd/>
            <a:tailEnd/>
          </a:ln>
          <a:effectLst/>
        </p:spPr>
        <p:txBody>
          <a:bodyPr>
            <a:spAutoFit/>
          </a:bodyPr>
          <a:lstStyle/>
          <a:p>
            <a:pPr>
              <a:defRPr/>
            </a:pPr>
            <a:r>
              <a:rPr lang="en-US" sz="2800" dirty="0">
                <a:effectLst>
                  <a:outerShdw blurRad="38100" dist="38100" dir="2700000" algn="tl">
                    <a:srgbClr val="000000">
                      <a:alpha val="43137"/>
                    </a:srgbClr>
                  </a:outerShdw>
                </a:effectLst>
                <a:latin typeface="Arial" charset="0"/>
              </a:rPr>
              <a:t>Expensive Weapons of Mass Destruction</a:t>
            </a:r>
          </a:p>
        </p:txBody>
      </p:sp>
      <p:sp>
        <p:nvSpPr>
          <p:cNvPr id="5" name="Text Box 5"/>
          <p:cNvSpPr txBox="1">
            <a:spLocks noChangeArrowheads="1"/>
          </p:cNvSpPr>
          <p:nvPr/>
        </p:nvSpPr>
        <p:spPr bwMode="auto">
          <a:xfrm>
            <a:off x="4778686" y="3298050"/>
            <a:ext cx="4060408" cy="954107"/>
          </a:xfrm>
          <a:prstGeom prst="rect">
            <a:avLst/>
          </a:prstGeom>
          <a:noFill/>
          <a:ln w="9525">
            <a:noFill/>
            <a:miter lim="800000"/>
            <a:headEnd/>
            <a:tailEnd/>
          </a:ln>
          <a:effectLst/>
        </p:spPr>
        <p:txBody>
          <a:bodyPr wrap="square">
            <a:spAutoFit/>
          </a:bodyPr>
          <a:lstStyle/>
          <a:p>
            <a:pPr>
              <a:defRPr/>
            </a:pPr>
            <a:r>
              <a:rPr lang="en-US" sz="2800" dirty="0">
                <a:effectLst>
                  <a:outerShdw blurRad="38100" dist="38100" dir="2700000" algn="tl">
                    <a:srgbClr val="000000">
                      <a:alpha val="43137"/>
                    </a:srgbClr>
                  </a:outerShdw>
                </a:effectLst>
                <a:latin typeface="Arial" charset="0"/>
              </a:rPr>
              <a:t>Inexpensive Weapons of Mass Collaboration</a:t>
            </a:r>
          </a:p>
        </p:txBody>
      </p:sp>
      <p:sp>
        <p:nvSpPr>
          <p:cNvPr id="6" name="Text Box 6"/>
          <p:cNvSpPr txBox="1">
            <a:spLocks noChangeArrowheads="1"/>
          </p:cNvSpPr>
          <p:nvPr/>
        </p:nvSpPr>
        <p:spPr bwMode="auto">
          <a:xfrm>
            <a:off x="626724" y="2748008"/>
            <a:ext cx="1891800" cy="523220"/>
          </a:xfrm>
          <a:prstGeom prst="rect">
            <a:avLst/>
          </a:prstGeom>
          <a:noFill/>
          <a:ln w="9525">
            <a:noFill/>
            <a:miter lim="800000"/>
            <a:headEnd/>
            <a:tailEnd/>
          </a:ln>
          <a:effectLst/>
        </p:spPr>
        <p:txBody>
          <a:bodyPr wrap="none">
            <a:spAutoFit/>
          </a:bodyPr>
          <a:lstStyle/>
          <a:p>
            <a:pPr>
              <a:defRPr/>
            </a:pPr>
            <a:r>
              <a:rPr lang="en-US" sz="2800" b="1" dirty="0">
                <a:solidFill>
                  <a:srgbClr val="FF9933"/>
                </a:solidFill>
                <a:effectLst>
                  <a:outerShdw blurRad="38100" dist="38100" dir="2700000" algn="tl">
                    <a:srgbClr val="000000">
                      <a:alpha val="43137"/>
                    </a:srgbClr>
                  </a:outerShdw>
                </a:effectLst>
                <a:latin typeface="Arial" charset="0"/>
              </a:rPr>
              <a:t>Old World</a:t>
            </a:r>
          </a:p>
        </p:txBody>
      </p:sp>
      <p:sp>
        <p:nvSpPr>
          <p:cNvPr id="7" name="Text Box 7"/>
          <p:cNvSpPr txBox="1">
            <a:spLocks noChangeArrowheads="1"/>
          </p:cNvSpPr>
          <p:nvPr/>
        </p:nvSpPr>
        <p:spPr bwMode="auto">
          <a:xfrm>
            <a:off x="4778688" y="2754077"/>
            <a:ext cx="2407191" cy="523220"/>
          </a:xfrm>
          <a:prstGeom prst="rect">
            <a:avLst/>
          </a:prstGeom>
          <a:noFill/>
          <a:ln w="9525">
            <a:noFill/>
            <a:miter lim="800000"/>
            <a:headEnd/>
            <a:tailEnd/>
          </a:ln>
          <a:effectLst/>
        </p:spPr>
        <p:txBody>
          <a:bodyPr wrap="square">
            <a:spAutoFit/>
          </a:bodyPr>
          <a:lstStyle/>
          <a:p>
            <a:pPr>
              <a:defRPr/>
            </a:pPr>
            <a:r>
              <a:rPr lang="en-US" sz="2800" b="1" dirty="0">
                <a:solidFill>
                  <a:srgbClr val="FF9933"/>
                </a:solidFill>
                <a:effectLst>
                  <a:outerShdw blurRad="38100" dist="38100" dir="2700000" algn="tl">
                    <a:srgbClr val="000000">
                      <a:alpha val="43137"/>
                    </a:srgbClr>
                  </a:outerShdw>
                </a:effectLst>
                <a:latin typeface="Arial" charset="0"/>
              </a:rPr>
              <a:t>New World</a:t>
            </a:r>
          </a:p>
        </p:txBody>
      </p:sp>
      <p:sp>
        <p:nvSpPr>
          <p:cNvPr id="8" name="Title 1"/>
          <p:cNvSpPr>
            <a:spLocks noGrp="1"/>
          </p:cNvSpPr>
          <p:nvPr>
            <p:ph type="title"/>
          </p:nvPr>
        </p:nvSpPr>
        <p:spPr>
          <a:xfrm>
            <a:off x="393245" y="0"/>
            <a:ext cx="8750755" cy="1447800"/>
          </a:xfrm>
        </p:spPr>
        <p:txBody>
          <a:bodyPr>
            <a:normAutofit/>
          </a:bodyPr>
          <a:lstStyle/>
          <a:p>
            <a:pPr algn="r"/>
            <a:r>
              <a:rPr lang="en-US" altLang="en-US" sz="4000" dirty="0" smtClean="0">
                <a:solidFill>
                  <a:srgbClr val="FF0000"/>
                </a:solidFill>
                <a:effectLst>
                  <a:outerShdw blurRad="38100" dist="38100" dir="2700000" algn="tl">
                    <a:srgbClr val="000000">
                      <a:alpha val="43137"/>
                    </a:srgbClr>
                  </a:outerShdw>
                </a:effectLst>
              </a:rPr>
              <a:t>Old World vs New World: Competition vs Collaboration</a:t>
            </a:r>
          </a:p>
        </p:txBody>
      </p:sp>
      <p:grpSp>
        <p:nvGrpSpPr>
          <p:cNvPr id="12" name="Group 7"/>
          <p:cNvGrpSpPr>
            <a:grpSpLocks/>
          </p:cNvGrpSpPr>
          <p:nvPr/>
        </p:nvGrpSpPr>
        <p:grpSpPr bwMode="auto">
          <a:xfrm>
            <a:off x="6491392" y="6419939"/>
            <a:ext cx="2586393" cy="369333"/>
            <a:chOff x="7994007" y="6413023"/>
            <a:chExt cx="2482966" cy="368776"/>
          </a:xfrm>
        </p:grpSpPr>
        <p:pic>
          <p:nvPicPr>
            <p:cNvPr id="13"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Tree>
    <p:extLst>
      <p:ext uri="{BB962C8B-B14F-4D97-AF65-F5344CB8AC3E}">
        <p14:creationId xmlns:p14="http://schemas.microsoft.com/office/powerpoint/2010/main" val="397956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ext Box 4"/>
          <p:cNvSpPr txBox="1">
            <a:spLocks noChangeArrowheads="1"/>
          </p:cNvSpPr>
          <p:nvPr/>
        </p:nvSpPr>
        <p:spPr bwMode="auto">
          <a:xfrm>
            <a:off x="406427" y="2824242"/>
            <a:ext cx="4330931" cy="1446550"/>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Internet 1.0</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Website with one directional </a:t>
            </a:r>
            <a:endParaRPr lang="en-US" sz="2200" dirty="0" smtClean="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flow </a:t>
            </a:r>
            <a:r>
              <a:rPr lang="en-US" sz="2200" dirty="0">
                <a:effectLst>
                  <a:outerShdw blurRad="38100" dist="38100" dir="2700000" algn="tl">
                    <a:srgbClr val="000000">
                      <a:alpha val="43137"/>
                    </a:srgbClr>
                  </a:outerShdw>
                </a:effectLst>
                <a:latin typeface="Arial" charset="0"/>
              </a:rPr>
              <a:t>of information</a:t>
            </a:r>
          </a:p>
        </p:txBody>
      </p:sp>
      <p:sp>
        <p:nvSpPr>
          <p:cNvPr id="9" name="Text Box 6"/>
          <p:cNvSpPr txBox="1">
            <a:spLocks noChangeArrowheads="1"/>
          </p:cNvSpPr>
          <p:nvPr/>
        </p:nvSpPr>
        <p:spPr bwMode="auto">
          <a:xfrm>
            <a:off x="415387" y="2188786"/>
            <a:ext cx="1529329"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Old World</a:t>
            </a:r>
          </a:p>
        </p:txBody>
      </p:sp>
      <p:sp>
        <p:nvSpPr>
          <p:cNvPr id="8" name="Text Box 5"/>
          <p:cNvSpPr txBox="1">
            <a:spLocks noChangeArrowheads="1"/>
          </p:cNvSpPr>
          <p:nvPr/>
        </p:nvSpPr>
        <p:spPr bwMode="auto">
          <a:xfrm>
            <a:off x="4815832" y="2852817"/>
            <a:ext cx="4198916" cy="2123658"/>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Internet 2.0</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Participatory community with bidirectional flow of information</a:t>
            </a:r>
          </a:p>
          <a:p>
            <a:pPr>
              <a:defRPr/>
            </a:pPr>
            <a:r>
              <a:rPr lang="en-US" sz="2200" dirty="0">
                <a:effectLst>
                  <a:outerShdw blurRad="38100" dist="38100" dir="2700000" algn="tl">
                    <a:srgbClr val="000000">
                      <a:alpha val="43137"/>
                    </a:srgbClr>
                  </a:outerShdw>
                </a:effectLst>
                <a:latin typeface="Arial" charset="0"/>
              </a:rPr>
              <a:t>Think Twitter, YouTube; Facebook; Wikipedia</a:t>
            </a:r>
          </a:p>
        </p:txBody>
      </p:sp>
      <p:sp>
        <p:nvSpPr>
          <p:cNvPr id="10" name="Text Box 7"/>
          <p:cNvSpPr txBox="1">
            <a:spLocks noChangeArrowheads="1"/>
          </p:cNvSpPr>
          <p:nvPr/>
        </p:nvSpPr>
        <p:spPr bwMode="auto">
          <a:xfrm>
            <a:off x="4815833" y="2188786"/>
            <a:ext cx="1638334"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New World</a:t>
            </a:r>
          </a:p>
        </p:txBody>
      </p:sp>
      <p:sp>
        <p:nvSpPr>
          <p:cNvPr id="11" name="Title 1"/>
          <p:cNvSpPr>
            <a:spLocks noGrp="1"/>
          </p:cNvSpPr>
          <p:nvPr>
            <p:ph type="title"/>
          </p:nvPr>
        </p:nvSpPr>
        <p:spPr>
          <a:xfrm>
            <a:off x="778933" y="0"/>
            <a:ext cx="8365067" cy="1325563"/>
          </a:xfrm>
        </p:spPr>
        <p:txBody>
          <a:bodyPr>
            <a:normAutofit/>
          </a:bodyPr>
          <a:lstStyle/>
          <a:p>
            <a:pPr algn="r"/>
            <a:r>
              <a:rPr lang="en-US" altLang="en-US" sz="3600" dirty="0">
                <a:solidFill>
                  <a:srgbClr val="FF0000"/>
                </a:solidFill>
                <a:effectLst>
                  <a:outerShdw blurRad="38100" dist="38100" dir="2700000" algn="tl">
                    <a:srgbClr val="000000">
                      <a:alpha val="43137"/>
                    </a:srgbClr>
                  </a:outerShdw>
                </a:effectLst>
              </a:rPr>
              <a:t>Old World vs New World: </a:t>
            </a:r>
            <a:r>
              <a:rPr lang="en-US" altLang="en-US" sz="3600" dirty="0" smtClean="0">
                <a:solidFill>
                  <a:srgbClr val="FF0000"/>
                </a:solidFill>
                <a:effectLst>
                  <a:outerShdw blurRad="38100" dist="38100" dir="2700000" algn="tl">
                    <a:srgbClr val="000000">
                      <a:alpha val="43137"/>
                    </a:srgbClr>
                  </a:outerShdw>
                </a:effectLst>
              </a:rPr>
              <a:t>Internet</a:t>
            </a:r>
            <a:endParaRPr lang="en-US" alt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614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itle 1"/>
          <p:cNvSpPr>
            <a:spLocks noGrp="1"/>
          </p:cNvSpPr>
          <p:nvPr>
            <p:ph type="title"/>
          </p:nvPr>
        </p:nvSpPr>
        <p:spPr>
          <a:xfrm>
            <a:off x="143933" y="0"/>
            <a:ext cx="9000067" cy="1325563"/>
          </a:xfrm>
        </p:spPr>
        <p:txBody>
          <a:bodyPr>
            <a:normAutofit/>
          </a:bodyPr>
          <a:lstStyle/>
          <a:p>
            <a:pPr algn="r"/>
            <a:r>
              <a:rPr lang="en-US" altLang="en-US" sz="3600" dirty="0">
                <a:solidFill>
                  <a:srgbClr val="FF0000"/>
                </a:solidFill>
              </a:rPr>
              <a:t>Old World vs New World: </a:t>
            </a:r>
            <a:r>
              <a:rPr lang="en-US" altLang="en-US" sz="3600" dirty="0" smtClean="0">
                <a:solidFill>
                  <a:srgbClr val="FF0000"/>
                </a:solidFill>
              </a:rPr>
              <a:t/>
            </a:r>
            <a:br>
              <a:rPr lang="en-US" altLang="en-US" sz="3600" dirty="0" smtClean="0">
                <a:solidFill>
                  <a:srgbClr val="FF0000"/>
                </a:solidFill>
              </a:rPr>
            </a:br>
            <a:r>
              <a:rPr lang="en-US" altLang="en-US" sz="3600" dirty="0" smtClean="0">
                <a:solidFill>
                  <a:srgbClr val="FF0000"/>
                </a:solidFill>
              </a:rPr>
              <a:t>Reach and Content</a:t>
            </a:r>
            <a:endParaRPr lang="en-US" altLang="en-US" sz="3600" dirty="0">
              <a:solidFill>
                <a:srgbClr val="FF0000"/>
              </a:solidFill>
            </a:endParaRPr>
          </a:p>
        </p:txBody>
      </p:sp>
      <p:sp>
        <p:nvSpPr>
          <p:cNvPr id="8" name="Content Placeholder 2"/>
          <p:cNvSpPr>
            <a:spLocks noGrp="1"/>
          </p:cNvSpPr>
          <p:nvPr>
            <p:ph idx="1"/>
          </p:nvPr>
        </p:nvSpPr>
        <p:spPr>
          <a:xfrm>
            <a:off x="292723" y="4699472"/>
            <a:ext cx="3995875" cy="553267"/>
          </a:xfrm>
        </p:spPr>
        <p:txBody>
          <a:bodyPr>
            <a:normAutofit/>
          </a:bodyPr>
          <a:lstStyle/>
          <a:p>
            <a:pPr indent="0" algn="ctr">
              <a:buNone/>
              <a:defRPr/>
            </a:pPr>
            <a:r>
              <a:rPr lang="en-US" sz="2000" dirty="0"/>
              <a:t>Broadcast </a:t>
            </a:r>
            <a:r>
              <a:rPr lang="en-US" sz="2000" dirty="0" smtClean="0"/>
              <a:t>one </a:t>
            </a:r>
            <a:r>
              <a:rPr lang="en-US" sz="2000" dirty="0"/>
              <a:t>show to millions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9" y="1759177"/>
            <a:ext cx="3564145" cy="259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657" y="1742574"/>
            <a:ext cx="3735712" cy="261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4743546" y="4661523"/>
            <a:ext cx="3918346" cy="629167"/>
          </a:xfrm>
          <a:prstGeom prst="rect">
            <a:avLst/>
          </a:prstGeom>
          <a:noFill/>
          <a:ln w="9525">
            <a:noFill/>
            <a:miter lim="800000"/>
            <a:headEnd/>
            <a:tailEnd/>
          </a:ln>
          <a:effectLst/>
        </p:spPr>
        <p:txBody>
          <a:bodyPr/>
          <a:lstStyle/>
          <a:p>
            <a:pPr algn="ctr" eaLnBrk="0" hangingPunct="0">
              <a:spcBef>
                <a:spcPct val="20000"/>
              </a:spcBef>
              <a:buClr>
                <a:schemeClr val="accent1"/>
              </a:buClr>
              <a:defRPr/>
            </a:pPr>
            <a:r>
              <a:rPr lang="en-US" sz="2000" kern="0" dirty="0">
                <a:effectLst>
                  <a:outerShdw blurRad="38100" dist="38100" dir="2700000" algn="tl">
                    <a:srgbClr val="000000"/>
                  </a:outerShdw>
                </a:effectLst>
              </a:rPr>
              <a:t>Broadcast millions of shows to one</a:t>
            </a:r>
          </a:p>
        </p:txBody>
      </p:sp>
    </p:spTree>
    <p:extLst>
      <p:ext uri="{BB962C8B-B14F-4D97-AF65-F5344CB8AC3E}">
        <p14:creationId xmlns:p14="http://schemas.microsoft.com/office/powerpoint/2010/main" val="1765342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ext Box 4"/>
          <p:cNvSpPr txBox="1">
            <a:spLocks noChangeArrowheads="1"/>
          </p:cNvSpPr>
          <p:nvPr/>
        </p:nvSpPr>
        <p:spPr bwMode="auto">
          <a:xfrm>
            <a:off x="374711" y="2528226"/>
            <a:ext cx="4330931" cy="2800767"/>
          </a:xfrm>
          <a:prstGeom prst="rect">
            <a:avLst/>
          </a:prstGeom>
          <a:noFill/>
          <a:ln w="9525">
            <a:noFill/>
            <a:miter lim="800000"/>
            <a:headEnd/>
            <a:tailEnd/>
          </a:ln>
          <a:effectLst/>
        </p:spPr>
        <p:txBody>
          <a:bodyPr wrap="square">
            <a:spAutoFit/>
          </a:bodyPr>
          <a:lstStyle/>
          <a:p>
            <a:pPr>
              <a:defRPr/>
            </a:pPr>
            <a:r>
              <a:rPr lang="en-US" sz="2200" dirty="0" smtClean="0">
                <a:effectLst>
                  <a:outerShdw blurRad="38100" dist="38100" dir="2700000" algn="tl">
                    <a:srgbClr val="000000">
                      <a:alpha val="43137"/>
                    </a:srgbClr>
                  </a:outerShdw>
                </a:effectLst>
                <a:latin typeface="Arial" charset="0"/>
              </a:rPr>
              <a:t>Symbol: The Silo</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Organization: Vertical</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“Command and</a:t>
            </a:r>
          </a:p>
          <a:p>
            <a:pPr>
              <a:defRPr/>
            </a:pPr>
            <a:r>
              <a:rPr lang="en-US" sz="2200" dirty="0" smtClean="0">
                <a:effectLst>
                  <a:outerShdw blurRad="38100" dist="38100" dir="2700000" algn="tl">
                    <a:srgbClr val="000000">
                      <a:alpha val="43137"/>
                    </a:srgbClr>
                  </a:outerShdw>
                </a:effectLst>
                <a:latin typeface="Arial" charset="0"/>
              </a:rPr>
              <a:t>Control”</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The corner office</a:t>
            </a:r>
            <a:endParaRPr lang="en-US" sz="2200" dirty="0">
              <a:effectLst>
                <a:outerShdw blurRad="38100" dist="38100" dir="2700000" algn="tl">
                  <a:srgbClr val="000000">
                    <a:alpha val="43137"/>
                  </a:srgbClr>
                </a:outerShdw>
              </a:effectLst>
              <a:latin typeface="Arial" charset="0"/>
            </a:endParaRPr>
          </a:p>
        </p:txBody>
      </p:sp>
      <p:sp>
        <p:nvSpPr>
          <p:cNvPr id="9" name="Text Box 6"/>
          <p:cNvSpPr txBox="1">
            <a:spLocks noChangeArrowheads="1"/>
          </p:cNvSpPr>
          <p:nvPr/>
        </p:nvSpPr>
        <p:spPr bwMode="auto">
          <a:xfrm>
            <a:off x="383671" y="1892770"/>
            <a:ext cx="1529329"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Old World</a:t>
            </a:r>
          </a:p>
        </p:txBody>
      </p:sp>
      <p:sp>
        <p:nvSpPr>
          <p:cNvPr id="8" name="Text Box 5"/>
          <p:cNvSpPr txBox="1">
            <a:spLocks noChangeArrowheads="1"/>
          </p:cNvSpPr>
          <p:nvPr/>
        </p:nvSpPr>
        <p:spPr bwMode="auto">
          <a:xfrm>
            <a:off x="4778830" y="2535657"/>
            <a:ext cx="4198916" cy="2800767"/>
          </a:xfrm>
          <a:prstGeom prst="rect">
            <a:avLst/>
          </a:prstGeom>
          <a:noFill/>
          <a:ln w="9525">
            <a:noFill/>
            <a:miter lim="800000"/>
            <a:headEnd/>
            <a:tailEnd/>
          </a:ln>
          <a:effectLst/>
        </p:spPr>
        <p:txBody>
          <a:bodyPr wrap="square">
            <a:spAutoFit/>
          </a:bodyPr>
          <a:lstStyle/>
          <a:p>
            <a:pPr>
              <a:defRPr/>
            </a:pPr>
            <a:r>
              <a:rPr lang="en-US" sz="2200" dirty="0" smtClean="0">
                <a:effectLst>
                  <a:outerShdw blurRad="38100" dist="38100" dir="2700000" algn="tl">
                    <a:srgbClr val="000000">
                      <a:alpha val="43137"/>
                    </a:srgbClr>
                  </a:outerShdw>
                </a:effectLst>
                <a:latin typeface="Arial" charset="0"/>
              </a:rPr>
              <a:t>Symbol: The Globe</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Organization: Horizontal</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“Co-creation” “Collective genius”</a:t>
            </a:r>
          </a:p>
          <a:p>
            <a:pPr>
              <a:defRPr/>
            </a:pPr>
            <a:r>
              <a:rPr lang="en-US" sz="2200" dirty="0" smtClean="0">
                <a:effectLst>
                  <a:outerShdw blurRad="38100" dist="38100" dir="2700000" algn="tl">
                    <a:srgbClr val="000000">
                      <a:alpha val="43137"/>
                    </a:srgbClr>
                  </a:outerShdw>
                </a:effectLst>
                <a:latin typeface="Arial" charset="0"/>
              </a:rPr>
              <a:t>“Peering” “Online collectivism”</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Open space no walls</a:t>
            </a:r>
            <a:endParaRPr lang="en-US" sz="2200" dirty="0">
              <a:effectLst>
                <a:outerShdw blurRad="38100" dist="38100" dir="2700000" algn="tl">
                  <a:srgbClr val="000000">
                    <a:alpha val="43137"/>
                  </a:srgbClr>
                </a:outerShdw>
              </a:effectLst>
              <a:latin typeface="Arial" charset="0"/>
            </a:endParaRPr>
          </a:p>
        </p:txBody>
      </p:sp>
      <p:sp>
        <p:nvSpPr>
          <p:cNvPr id="10" name="Text Box 7"/>
          <p:cNvSpPr txBox="1">
            <a:spLocks noChangeArrowheads="1"/>
          </p:cNvSpPr>
          <p:nvPr/>
        </p:nvSpPr>
        <p:spPr bwMode="auto">
          <a:xfrm>
            <a:off x="4778831" y="1892770"/>
            <a:ext cx="1638334"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New World</a:t>
            </a:r>
          </a:p>
        </p:txBody>
      </p:sp>
      <p:sp>
        <p:nvSpPr>
          <p:cNvPr id="11" name="Title 1"/>
          <p:cNvSpPr>
            <a:spLocks noGrp="1"/>
          </p:cNvSpPr>
          <p:nvPr>
            <p:ph type="title"/>
          </p:nvPr>
        </p:nvSpPr>
        <p:spPr>
          <a:xfrm>
            <a:off x="778933" y="0"/>
            <a:ext cx="8365067" cy="1325563"/>
          </a:xfrm>
        </p:spPr>
        <p:txBody>
          <a:bodyPr>
            <a:normAutofit/>
          </a:bodyPr>
          <a:lstStyle/>
          <a:p>
            <a:pPr algn="r"/>
            <a:r>
              <a:rPr lang="en-US" altLang="en-US" sz="4400" dirty="0">
                <a:solidFill>
                  <a:srgbClr val="FF0000"/>
                </a:solidFill>
                <a:effectLst>
                  <a:outerShdw blurRad="38100" dist="38100" dir="2700000" algn="tl">
                    <a:srgbClr val="000000">
                      <a:alpha val="43137"/>
                    </a:srgbClr>
                  </a:outerShdw>
                </a:effectLst>
              </a:rPr>
              <a:t>Old World vs New World: </a:t>
            </a:r>
            <a:r>
              <a:rPr lang="en-US" altLang="en-US" sz="4400" dirty="0" smtClean="0">
                <a:solidFill>
                  <a:srgbClr val="FF0000"/>
                </a:solidFill>
                <a:effectLst>
                  <a:outerShdw blurRad="38100" dist="38100" dir="2700000" algn="tl">
                    <a:srgbClr val="000000">
                      <a:alpha val="43137"/>
                    </a:srgbClr>
                  </a:outerShdw>
                </a:effectLst>
              </a:rPr>
              <a:t>Organizational Structure</a:t>
            </a:r>
            <a:endParaRPr lang="en-US" alt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36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67467" y="0"/>
            <a:ext cx="6976533" cy="1109133"/>
          </a:xfrm>
        </p:spPr>
        <p:txBody>
          <a:bodyPr>
            <a:normAutofit/>
          </a:bodyPr>
          <a:lstStyle/>
          <a:p>
            <a:pPr algn="r"/>
            <a:r>
              <a:rPr lang="en-US" sz="4000" b="1" dirty="0">
                <a:solidFill>
                  <a:srgbClr val="FF0000"/>
                </a:solidFill>
                <a:latin typeface="Arial" panose="020B0604020202020204" pitchFamily="34" charset="0"/>
                <a:cs typeface="Arial" panose="020B0604020202020204" pitchFamily="34" charset="0"/>
              </a:rPr>
              <a:t>Stilwell Oklahoma </a:t>
            </a:r>
            <a:r>
              <a:rPr lang="en-US" sz="4000" b="1" dirty="0" smtClean="0">
                <a:solidFill>
                  <a:srgbClr val="FF0000"/>
                </a:solidFill>
                <a:latin typeface="Arial" panose="020B0604020202020204" pitchFamily="34" charset="0"/>
                <a:cs typeface="Arial" panose="020B0604020202020204" pitchFamily="34" charset="0"/>
              </a:rPr>
              <a:t>1968</a:t>
            </a:r>
            <a:endParaRPr lang="en-US" sz="4000" b="1" dirty="0">
              <a:solidFill>
                <a:srgbClr val="FF0000"/>
              </a:solidFill>
              <a:latin typeface="Arial" panose="020B0604020202020204" pitchFamily="34" charset="0"/>
              <a:cs typeface="Arial" panose="020B0604020202020204" pitchFamily="34" charset="0"/>
            </a:endParaRPr>
          </a:p>
        </p:txBody>
      </p:sp>
      <p:pic>
        <p:nvPicPr>
          <p:cNvPr id="5" name="Picture 4" descr="http://www.groceteria.com/wp-content/uploads/2009/01/safeway-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61" y="1296990"/>
            <a:ext cx="4172714" cy="28774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Goldenbook encyclop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300" y="2221988"/>
            <a:ext cx="3957039" cy="368004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8"/>
          <p:cNvGrpSpPr>
            <a:grpSpLocks/>
          </p:cNvGrpSpPr>
          <p:nvPr/>
        </p:nvGrpSpPr>
        <p:grpSpPr bwMode="auto">
          <a:xfrm>
            <a:off x="6567090" y="6495818"/>
            <a:ext cx="2576910" cy="369332"/>
            <a:chOff x="9470528" y="6368812"/>
            <a:chExt cx="2576490" cy="368777"/>
          </a:xfrm>
        </p:grpSpPr>
        <p:pic>
          <p:nvPicPr>
            <p:cNvPr id="8" name="Picture 9" descr="Copyleft.svg.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75439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ext Box 4"/>
          <p:cNvSpPr txBox="1">
            <a:spLocks noChangeArrowheads="1"/>
          </p:cNvSpPr>
          <p:nvPr/>
        </p:nvSpPr>
        <p:spPr bwMode="auto">
          <a:xfrm>
            <a:off x="216131" y="2263926"/>
            <a:ext cx="4330931" cy="3477875"/>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John is the brightest child in kindergarten</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Physician </a:t>
            </a:r>
            <a:r>
              <a:rPr lang="en-US" sz="2200" dirty="0" smtClean="0">
                <a:effectLst>
                  <a:outerShdw blurRad="38100" dist="38100" dir="2700000" algn="tl">
                    <a:srgbClr val="000000">
                      <a:alpha val="43137"/>
                    </a:srgbClr>
                  </a:outerShdw>
                </a:effectLst>
                <a:latin typeface="Arial" charset="0"/>
              </a:rPr>
              <a:t>as </a:t>
            </a:r>
            <a:r>
              <a:rPr lang="en-US" sz="2200" dirty="0">
                <a:effectLst>
                  <a:outerShdw blurRad="38100" dist="38100" dir="2700000" algn="tl">
                    <a:srgbClr val="000000">
                      <a:alpha val="43137"/>
                    </a:srgbClr>
                  </a:outerShdw>
                </a:effectLst>
                <a:latin typeface="Arial" charset="0"/>
              </a:rPr>
              <a:t>“individual player”</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Promotion depends on first/last author publications</a:t>
            </a:r>
          </a:p>
          <a:p>
            <a:pPr>
              <a:defRPr/>
            </a:pPr>
            <a:endParaRPr lang="en-US" sz="2200" dirty="0">
              <a:effectLst>
                <a:outerShdw blurRad="38100" dist="38100" dir="2700000" algn="tl">
                  <a:srgbClr val="000000">
                    <a:alpha val="43137"/>
                  </a:srgbClr>
                </a:outerShdw>
              </a:effectLst>
              <a:latin typeface="Arial" charset="0"/>
            </a:endParaRP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Publish or perish</a:t>
            </a:r>
          </a:p>
        </p:txBody>
      </p:sp>
      <p:sp>
        <p:nvSpPr>
          <p:cNvPr id="9" name="Text Box 6"/>
          <p:cNvSpPr txBox="1">
            <a:spLocks noChangeArrowheads="1"/>
          </p:cNvSpPr>
          <p:nvPr/>
        </p:nvSpPr>
        <p:spPr bwMode="auto">
          <a:xfrm>
            <a:off x="225091" y="1628470"/>
            <a:ext cx="1529329"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Old World</a:t>
            </a:r>
          </a:p>
        </p:txBody>
      </p:sp>
      <p:sp>
        <p:nvSpPr>
          <p:cNvPr id="8" name="Text Box 5"/>
          <p:cNvSpPr txBox="1">
            <a:spLocks noChangeArrowheads="1"/>
          </p:cNvSpPr>
          <p:nvPr/>
        </p:nvSpPr>
        <p:spPr bwMode="auto">
          <a:xfrm>
            <a:off x="4778830" y="2276643"/>
            <a:ext cx="4198916" cy="3477875"/>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John plays well with others  in kindergarten</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Physician </a:t>
            </a:r>
            <a:r>
              <a:rPr lang="en-US" sz="2200" dirty="0" smtClean="0">
                <a:effectLst>
                  <a:outerShdw blurRad="38100" dist="38100" dir="2700000" algn="tl">
                    <a:srgbClr val="000000">
                      <a:alpha val="43137"/>
                    </a:srgbClr>
                  </a:outerShdw>
                </a:effectLst>
                <a:latin typeface="Arial" charset="0"/>
              </a:rPr>
              <a:t>as </a:t>
            </a:r>
            <a:r>
              <a:rPr lang="en-US" sz="2200" dirty="0">
                <a:effectLst>
                  <a:outerShdw blurRad="38100" dist="38100" dir="2700000" algn="tl">
                    <a:srgbClr val="000000">
                      <a:alpha val="43137"/>
                    </a:srgbClr>
                  </a:outerShdw>
                </a:effectLst>
                <a:latin typeface="Arial" charset="0"/>
              </a:rPr>
              <a:t>“team player”</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Promotion depends upon more broadly conceived contributions and collaboration</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Collaborate or perish</a:t>
            </a:r>
          </a:p>
        </p:txBody>
      </p:sp>
      <p:sp>
        <p:nvSpPr>
          <p:cNvPr id="10" name="Text Box 7"/>
          <p:cNvSpPr txBox="1">
            <a:spLocks noChangeArrowheads="1"/>
          </p:cNvSpPr>
          <p:nvPr/>
        </p:nvSpPr>
        <p:spPr bwMode="auto">
          <a:xfrm>
            <a:off x="4778831" y="1628470"/>
            <a:ext cx="1638334" cy="430887"/>
          </a:xfrm>
          <a:prstGeom prst="rect">
            <a:avLst/>
          </a:prstGeom>
          <a:noFill/>
          <a:ln w="9525">
            <a:noFill/>
            <a:miter lim="800000"/>
            <a:headEnd/>
            <a:tailEnd/>
          </a:ln>
          <a:effectLst/>
        </p:spPr>
        <p:txBody>
          <a:bodyPr wrap="none">
            <a:spAutoFit/>
          </a:bodyPr>
          <a:lstStyle/>
          <a:p>
            <a:pPr>
              <a:defRPr/>
            </a:pPr>
            <a:r>
              <a:rPr lang="en-US" sz="2200" b="1">
                <a:solidFill>
                  <a:srgbClr val="FF9933"/>
                </a:solidFill>
                <a:effectLst>
                  <a:outerShdw blurRad="38100" dist="38100" dir="2700000" algn="tl">
                    <a:srgbClr val="000000">
                      <a:alpha val="43137"/>
                    </a:srgbClr>
                  </a:outerShdw>
                </a:effectLst>
                <a:latin typeface="Arial" charset="0"/>
              </a:rPr>
              <a:t>New World</a:t>
            </a:r>
          </a:p>
        </p:txBody>
      </p:sp>
      <p:sp>
        <p:nvSpPr>
          <p:cNvPr id="11" name="Title 1"/>
          <p:cNvSpPr>
            <a:spLocks noGrp="1"/>
          </p:cNvSpPr>
          <p:nvPr>
            <p:ph type="title"/>
          </p:nvPr>
        </p:nvSpPr>
        <p:spPr>
          <a:xfrm>
            <a:off x="778933" y="0"/>
            <a:ext cx="8365067" cy="1325563"/>
          </a:xfrm>
        </p:spPr>
        <p:txBody>
          <a:bodyPr>
            <a:normAutofit/>
          </a:bodyPr>
          <a:lstStyle/>
          <a:p>
            <a:pPr algn="r"/>
            <a:r>
              <a:rPr lang="en-US" altLang="en-US" sz="4400" dirty="0">
                <a:solidFill>
                  <a:srgbClr val="FF0000"/>
                </a:solidFill>
                <a:effectLst>
                  <a:outerShdw blurRad="38100" dist="38100" dir="2700000" algn="tl">
                    <a:srgbClr val="000000">
                      <a:alpha val="43137"/>
                    </a:srgbClr>
                  </a:outerShdw>
                </a:effectLst>
              </a:rPr>
              <a:t>Old World vs New World: </a:t>
            </a:r>
            <a:r>
              <a:rPr lang="en-US" altLang="en-US" sz="4400" dirty="0" smtClean="0">
                <a:solidFill>
                  <a:srgbClr val="FF0000"/>
                </a:solidFill>
                <a:effectLst>
                  <a:outerShdw blurRad="38100" dist="38100" dir="2700000" algn="tl">
                    <a:srgbClr val="000000">
                      <a:alpha val="43137"/>
                    </a:srgbClr>
                  </a:outerShdw>
                </a:effectLst>
              </a:rPr>
              <a:t>Medicine &amp; Collaboration</a:t>
            </a:r>
            <a:endParaRPr lang="en-US" alt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778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ext Box 4"/>
          <p:cNvSpPr txBox="1">
            <a:spLocks noChangeArrowheads="1"/>
          </p:cNvSpPr>
          <p:nvPr/>
        </p:nvSpPr>
        <p:spPr bwMode="auto">
          <a:xfrm>
            <a:off x="454001" y="2961678"/>
            <a:ext cx="4330931" cy="1446550"/>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The professor</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i="1" dirty="0">
                <a:solidFill>
                  <a:srgbClr val="FFC000"/>
                </a:solidFill>
                <a:effectLst>
                  <a:outerShdw blurRad="38100" dist="38100" dir="2700000" algn="tl">
                    <a:srgbClr val="000000">
                      <a:alpha val="43137"/>
                    </a:srgbClr>
                  </a:outerShdw>
                </a:effectLst>
                <a:latin typeface="Arial" charset="0"/>
              </a:rPr>
              <a:t>Eminence based </a:t>
            </a:r>
            <a:r>
              <a:rPr lang="en-US" sz="2200" dirty="0">
                <a:effectLst>
                  <a:outerShdw blurRad="38100" dist="38100" dir="2700000" algn="tl">
                    <a:srgbClr val="000000">
                      <a:alpha val="43137"/>
                    </a:srgbClr>
                  </a:outerShdw>
                </a:effectLst>
                <a:latin typeface="Arial" charset="0"/>
              </a:rPr>
              <a:t>therapy: </a:t>
            </a:r>
          </a:p>
          <a:p>
            <a:pPr>
              <a:defRPr/>
            </a:pPr>
            <a:r>
              <a:rPr lang="en-US" sz="2200" dirty="0">
                <a:effectLst>
                  <a:outerShdw blurRad="38100" dist="38100" dir="2700000" algn="tl">
                    <a:srgbClr val="000000">
                      <a:alpha val="43137"/>
                    </a:srgbClr>
                  </a:outerShdw>
                </a:effectLst>
                <a:latin typeface="Arial" charset="0"/>
              </a:rPr>
              <a:t>“In my experience …”</a:t>
            </a:r>
          </a:p>
        </p:txBody>
      </p:sp>
      <p:sp>
        <p:nvSpPr>
          <p:cNvPr id="9" name="Text Box 6"/>
          <p:cNvSpPr txBox="1">
            <a:spLocks noChangeArrowheads="1"/>
          </p:cNvSpPr>
          <p:nvPr/>
        </p:nvSpPr>
        <p:spPr bwMode="auto">
          <a:xfrm>
            <a:off x="462961" y="2326222"/>
            <a:ext cx="1529329"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Old World</a:t>
            </a:r>
          </a:p>
        </p:txBody>
      </p:sp>
      <p:sp>
        <p:nvSpPr>
          <p:cNvPr id="8" name="Text Box 5"/>
          <p:cNvSpPr txBox="1">
            <a:spLocks noChangeArrowheads="1"/>
          </p:cNvSpPr>
          <p:nvPr/>
        </p:nvSpPr>
        <p:spPr bwMode="auto">
          <a:xfrm>
            <a:off x="4778830" y="2990253"/>
            <a:ext cx="4198916" cy="1446550"/>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Consensus &amp; guidelines</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i="1" dirty="0">
                <a:solidFill>
                  <a:srgbClr val="FFC000"/>
                </a:solidFill>
                <a:effectLst>
                  <a:outerShdw blurRad="38100" dist="38100" dir="2700000" algn="tl">
                    <a:srgbClr val="000000">
                      <a:alpha val="43137"/>
                    </a:srgbClr>
                  </a:outerShdw>
                </a:effectLst>
                <a:latin typeface="Arial" charset="0"/>
              </a:rPr>
              <a:t>Evidence based </a:t>
            </a:r>
            <a:r>
              <a:rPr lang="en-US" sz="2200" dirty="0">
                <a:effectLst>
                  <a:outerShdw blurRad="38100" dist="38100" dir="2700000" algn="tl">
                    <a:srgbClr val="000000">
                      <a:alpha val="43137"/>
                    </a:srgbClr>
                  </a:outerShdw>
                </a:effectLst>
                <a:latin typeface="Arial" charset="0"/>
              </a:rPr>
              <a:t>therapy: </a:t>
            </a:r>
          </a:p>
          <a:p>
            <a:pPr>
              <a:defRPr/>
            </a:pPr>
            <a:r>
              <a:rPr lang="en-US" sz="2200" dirty="0">
                <a:effectLst>
                  <a:outerShdw blurRad="38100" dist="38100" dir="2700000" algn="tl">
                    <a:srgbClr val="000000">
                      <a:alpha val="43137"/>
                    </a:srgbClr>
                  </a:outerShdw>
                </a:effectLst>
                <a:latin typeface="Arial" charset="0"/>
              </a:rPr>
              <a:t>“In the randomized trial …”</a:t>
            </a:r>
          </a:p>
        </p:txBody>
      </p:sp>
      <p:sp>
        <p:nvSpPr>
          <p:cNvPr id="10" name="Text Box 7"/>
          <p:cNvSpPr txBox="1">
            <a:spLocks noChangeArrowheads="1"/>
          </p:cNvSpPr>
          <p:nvPr/>
        </p:nvSpPr>
        <p:spPr bwMode="auto">
          <a:xfrm>
            <a:off x="4778831" y="2326222"/>
            <a:ext cx="1638334" cy="430887"/>
          </a:xfrm>
          <a:prstGeom prst="rect">
            <a:avLst/>
          </a:prstGeom>
          <a:noFill/>
          <a:ln w="9525">
            <a:noFill/>
            <a:miter lim="800000"/>
            <a:headEnd/>
            <a:tailEnd/>
          </a:ln>
          <a:effectLst/>
        </p:spPr>
        <p:txBody>
          <a:bodyPr wrap="none">
            <a:spAutoFit/>
          </a:bodyPr>
          <a:lstStyle/>
          <a:p>
            <a:pPr>
              <a:defRPr/>
            </a:pPr>
            <a:r>
              <a:rPr lang="en-US" sz="2200" b="1">
                <a:solidFill>
                  <a:srgbClr val="FF9933"/>
                </a:solidFill>
                <a:effectLst>
                  <a:outerShdw blurRad="38100" dist="38100" dir="2700000" algn="tl">
                    <a:srgbClr val="000000">
                      <a:alpha val="43137"/>
                    </a:srgbClr>
                  </a:outerShdw>
                </a:effectLst>
                <a:latin typeface="Arial" charset="0"/>
              </a:rPr>
              <a:t>New World</a:t>
            </a:r>
          </a:p>
        </p:txBody>
      </p:sp>
      <p:sp>
        <p:nvSpPr>
          <p:cNvPr id="11" name="Title 1"/>
          <p:cNvSpPr>
            <a:spLocks noGrp="1"/>
          </p:cNvSpPr>
          <p:nvPr>
            <p:ph type="title"/>
          </p:nvPr>
        </p:nvSpPr>
        <p:spPr>
          <a:xfrm>
            <a:off x="1" y="0"/>
            <a:ext cx="9144000" cy="1325563"/>
          </a:xfrm>
        </p:spPr>
        <p:txBody>
          <a:bodyPr>
            <a:normAutofit/>
          </a:bodyPr>
          <a:lstStyle/>
          <a:p>
            <a:pPr algn="r"/>
            <a:r>
              <a:rPr lang="en-US" sz="2400" dirty="0">
                <a:solidFill>
                  <a:srgbClr val="FF0000"/>
                </a:solidFill>
              </a:rPr>
              <a:t>Old World vs New World: </a:t>
            </a:r>
            <a:br>
              <a:rPr lang="en-US" sz="2400" dirty="0">
                <a:solidFill>
                  <a:srgbClr val="FF0000"/>
                </a:solidFill>
              </a:rPr>
            </a:br>
            <a:r>
              <a:rPr lang="en-US" sz="2400" dirty="0">
                <a:solidFill>
                  <a:srgbClr val="FF0000"/>
                </a:solidFill>
              </a:rPr>
              <a:t>Evidence Based Replaces Eminence Based As The Truth Standard</a:t>
            </a:r>
            <a:endParaRPr lang="en-US" alt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300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ext Box 4"/>
          <p:cNvSpPr txBox="1">
            <a:spLocks noChangeArrowheads="1"/>
          </p:cNvSpPr>
          <p:nvPr/>
        </p:nvSpPr>
        <p:spPr bwMode="auto">
          <a:xfrm>
            <a:off x="327137" y="2263926"/>
            <a:ext cx="4330931" cy="2800767"/>
          </a:xfrm>
          <a:prstGeom prst="rect">
            <a:avLst/>
          </a:prstGeom>
          <a:noFill/>
          <a:ln w="9525">
            <a:noFill/>
            <a:miter lim="800000"/>
            <a:headEnd/>
            <a:tailEnd/>
          </a:ln>
          <a:effectLst/>
        </p:spPr>
        <p:txBody>
          <a:bodyPr wrap="square">
            <a:spAutoFit/>
          </a:bodyPr>
          <a:lstStyle/>
          <a:p>
            <a:pPr>
              <a:buClr>
                <a:srgbClr val="FFC000"/>
              </a:buClr>
              <a:defRPr/>
            </a:pPr>
            <a:r>
              <a:rPr lang="en-US" sz="2200" dirty="0" smtClean="0">
                <a:effectLst>
                  <a:outerShdw blurRad="38100" dist="38100" dir="2700000" algn="tl">
                    <a:srgbClr val="000000">
                      <a:alpha val="43137"/>
                    </a:srgbClr>
                  </a:outerShdw>
                </a:effectLst>
                <a:latin typeface="Arial" charset="0"/>
              </a:rPr>
              <a:t>Trusted </a:t>
            </a:r>
            <a:r>
              <a:rPr lang="en-US" sz="2200" dirty="0">
                <a:effectLst>
                  <a:outerShdw blurRad="38100" dist="38100" dir="2700000" algn="tl">
                    <a:srgbClr val="000000">
                      <a:alpha val="43137"/>
                    </a:srgbClr>
                  </a:outerShdw>
                </a:effectLst>
                <a:latin typeface="Arial" charset="0"/>
              </a:rPr>
              <a:t>provider conveys paternalistic, proscriptive information in 1 way conversation to uninformed patient</a:t>
            </a:r>
          </a:p>
          <a:p>
            <a:pPr marL="342900" indent="-342900">
              <a:buClr>
                <a:srgbClr val="FFC000"/>
              </a:buClr>
              <a:buFont typeface="Arial" panose="020B0604020202020204" pitchFamily="34" charset="0"/>
              <a:buChar char="•"/>
              <a:defRPr/>
            </a:pPr>
            <a:endParaRPr lang="en-US" sz="2200" dirty="0" smtClean="0">
              <a:effectLst>
                <a:outerShdw blurRad="38100" dist="38100" dir="2700000" algn="tl">
                  <a:srgbClr val="000000">
                    <a:alpha val="43137"/>
                  </a:srgbClr>
                </a:outerShdw>
              </a:effectLst>
              <a:latin typeface="Arial" charset="0"/>
            </a:endParaRPr>
          </a:p>
          <a:p>
            <a:pPr>
              <a:buClr>
                <a:srgbClr val="FFC000"/>
              </a:buClr>
              <a:defRPr/>
            </a:pPr>
            <a:r>
              <a:rPr lang="en-US" sz="2200" dirty="0" smtClean="0">
                <a:effectLst>
                  <a:outerShdw blurRad="38100" dist="38100" dir="2700000" algn="tl">
                    <a:srgbClr val="000000">
                      <a:alpha val="43137"/>
                    </a:srgbClr>
                  </a:outerShdw>
                </a:effectLst>
                <a:latin typeface="Arial" charset="0"/>
              </a:rPr>
              <a:t>Guidelines </a:t>
            </a:r>
            <a:r>
              <a:rPr lang="en-US" sz="2200" dirty="0">
                <a:effectLst>
                  <a:outerShdw blurRad="38100" dist="38100" dir="2700000" algn="tl">
                    <a:srgbClr val="000000">
                      <a:alpha val="43137"/>
                    </a:srgbClr>
                  </a:outerShdw>
                </a:effectLst>
                <a:latin typeface="Arial" charset="0"/>
              </a:rPr>
              <a:t>based medicine (one size fits all)</a:t>
            </a:r>
          </a:p>
        </p:txBody>
      </p:sp>
      <p:sp>
        <p:nvSpPr>
          <p:cNvPr id="9" name="Text Box 6"/>
          <p:cNvSpPr txBox="1">
            <a:spLocks noChangeArrowheads="1"/>
          </p:cNvSpPr>
          <p:nvPr/>
        </p:nvSpPr>
        <p:spPr bwMode="auto">
          <a:xfrm>
            <a:off x="336097" y="1628470"/>
            <a:ext cx="1529329"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Old World</a:t>
            </a:r>
          </a:p>
        </p:txBody>
      </p:sp>
      <p:sp>
        <p:nvSpPr>
          <p:cNvPr id="8" name="Text Box 5"/>
          <p:cNvSpPr txBox="1">
            <a:spLocks noChangeArrowheads="1"/>
          </p:cNvSpPr>
          <p:nvPr/>
        </p:nvSpPr>
        <p:spPr bwMode="auto">
          <a:xfrm>
            <a:off x="4778830" y="2292501"/>
            <a:ext cx="4198916" cy="2800767"/>
          </a:xfrm>
          <a:prstGeom prst="rect">
            <a:avLst/>
          </a:prstGeom>
          <a:noFill/>
          <a:ln w="9525">
            <a:noFill/>
            <a:miter lim="800000"/>
            <a:headEnd/>
            <a:tailEnd/>
          </a:ln>
          <a:effectLst/>
        </p:spPr>
        <p:txBody>
          <a:bodyPr wrap="square">
            <a:spAutoFit/>
          </a:bodyPr>
          <a:lstStyle/>
          <a:p>
            <a:pPr>
              <a:buClr>
                <a:srgbClr val="FFC000"/>
              </a:buClr>
              <a:defRPr/>
            </a:pPr>
            <a:r>
              <a:rPr lang="en-US" sz="2200" dirty="0">
                <a:effectLst>
                  <a:outerShdw blurRad="38100" dist="38100" dir="2700000" algn="tl">
                    <a:srgbClr val="000000">
                      <a:alpha val="43137"/>
                    </a:srgbClr>
                  </a:outerShdw>
                </a:effectLst>
                <a:latin typeface="Arial" charset="0"/>
              </a:rPr>
              <a:t>We must earn the trust of knowledgeable patients through 2 way conversation</a:t>
            </a:r>
          </a:p>
          <a:p>
            <a:pPr marL="342900" indent="-342900">
              <a:buClr>
                <a:srgbClr val="FFC000"/>
              </a:buClr>
              <a:buFont typeface="Arial" panose="020B0604020202020204" pitchFamily="34" charset="0"/>
              <a:buChar char="•"/>
              <a:defRPr/>
            </a:pPr>
            <a:endParaRPr lang="en-US" sz="2200" dirty="0">
              <a:effectLst>
                <a:outerShdw blurRad="38100" dist="38100" dir="2700000" algn="tl">
                  <a:srgbClr val="000000">
                    <a:alpha val="43137"/>
                  </a:srgbClr>
                </a:outerShdw>
              </a:effectLst>
              <a:latin typeface="Arial" charset="0"/>
            </a:endParaRPr>
          </a:p>
          <a:p>
            <a:pPr marL="342900" indent="-342900">
              <a:buClr>
                <a:srgbClr val="FFC000"/>
              </a:buClr>
              <a:buFont typeface="Arial" panose="020B0604020202020204" pitchFamily="34" charset="0"/>
              <a:buChar char="•"/>
              <a:defRPr/>
            </a:pPr>
            <a:endParaRPr lang="en-US" sz="2200" dirty="0">
              <a:effectLst>
                <a:outerShdw blurRad="38100" dist="38100" dir="2700000" algn="tl">
                  <a:srgbClr val="000000">
                    <a:alpha val="43137"/>
                  </a:srgbClr>
                </a:outerShdw>
              </a:effectLst>
              <a:latin typeface="Arial" charset="0"/>
            </a:endParaRPr>
          </a:p>
          <a:p>
            <a:pPr marL="342900" indent="-342900">
              <a:buClr>
                <a:srgbClr val="FFC000"/>
              </a:buClr>
              <a:buFont typeface="Arial" panose="020B0604020202020204" pitchFamily="34" charset="0"/>
              <a:buChar char="•"/>
              <a:defRPr/>
            </a:pPr>
            <a:endParaRPr lang="en-US" sz="2200" dirty="0" smtClean="0">
              <a:effectLst>
                <a:outerShdw blurRad="38100" dist="38100" dir="2700000" algn="tl">
                  <a:srgbClr val="000000">
                    <a:alpha val="43137"/>
                  </a:srgbClr>
                </a:outerShdw>
              </a:effectLst>
              <a:latin typeface="Arial" charset="0"/>
            </a:endParaRPr>
          </a:p>
          <a:p>
            <a:pPr>
              <a:buClr>
                <a:srgbClr val="FFC000"/>
              </a:buClr>
              <a:defRPr/>
            </a:pPr>
            <a:r>
              <a:rPr lang="en-US" sz="2200" dirty="0" smtClean="0">
                <a:effectLst>
                  <a:outerShdw blurRad="38100" dist="38100" dir="2700000" algn="tl">
                    <a:srgbClr val="000000">
                      <a:alpha val="43137"/>
                    </a:srgbClr>
                  </a:outerShdw>
                </a:effectLst>
                <a:latin typeface="Arial" charset="0"/>
              </a:rPr>
              <a:t>Personalized </a:t>
            </a:r>
            <a:r>
              <a:rPr lang="en-US" sz="2200" dirty="0">
                <a:effectLst>
                  <a:outerShdw blurRad="38100" dist="38100" dir="2700000" algn="tl">
                    <a:srgbClr val="000000">
                      <a:alpha val="43137"/>
                    </a:srgbClr>
                  </a:outerShdw>
                </a:effectLst>
                <a:latin typeface="Arial" charset="0"/>
              </a:rPr>
              <a:t>medicine (tailored to genetics, risk factors</a:t>
            </a:r>
            <a:r>
              <a:rPr lang="en-US" sz="2200" dirty="0" smtClean="0">
                <a:effectLst>
                  <a:outerShdw blurRad="38100" dist="38100" dir="2700000" algn="tl">
                    <a:srgbClr val="000000">
                      <a:alpha val="43137"/>
                    </a:srgbClr>
                  </a:outerShdw>
                </a:effectLst>
                <a:latin typeface="Arial" charset="0"/>
              </a:rPr>
              <a:t>)</a:t>
            </a:r>
            <a:endParaRPr lang="en-US" sz="2200" dirty="0">
              <a:effectLst>
                <a:outerShdw blurRad="38100" dist="38100" dir="2700000" algn="tl">
                  <a:srgbClr val="000000">
                    <a:alpha val="43137"/>
                  </a:srgbClr>
                </a:outerShdw>
              </a:effectLst>
              <a:latin typeface="Arial" charset="0"/>
            </a:endParaRPr>
          </a:p>
        </p:txBody>
      </p:sp>
      <p:sp>
        <p:nvSpPr>
          <p:cNvPr id="10" name="Text Box 7"/>
          <p:cNvSpPr txBox="1">
            <a:spLocks noChangeArrowheads="1"/>
          </p:cNvSpPr>
          <p:nvPr/>
        </p:nvSpPr>
        <p:spPr bwMode="auto">
          <a:xfrm>
            <a:off x="4778831" y="1628470"/>
            <a:ext cx="1638334" cy="430887"/>
          </a:xfrm>
          <a:prstGeom prst="rect">
            <a:avLst/>
          </a:prstGeom>
          <a:noFill/>
          <a:ln w="9525">
            <a:noFill/>
            <a:miter lim="800000"/>
            <a:headEnd/>
            <a:tailEnd/>
          </a:ln>
          <a:effectLst/>
        </p:spPr>
        <p:txBody>
          <a:bodyPr wrap="none">
            <a:spAutoFit/>
          </a:bodyPr>
          <a:lstStyle/>
          <a:p>
            <a:pPr>
              <a:defRPr/>
            </a:pPr>
            <a:r>
              <a:rPr lang="en-US" sz="2200" b="1">
                <a:solidFill>
                  <a:srgbClr val="FF9933"/>
                </a:solidFill>
                <a:effectLst>
                  <a:outerShdw blurRad="38100" dist="38100" dir="2700000" algn="tl">
                    <a:srgbClr val="000000">
                      <a:alpha val="43137"/>
                    </a:srgbClr>
                  </a:outerShdw>
                </a:effectLst>
                <a:latin typeface="Arial" charset="0"/>
              </a:rPr>
              <a:t>New World</a:t>
            </a:r>
          </a:p>
        </p:txBody>
      </p:sp>
      <p:sp>
        <p:nvSpPr>
          <p:cNvPr id="11" name="Title 1"/>
          <p:cNvSpPr>
            <a:spLocks noGrp="1"/>
          </p:cNvSpPr>
          <p:nvPr>
            <p:ph type="title"/>
          </p:nvPr>
        </p:nvSpPr>
        <p:spPr>
          <a:xfrm>
            <a:off x="1" y="0"/>
            <a:ext cx="9144000" cy="1325563"/>
          </a:xfrm>
        </p:spPr>
        <p:txBody>
          <a:bodyPr>
            <a:normAutofit fontScale="90000"/>
          </a:bodyPr>
          <a:lstStyle/>
          <a:p>
            <a:pPr algn="r"/>
            <a:r>
              <a:rPr lang="en-US" altLang="en-US" sz="4900" dirty="0">
                <a:solidFill>
                  <a:srgbClr val="FF0000"/>
                </a:solidFill>
                <a:effectLst>
                  <a:outerShdw blurRad="38100" dist="38100" dir="2700000" algn="tl">
                    <a:srgbClr val="000000">
                      <a:alpha val="43137"/>
                    </a:srgbClr>
                  </a:outerShdw>
                </a:effectLst>
              </a:rPr>
              <a:t>Physician / Patient </a:t>
            </a:r>
            <a:r>
              <a:rPr lang="en-US" altLang="en-US" sz="4900" dirty="0" smtClean="0">
                <a:solidFill>
                  <a:srgbClr val="FF0000"/>
                </a:solidFill>
                <a:effectLst>
                  <a:outerShdw blurRad="38100" dist="38100" dir="2700000" algn="tl">
                    <a:srgbClr val="000000">
                      <a:alpha val="43137"/>
                    </a:srgbClr>
                  </a:outerShdw>
                </a:effectLst>
              </a:rPr>
              <a:t/>
            </a:r>
            <a:br>
              <a:rPr lang="en-US" altLang="en-US" sz="4900" dirty="0" smtClean="0">
                <a:solidFill>
                  <a:srgbClr val="FF0000"/>
                </a:solidFill>
                <a:effectLst>
                  <a:outerShdw blurRad="38100" dist="38100" dir="2700000" algn="tl">
                    <a:srgbClr val="000000">
                      <a:alpha val="43137"/>
                    </a:srgbClr>
                  </a:outerShdw>
                </a:effectLst>
              </a:rPr>
            </a:br>
            <a:r>
              <a:rPr lang="en-US" altLang="en-US" sz="4900" dirty="0" smtClean="0">
                <a:solidFill>
                  <a:srgbClr val="FF0000"/>
                </a:solidFill>
                <a:effectLst>
                  <a:outerShdw blurRad="38100" dist="38100" dir="2700000" algn="tl">
                    <a:srgbClr val="000000">
                      <a:alpha val="43137"/>
                    </a:srgbClr>
                  </a:outerShdw>
                </a:effectLst>
              </a:rPr>
              <a:t>Power </a:t>
            </a:r>
            <a:r>
              <a:rPr lang="en-US" altLang="en-US" sz="4900" dirty="0">
                <a:solidFill>
                  <a:srgbClr val="FF0000"/>
                </a:solidFill>
                <a:effectLst>
                  <a:outerShdw blurRad="38100" dist="38100" dir="2700000" algn="tl">
                    <a:srgbClr val="000000">
                      <a:alpha val="43137"/>
                    </a:srgbClr>
                  </a:outerShdw>
                </a:effectLst>
              </a:rPr>
              <a:t>Gradient</a:t>
            </a:r>
            <a:endParaRPr lang="en-US" alt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454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ext Box 4"/>
          <p:cNvSpPr txBox="1">
            <a:spLocks noChangeArrowheads="1"/>
          </p:cNvSpPr>
          <p:nvPr/>
        </p:nvSpPr>
        <p:spPr bwMode="auto">
          <a:xfrm>
            <a:off x="448715" y="2242782"/>
            <a:ext cx="4330931" cy="3477875"/>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Insular and Secretive</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Innovate from within</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Knowledge flowed </a:t>
            </a:r>
            <a:r>
              <a:rPr lang="en-US" sz="2200" dirty="0" smtClean="0">
                <a:effectLst>
                  <a:outerShdw blurRad="38100" dist="38100" dir="2700000" algn="tl">
                    <a:srgbClr val="000000">
                      <a:alpha val="43137"/>
                    </a:srgbClr>
                  </a:outerShdw>
                </a:effectLst>
                <a:latin typeface="Arial" charset="0"/>
              </a:rPr>
              <a:t>only to </a:t>
            </a:r>
          </a:p>
          <a:p>
            <a:pPr>
              <a:defRPr/>
            </a:pPr>
            <a:r>
              <a:rPr lang="en-US" sz="2200" dirty="0" smtClean="0">
                <a:effectLst>
                  <a:outerShdw blurRad="38100" dist="38100" dir="2700000" algn="tl">
                    <a:srgbClr val="000000">
                      <a:alpha val="43137"/>
                    </a:srgbClr>
                  </a:outerShdw>
                </a:effectLst>
                <a:latin typeface="Arial" charset="0"/>
              </a:rPr>
              <a:t>those </a:t>
            </a:r>
            <a:r>
              <a:rPr lang="en-US" sz="2200" dirty="0">
                <a:effectLst>
                  <a:outerShdw blurRad="38100" dist="38100" dir="2700000" algn="tl">
                    <a:srgbClr val="000000">
                      <a:alpha val="43137"/>
                    </a:srgbClr>
                  </a:outerShdw>
                </a:effectLst>
                <a:latin typeface="Arial" charset="0"/>
              </a:rPr>
              <a:t>at the top</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Medium: Paper</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solidFill>
                  <a:srgbClr val="FFC000"/>
                </a:solidFill>
                <a:effectLst>
                  <a:outerShdw blurRad="38100" dist="38100" dir="2700000" algn="tl">
                    <a:srgbClr val="000000">
                      <a:alpha val="43137"/>
                    </a:srgbClr>
                  </a:outerShdw>
                </a:effectLst>
                <a:latin typeface="Arial" charset="0"/>
              </a:rPr>
              <a:t>Copyright</a:t>
            </a:r>
          </a:p>
        </p:txBody>
      </p:sp>
      <p:sp>
        <p:nvSpPr>
          <p:cNvPr id="9" name="Text Box 6"/>
          <p:cNvSpPr txBox="1">
            <a:spLocks noChangeArrowheads="1"/>
          </p:cNvSpPr>
          <p:nvPr/>
        </p:nvSpPr>
        <p:spPr bwMode="auto">
          <a:xfrm>
            <a:off x="457675" y="1607326"/>
            <a:ext cx="1529329"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Old World</a:t>
            </a:r>
          </a:p>
        </p:txBody>
      </p:sp>
      <p:sp>
        <p:nvSpPr>
          <p:cNvPr id="8" name="Text Box 5"/>
          <p:cNvSpPr txBox="1">
            <a:spLocks noChangeArrowheads="1"/>
          </p:cNvSpPr>
          <p:nvPr/>
        </p:nvSpPr>
        <p:spPr bwMode="auto">
          <a:xfrm>
            <a:off x="4868692" y="2255499"/>
            <a:ext cx="4198916" cy="3477875"/>
          </a:xfrm>
          <a:prstGeom prst="rect">
            <a:avLst/>
          </a:prstGeom>
          <a:noFill/>
          <a:ln w="9525">
            <a:noFill/>
            <a:miter lim="800000"/>
            <a:headEnd/>
            <a:tailEnd/>
          </a:ln>
          <a:effectLst/>
        </p:spPr>
        <p:txBody>
          <a:bodyPr wrap="square">
            <a:spAutoFit/>
          </a:bodyPr>
          <a:lstStyle/>
          <a:p>
            <a:pPr>
              <a:defRPr/>
            </a:pPr>
            <a:r>
              <a:rPr lang="en-US" sz="2200" dirty="0">
                <a:effectLst>
                  <a:outerShdw blurRad="38100" dist="38100" dir="2700000" algn="tl">
                    <a:srgbClr val="000000">
                      <a:alpha val="43137"/>
                    </a:srgbClr>
                  </a:outerShdw>
                </a:effectLst>
                <a:latin typeface="Arial" charset="0"/>
              </a:rPr>
              <a:t>Open Source</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Innovate from without</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a:effectLst>
                  <a:outerShdw blurRad="38100" dist="38100" dir="2700000" algn="tl">
                    <a:srgbClr val="000000">
                      <a:alpha val="43137"/>
                    </a:srgbClr>
                  </a:outerShdw>
                </a:effectLst>
                <a:latin typeface="Arial" charset="0"/>
              </a:rPr>
              <a:t>Knowledge flows to and </a:t>
            </a:r>
            <a:endParaRPr lang="en-US" sz="2200" dirty="0" smtClean="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from </a:t>
            </a:r>
            <a:r>
              <a:rPr lang="en-US" sz="2200" dirty="0">
                <a:effectLst>
                  <a:outerShdw blurRad="38100" dist="38100" dir="2700000" algn="tl">
                    <a:srgbClr val="000000">
                      <a:alpha val="43137"/>
                    </a:srgbClr>
                  </a:outerShdw>
                </a:effectLst>
                <a:latin typeface="Arial" charset="0"/>
              </a:rPr>
              <a:t>all</a:t>
            </a:r>
          </a:p>
          <a:p>
            <a:pPr>
              <a:defRPr/>
            </a:pPr>
            <a:endParaRPr lang="en-US" sz="2200" dirty="0" smtClean="0">
              <a:effectLst>
                <a:outerShdw blurRad="38100" dist="38100" dir="2700000" algn="tl">
                  <a:srgbClr val="000000">
                    <a:alpha val="43137"/>
                  </a:srgbClr>
                </a:outerShdw>
              </a:effectLst>
              <a:latin typeface="Arial" charset="0"/>
            </a:endParaRPr>
          </a:p>
          <a:p>
            <a:pPr>
              <a:defRPr/>
            </a:pPr>
            <a:r>
              <a:rPr lang="en-US" sz="2200" dirty="0" smtClean="0">
                <a:effectLst>
                  <a:outerShdw blurRad="38100" dist="38100" dir="2700000" algn="tl">
                    <a:srgbClr val="000000">
                      <a:alpha val="43137"/>
                    </a:srgbClr>
                  </a:outerShdw>
                </a:effectLst>
                <a:latin typeface="Arial" charset="0"/>
              </a:rPr>
              <a:t>Medium</a:t>
            </a:r>
            <a:r>
              <a:rPr lang="en-US" sz="2200" dirty="0">
                <a:effectLst>
                  <a:outerShdw blurRad="38100" dist="38100" dir="2700000" algn="tl">
                    <a:srgbClr val="000000">
                      <a:alpha val="43137"/>
                    </a:srgbClr>
                  </a:outerShdw>
                </a:effectLst>
                <a:latin typeface="Arial" charset="0"/>
              </a:rPr>
              <a:t>: Internet</a:t>
            </a:r>
          </a:p>
          <a:p>
            <a:pPr>
              <a:defRPr/>
            </a:pPr>
            <a:endParaRPr lang="en-US" sz="2200" dirty="0">
              <a:effectLst>
                <a:outerShdw blurRad="38100" dist="38100" dir="2700000" algn="tl">
                  <a:srgbClr val="000000">
                    <a:alpha val="43137"/>
                  </a:srgbClr>
                </a:outerShdw>
              </a:effectLst>
              <a:latin typeface="Arial" charset="0"/>
            </a:endParaRPr>
          </a:p>
          <a:p>
            <a:pPr>
              <a:defRPr/>
            </a:pPr>
            <a:r>
              <a:rPr lang="en-US" sz="2200" dirty="0" err="1">
                <a:solidFill>
                  <a:srgbClr val="FFC000"/>
                </a:solidFill>
                <a:effectLst>
                  <a:outerShdw blurRad="38100" dist="38100" dir="2700000" algn="tl">
                    <a:srgbClr val="000000">
                      <a:alpha val="43137"/>
                    </a:srgbClr>
                  </a:outerShdw>
                </a:effectLst>
                <a:latin typeface="Arial" charset="0"/>
              </a:rPr>
              <a:t>Copyleft</a:t>
            </a:r>
            <a:endParaRPr lang="en-US" sz="2200" dirty="0">
              <a:solidFill>
                <a:srgbClr val="FFC000"/>
              </a:solidFill>
              <a:effectLst>
                <a:outerShdw blurRad="38100" dist="38100" dir="2700000" algn="tl">
                  <a:srgbClr val="000000">
                    <a:alpha val="43137"/>
                  </a:srgbClr>
                </a:outerShdw>
              </a:effectLst>
              <a:latin typeface="Arial" charset="0"/>
            </a:endParaRPr>
          </a:p>
        </p:txBody>
      </p:sp>
      <p:sp>
        <p:nvSpPr>
          <p:cNvPr id="10" name="Text Box 7"/>
          <p:cNvSpPr txBox="1">
            <a:spLocks noChangeArrowheads="1"/>
          </p:cNvSpPr>
          <p:nvPr/>
        </p:nvSpPr>
        <p:spPr bwMode="auto">
          <a:xfrm>
            <a:off x="4868693" y="1607326"/>
            <a:ext cx="1638334" cy="430887"/>
          </a:xfrm>
          <a:prstGeom prst="rect">
            <a:avLst/>
          </a:prstGeom>
          <a:noFill/>
          <a:ln w="9525">
            <a:noFill/>
            <a:miter lim="800000"/>
            <a:headEnd/>
            <a:tailEnd/>
          </a:ln>
          <a:effectLst/>
        </p:spPr>
        <p:txBody>
          <a:bodyPr wrap="none">
            <a:spAutoFit/>
          </a:bodyPr>
          <a:lstStyle/>
          <a:p>
            <a:pPr>
              <a:defRPr/>
            </a:pPr>
            <a:r>
              <a:rPr lang="en-US" sz="2200" b="1" dirty="0">
                <a:solidFill>
                  <a:srgbClr val="FF9933"/>
                </a:solidFill>
                <a:effectLst>
                  <a:outerShdw blurRad="38100" dist="38100" dir="2700000" algn="tl">
                    <a:srgbClr val="000000">
                      <a:alpha val="43137"/>
                    </a:srgbClr>
                  </a:outerShdw>
                </a:effectLst>
                <a:latin typeface="Arial" charset="0"/>
              </a:rPr>
              <a:t>New World</a:t>
            </a:r>
          </a:p>
        </p:txBody>
      </p:sp>
      <p:sp>
        <p:nvSpPr>
          <p:cNvPr id="11" name="Title 1"/>
          <p:cNvSpPr>
            <a:spLocks noGrp="1"/>
          </p:cNvSpPr>
          <p:nvPr>
            <p:ph type="title"/>
          </p:nvPr>
        </p:nvSpPr>
        <p:spPr>
          <a:xfrm>
            <a:off x="778933" y="0"/>
            <a:ext cx="8365067" cy="1325563"/>
          </a:xfrm>
        </p:spPr>
        <p:txBody>
          <a:bodyPr>
            <a:normAutofit/>
          </a:bodyPr>
          <a:lstStyle/>
          <a:p>
            <a:pPr algn="r"/>
            <a:r>
              <a:rPr lang="en-US" altLang="en-US" sz="4400" dirty="0">
                <a:solidFill>
                  <a:srgbClr val="FF0000"/>
                </a:solidFill>
                <a:effectLst>
                  <a:outerShdw blurRad="38100" dist="38100" dir="2700000" algn="tl">
                    <a:srgbClr val="000000">
                      <a:alpha val="43137"/>
                    </a:srgbClr>
                  </a:outerShdw>
                </a:effectLst>
              </a:rPr>
              <a:t>Old World vs New World: </a:t>
            </a:r>
            <a:r>
              <a:rPr lang="en-US" altLang="en-US" sz="4400" dirty="0" smtClean="0">
                <a:solidFill>
                  <a:srgbClr val="FF0000"/>
                </a:solidFill>
                <a:effectLst>
                  <a:outerShdw blurRad="38100" dist="38100" dir="2700000" algn="tl">
                    <a:srgbClr val="000000">
                      <a:alpha val="43137"/>
                    </a:srgbClr>
                  </a:outerShdw>
                </a:effectLst>
              </a:rPr>
              <a:t>Information Flow</a:t>
            </a:r>
            <a:endParaRPr lang="en-US" alt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8514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392" y="6419939"/>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itle 1"/>
          <p:cNvSpPr>
            <a:spLocks noGrp="1"/>
          </p:cNvSpPr>
          <p:nvPr>
            <p:ph type="title"/>
          </p:nvPr>
        </p:nvSpPr>
        <p:spPr>
          <a:xfrm>
            <a:off x="4061545" y="0"/>
            <a:ext cx="5097815" cy="1325563"/>
          </a:xfrm>
        </p:spPr>
        <p:txBody>
          <a:bodyPr>
            <a:normAutofit/>
          </a:bodyPr>
          <a:lstStyle/>
          <a:p>
            <a:pPr algn="r">
              <a:defRPr/>
            </a:pPr>
            <a:r>
              <a:rPr lang="en-US" sz="3600" dirty="0">
                <a:solidFill>
                  <a:srgbClr val="FF0000"/>
                </a:solidFill>
                <a:effectLst>
                  <a:outerShdw blurRad="38100" dist="38100" dir="2700000" algn="tl">
                    <a:srgbClr val="000000">
                      <a:alpha val="43137"/>
                    </a:srgbClr>
                  </a:outerShdw>
                </a:effectLst>
              </a:rPr>
              <a:t>What is Copyleft?</a:t>
            </a:r>
          </a:p>
        </p:txBody>
      </p:sp>
      <p:sp>
        <p:nvSpPr>
          <p:cNvPr id="8" name="Content Placeholder 2"/>
          <p:cNvSpPr>
            <a:spLocks noGrp="1"/>
          </p:cNvSpPr>
          <p:nvPr>
            <p:ph idx="1"/>
          </p:nvPr>
        </p:nvSpPr>
        <p:spPr>
          <a:xfrm>
            <a:off x="347740" y="1255347"/>
            <a:ext cx="8474528" cy="4351339"/>
          </a:xfrm>
        </p:spPr>
        <p:txBody>
          <a:bodyPr>
            <a:noAutofit/>
          </a:bodyPr>
          <a:lstStyle/>
          <a:p>
            <a:pPr>
              <a:buClr>
                <a:srgbClr val="FFC000"/>
              </a:buClr>
              <a:defRPr/>
            </a:pPr>
            <a:r>
              <a:rPr lang="en-US" sz="2600" dirty="0">
                <a:effectLst>
                  <a:outerShdw blurRad="38100" dist="38100" dir="2700000" algn="tl">
                    <a:srgbClr val="000000">
                      <a:alpha val="43137"/>
                    </a:srgbClr>
                  </a:outerShdw>
                </a:effectLst>
              </a:rPr>
              <a:t>Copyleft is a legal principle which safeguards against information being controlled by any one person, and ensures that it remains freely accessible forever. </a:t>
            </a:r>
          </a:p>
          <a:p>
            <a:pPr>
              <a:buClr>
                <a:srgbClr val="FFC000"/>
              </a:buClr>
              <a:defRPr/>
            </a:pPr>
            <a:endParaRPr lang="en-US" sz="2600" dirty="0">
              <a:effectLst>
                <a:outerShdw blurRad="38100" dist="38100" dir="2700000" algn="tl">
                  <a:srgbClr val="000000">
                    <a:alpha val="43137"/>
                  </a:srgbClr>
                </a:outerShdw>
              </a:effectLst>
            </a:endParaRPr>
          </a:p>
          <a:p>
            <a:pPr>
              <a:buClr>
                <a:srgbClr val="FFC000"/>
              </a:buClr>
              <a:defRPr/>
            </a:pPr>
            <a:r>
              <a:rPr lang="en-US" sz="2600" dirty="0">
                <a:effectLst>
                  <a:outerShdw blurRad="38100" dist="38100" dir="2700000" algn="tl">
                    <a:srgbClr val="000000">
                      <a:alpha val="43137"/>
                    </a:srgbClr>
                  </a:outerShdw>
                </a:effectLst>
              </a:rPr>
              <a:t>All of the information in a copyleft document is free for anyone to copy, modify for their own purposes, and redistribute or use as they see fit, as long as the new version grants the same freedoms to others and acknowledges the authors of the original article (a credit or </a:t>
            </a:r>
            <a:r>
              <a:rPr lang="en-US" sz="2600" dirty="0" err="1">
                <a:effectLst>
                  <a:outerShdw blurRad="38100" dist="38100" dir="2700000" algn="tl">
                    <a:srgbClr val="000000">
                      <a:alpha val="43137"/>
                    </a:srgbClr>
                  </a:outerShdw>
                </a:effectLst>
              </a:rPr>
              <a:t>backlink</a:t>
            </a:r>
            <a:r>
              <a:rPr lang="en-US" sz="2600" dirty="0">
                <a:effectLst>
                  <a:outerShdw blurRad="38100" dist="38100" dir="2700000" algn="tl">
                    <a:srgbClr val="000000">
                      <a:alpha val="43137"/>
                    </a:srgbClr>
                  </a:outerShdw>
                </a:effectLst>
              </a:rPr>
              <a:t> to the original article is sufficient for this).</a:t>
            </a:r>
          </a:p>
        </p:txBody>
      </p:sp>
    </p:spTree>
    <p:extLst>
      <p:ext uri="{BB962C8B-B14F-4D97-AF65-F5344CB8AC3E}">
        <p14:creationId xmlns:p14="http://schemas.microsoft.com/office/powerpoint/2010/main" val="102426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1325563"/>
          </a:xfrm>
          <a:ln>
            <a:miter lim="800000"/>
            <a:headEnd/>
            <a:tailEnd/>
          </a:ln>
          <a:extLst/>
        </p:spPr>
        <p:txBody>
          <a:bodyPr>
            <a:normAutofit/>
          </a:bodyPr>
          <a:lstStyle/>
          <a:p>
            <a:pPr algn="r">
              <a:defRPr/>
            </a:pPr>
            <a:r>
              <a:rPr lang="en-US" sz="4000" dirty="0" smtClean="0">
                <a:solidFill>
                  <a:srgbClr val="FF0000"/>
                </a:solidFill>
              </a:rPr>
              <a:t>What is a Wiki?</a:t>
            </a:r>
            <a:endParaRPr lang="en-US" sz="4000" dirty="0">
              <a:solidFill>
                <a:srgbClr val="FF0000"/>
              </a:solidFill>
            </a:endParaRPr>
          </a:p>
        </p:txBody>
      </p:sp>
      <p:sp>
        <p:nvSpPr>
          <p:cNvPr id="3" name="Content Placeholder 2"/>
          <p:cNvSpPr>
            <a:spLocks noGrp="1"/>
          </p:cNvSpPr>
          <p:nvPr>
            <p:ph idx="1"/>
          </p:nvPr>
        </p:nvSpPr>
        <p:spPr>
          <a:xfrm>
            <a:off x="528153" y="1820340"/>
            <a:ext cx="8066150" cy="2947226"/>
          </a:xfrm>
        </p:spPr>
        <p:txBody>
          <a:bodyPr/>
          <a:lstStyle/>
          <a:p>
            <a:pPr>
              <a:buClr>
                <a:srgbClr val="FFC000"/>
              </a:buClr>
              <a:defRPr/>
            </a:pPr>
            <a:r>
              <a:rPr lang="en-US" dirty="0" smtClean="0"/>
              <a:t>A Wiki is an open source computer program that allows multiple authors to co-create a webpage.</a:t>
            </a:r>
          </a:p>
          <a:p>
            <a:pPr>
              <a:buClr>
                <a:srgbClr val="FFC000"/>
              </a:buClr>
              <a:defRPr/>
            </a:pPr>
            <a:endParaRPr lang="en-US" dirty="0" smtClean="0"/>
          </a:p>
          <a:p>
            <a:pPr>
              <a:buClr>
                <a:srgbClr val="FFC000"/>
              </a:buClr>
              <a:defRPr/>
            </a:pPr>
            <a:r>
              <a:rPr lang="en-US" dirty="0" smtClean="0"/>
              <a:t>The authors do not need to know how to program in HTML.</a:t>
            </a:r>
            <a:endParaRPr lang="en-US" dirty="0"/>
          </a:p>
        </p:txBody>
      </p:sp>
      <p:grpSp>
        <p:nvGrpSpPr>
          <p:cNvPr id="13" name="Group 8"/>
          <p:cNvGrpSpPr>
            <a:grpSpLocks/>
          </p:cNvGrpSpPr>
          <p:nvPr/>
        </p:nvGrpSpPr>
        <p:grpSpPr bwMode="auto">
          <a:xfrm>
            <a:off x="6567090" y="6495818"/>
            <a:ext cx="2576910" cy="369332"/>
            <a:chOff x="9470528" y="6368812"/>
            <a:chExt cx="2576490" cy="368777"/>
          </a:xfrm>
        </p:grpSpPr>
        <p:pic>
          <p:nvPicPr>
            <p:cNvPr id="14"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545995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949" y="243556"/>
            <a:ext cx="7307263" cy="1325563"/>
          </a:xfrm>
          <a:ln>
            <a:miter lim="800000"/>
            <a:headEnd/>
            <a:tailEnd/>
          </a:ln>
          <a:extLst/>
        </p:spPr>
        <p:txBody>
          <a:bodyPr>
            <a:normAutofit/>
          </a:bodyPr>
          <a:lstStyle/>
          <a:p>
            <a:pPr algn="r">
              <a:defRPr/>
            </a:pPr>
            <a:r>
              <a:rPr lang="en-US" sz="3600" dirty="0" smtClean="0">
                <a:solidFill>
                  <a:srgbClr val="FF0000"/>
                </a:solidFill>
              </a:rPr>
              <a:t>          MediaWiki: </a:t>
            </a:r>
            <a:br>
              <a:rPr lang="en-US" sz="3600" dirty="0" smtClean="0">
                <a:solidFill>
                  <a:srgbClr val="FF0000"/>
                </a:solidFill>
              </a:rPr>
            </a:br>
            <a:r>
              <a:rPr lang="en-US" sz="3600" dirty="0" smtClean="0">
                <a:solidFill>
                  <a:srgbClr val="FF0000"/>
                </a:solidFill>
              </a:rPr>
              <a:t>The Wiki Software</a:t>
            </a:r>
            <a:endParaRPr lang="en-US" sz="3600" dirty="0">
              <a:solidFill>
                <a:srgbClr val="FF0000"/>
              </a:solidFill>
            </a:endParaRPr>
          </a:p>
        </p:txBody>
      </p:sp>
      <p:sp>
        <p:nvSpPr>
          <p:cNvPr id="3" name="Content Placeholder 2"/>
          <p:cNvSpPr>
            <a:spLocks noGrp="1"/>
          </p:cNvSpPr>
          <p:nvPr>
            <p:ph idx="1"/>
          </p:nvPr>
        </p:nvSpPr>
        <p:spPr>
          <a:xfrm>
            <a:off x="381000" y="1972392"/>
            <a:ext cx="8329584" cy="3979138"/>
          </a:xfrm>
          <a:noFill/>
        </p:spPr>
        <p:txBody>
          <a:bodyPr/>
          <a:lstStyle/>
          <a:p>
            <a:pPr>
              <a:buClr>
                <a:srgbClr val="FFC000"/>
              </a:buClr>
              <a:defRPr/>
            </a:pPr>
            <a:r>
              <a:rPr lang="en-US" sz="2400" dirty="0" smtClean="0"/>
              <a:t>What if someone makes a mistake or vandalizes the site?</a:t>
            </a:r>
          </a:p>
          <a:p>
            <a:pPr lvl="1">
              <a:buFont typeface="Wingdings" panose="05000000000000000000" pitchFamily="2" charset="2"/>
              <a:buChar char="ü"/>
              <a:defRPr/>
            </a:pPr>
            <a:r>
              <a:rPr lang="en-US" sz="2400" dirty="0" smtClean="0"/>
              <a:t> A Wiki is a database, and any page can be restored to an older version.</a:t>
            </a:r>
          </a:p>
          <a:p>
            <a:pPr>
              <a:buClr>
                <a:srgbClr val="FFC000"/>
              </a:buClr>
              <a:defRPr/>
            </a:pPr>
            <a:r>
              <a:rPr lang="en-US" sz="2400" dirty="0" smtClean="0"/>
              <a:t>Can there be a discussion about the content?</a:t>
            </a:r>
          </a:p>
          <a:p>
            <a:pPr lvl="1">
              <a:buFont typeface="Wingdings" panose="05000000000000000000" pitchFamily="2" charset="2"/>
              <a:buChar char="ü"/>
              <a:defRPr/>
            </a:pPr>
            <a:r>
              <a:rPr lang="en-US" sz="2400" dirty="0" smtClean="0"/>
              <a:t> Yes. Click on the Discussion tab and there is a forum.</a:t>
            </a:r>
          </a:p>
          <a:p>
            <a:pPr>
              <a:buClr>
                <a:srgbClr val="FFC000"/>
              </a:buClr>
              <a:defRPr/>
            </a:pPr>
            <a:r>
              <a:rPr lang="en-US" sz="2400" dirty="0" smtClean="0"/>
              <a:t>How do you know when a change has been made to a page?</a:t>
            </a:r>
          </a:p>
          <a:p>
            <a:pPr lvl="1">
              <a:buFont typeface="Wingdings" panose="05000000000000000000" pitchFamily="2" charset="2"/>
              <a:buChar char="ü"/>
              <a:defRPr/>
            </a:pPr>
            <a:r>
              <a:rPr lang="en-US" sz="2400" dirty="0" smtClean="0"/>
              <a:t> You can receive an email notifying you a change was made.</a:t>
            </a:r>
            <a:endParaRPr lang="en-US" sz="2400" dirty="0"/>
          </a:p>
        </p:txBody>
      </p:sp>
      <p:pic>
        <p:nvPicPr>
          <p:cNvPr id="4915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654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p:nvGrpSpPr>
        <p:grpSpPr bwMode="auto">
          <a:xfrm>
            <a:off x="6567090" y="6495818"/>
            <a:ext cx="2576910" cy="369332"/>
            <a:chOff x="9470528" y="6368812"/>
            <a:chExt cx="2576490" cy="368777"/>
          </a:xfrm>
        </p:grpSpPr>
        <p:pic>
          <p:nvPicPr>
            <p:cNvPr id="9"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2760765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1325563"/>
          </a:xfrm>
          <a:ln>
            <a:miter lim="800000"/>
            <a:headEnd/>
            <a:tailEnd/>
          </a:ln>
          <a:extLst/>
        </p:spPr>
        <p:txBody>
          <a:bodyPr>
            <a:normAutofit/>
          </a:bodyPr>
          <a:lstStyle/>
          <a:p>
            <a:pPr algn="r">
              <a:defRPr/>
            </a:pPr>
            <a:r>
              <a:rPr lang="en-US" sz="3600" dirty="0" smtClean="0">
                <a:solidFill>
                  <a:srgbClr val="FF0000"/>
                </a:solidFill>
              </a:rPr>
              <a:t>Wiki’s May Be Less Biased</a:t>
            </a:r>
            <a:endParaRPr lang="en-US" sz="3600" dirty="0">
              <a:solidFill>
                <a:srgbClr val="FF0000"/>
              </a:solidFill>
            </a:endParaRPr>
          </a:p>
        </p:txBody>
      </p:sp>
      <p:sp>
        <p:nvSpPr>
          <p:cNvPr id="3" name="Content Placeholder 2"/>
          <p:cNvSpPr>
            <a:spLocks noGrp="1"/>
          </p:cNvSpPr>
          <p:nvPr>
            <p:ph idx="1"/>
          </p:nvPr>
        </p:nvSpPr>
        <p:spPr>
          <a:xfrm>
            <a:off x="454558" y="2232613"/>
            <a:ext cx="8219029" cy="2688234"/>
          </a:xfrm>
        </p:spPr>
        <p:txBody>
          <a:bodyPr/>
          <a:lstStyle/>
          <a:p>
            <a:pPr>
              <a:buClr>
                <a:srgbClr val="FFC000"/>
              </a:buClr>
              <a:defRPr/>
            </a:pPr>
            <a:r>
              <a:rPr lang="en-US" dirty="0" smtClean="0"/>
              <a:t>Because articles are written based upon </a:t>
            </a:r>
            <a:r>
              <a:rPr lang="en-US" i="1" dirty="0" smtClean="0">
                <a:solidFill>
                  <a:srgbClr val="FFC000"/>
                </a:solidFill>
              </a:rPr>
              <a:t>consensus</a:t>
            </a:r>
            <a:r>
              <a:rPr lang="en-US" dirty="0" smtClean="0"/>
              <a:t>, a Wiki is </a:t>
            </a:r>
            <a:r>
              <a:rPr lang="en-US" i="1" dirty="0" smtClean="0"/>
              <a:t>less susceptible to retaining </a:t>
            </a:r>
            <a:r>
              <a:rPr lang="en-US" i="1" dirty="0" smtClean="0">
                <a:solidFill>
                  <a:srgbClr val="FFC000"/>
                </a:solidFill>
              </a:rPr>
              <a:t>bias</a:t>
            </a:r>
            <a:r>
              <a:rPr lang="en-US" dirty="0" smtClean="0"/>
              <a:t>, a Wiki is very hard for any group to </a:t>
            </a:r>
            <a:r>
              <a:rPr lang="en-US" i="1" dirty="0" smtClean="0">
                <a:solidFill>
                  <a:srgbClr val="FFC000"/>
                </a:solidFill>
              </a:rPr>
              <a:t>censor</a:t>
            </a:r>
            <a:r>
              <a:rPr lang="en-US" dirty="0" smtClean="0"/>
              <a:t>, and a Wiki may be more </a:t>
            </a:r>
            <a:r>
              <a:rPr lang="en-US" i="1" dirty="0" smtClean="0">
                <a:solidFill>
                  <a:srgbClr val="FFC000"/>
                </a:solidFill>
              </a:rPr>
              <a:t>rapidly responsive</a:t>
            </a:r>
            <a:r>
              <a:rPr lang="en-US" i="1" dirty="0" smtClean="0"/>
              <a:t> </a:t>
            </a:r>
            <a:r>
              <a:rPr lang="en-US" dirty="0" smtClean="0"/>
              <a:t>to new information.</a:t>
            </a:r>
            <a:endParaRPr lang="en-US" dirty="0"/>
          </a:p>
        </p:txBody>
      </p:sp>
      <p:grpSp>
        <p:nvGrpSpPr>
          <p:cNvPr id="6" name="Group 8"/>
          <p:cNvGrpSpPr>
            <a:grpSpLocks/>
          </p:cNvGrpSpPr>
          <p:nvPr/>
        </p:nvGrpSpPr>
        <p:grpSpPr bwMode="auto">
          <a:xfrm>
            <a:off x="6567090" y="6495818"/>
            <a:ext cx="2576910" cy="369332"/>
            <a:chOff x="9470528" y="6368812"/>
            <a:chExt cx="2576490" cy="368777"/>
          </a:xfrm>
        </p:grpSpPr>
        <p:pic>
          <p:nvPicPr>
            <p:cNvPr id="7"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365088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64" y="42712"/>
            <a:ext cx="7886700" cy="1130681"/>
          </a:xfrm>
          <a:extLst/>
        </p:spPr>
        <p:txBody>
          <a:bodyPr>
            <a:normAutofit/>
          </a:bodyPr>
          <a:lstStyle/>
          <a:p>
            <a:pPr algn="r">
              <a:defRPr/>
            </a:pPr>
            <a:r>
              <a:rPr lang="en-US" sz="2800" dirty="0" smtClean="0">
                <a:solidFill>
                  <a:srgbClr val="FF0000"/>
                </a:solidFill>
              </a:rPr>
              <a:t>The “World May Be Flat”, </a:t>
            </a:r>
            <a:r>
              <a:rPr lang="en-US" sz="2800" i="1" dirty="0" smtClean="0">
                <a:solidFill>
                  <a:srgbClr val="FF0000"/>
                </a:solidFill>
              </a:rPr>
              <a:t>But</a:t>
            </a:r>
            <a:r>
              <a:rPr lang="en-US" sz="2800" dirty="0" smtClean="0">
                <a:solidFill>
                  <a:srgbClr val="FF0000"/>
                </a:solidFill>
              </a:rPr>
              <a:t> </a:t>
            </a:r>
            <a:br>
              <a:rPr lang="en-US" sz="2800" dirty="0" smtClean="0">
                <a:solidFill>
                  <a:srgbClr val="FF0000"/>
                </a:solidFill>
              </a:rPr>
            </a:br>
            <a:r>
              <a:rPr lang="en-US" sz="2800" dirty="0" smtClean="0">
                <a:solidFill>
                  <a:srgbClr val="FF0000"/>
                </a:solidFill>
              </a:rPr>
              <a:t>“The Earth is Round”</a:t>
            </a:r>
            <a:endParaRPr lang="en-US" sz="2800" dirty="0">
              <a:solidFill>
                <a:srgbClr val="FF0000"/>
              </a:solidFill>
            </a:endParaRPr>
          </a:p>
        </p:txBody>
      </p:sp>
      <p:sp>
        <p:nvSpPr>
          <p:cNvPr id="5125" name="Content Placeholder 2"/>
          <p:cNvSpPr>
            <a:spLocks noGrp="1"/>
          </p:cNvSpPr>
          <p:nvPr>
            <p:ph idx="1"/>
          </p:nvPr>
        </p:nvSpPr>
        <p:spPr>
          <a:xfrm>
            <a:off x="152400" y="1135063"/>
            <a:ext cx="8839200" cy="2438400"/>
          </a:xfrm>
        </p:spPr>
        <p:txBody>
          <a:bodyPr/>
          <a:lstStyle/>
          <a:p>
            <a:r>
              <a:rPr lang="en-US" altLang="en-US" sz="2200" smtClean="0">
                <a:effectLst/>
              </a:rPr>
              <a:t>One of the tenets of Friedman's "The World is Flat" is that Innovation increases as open access to information increases.  </a:t>
            </a:r>
          </a:p>
          <a:p>
            <a:r>
              <a:rPr lang="en-US" altLang="en-US" sz="2200" smtClean="0">
                <a:effectLst/>
              </a:rPr>
              <a:t>Although the “Wisdom of the Crowd” argued literally that the "World is Flat" several centuries ago, a select number of “Experts" demonstrated the world is in fact round.  </a:t>
            </a:r>
          </a:p>
        </p:txBody>
      </p:sp>
      <p:pic>
        <p:nvPicPr>
          <p:cNvPr id="5126" name="Picture 2" descr="File:Anaximander world map-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36864"/>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http://4.bp.blogspot.com/_m6r6vWATkho/TLMbr5d62RI/AAAAAAAAAP4/KsAAAOly-kk/s1600/crescent_moon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24189"/>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14400" y="2951064"/>
            <a:ext cx="2884488" cy="769938"/>
          </a:xfrm>
          <a:prstGeom prst="rect">
            <a:avLst/>
          </a:prstGeom>
          <a:noFill/>
        </p:spPr>
        <p:txBody>
          <a:bodyPr wrap="none">
            <a:spAutoFit/>
          </a:bodyPr>
          <a:lstStyle/>
          <a:p>
            <a:pPr algn="ctr">
              <a:defRPr/>
            </a:pPr>
            <a:r>
              <a:rPr lang="en-US" dirty="0">
                <a:solidFill>
                  <a:srgbClr val="FF9933"/>
                </a:solidFill>
                <a:latin typeface="+mn-lt"/>
              </a:rPr>
              <a:t>The World is Flat:</a:t>
            </a:r>
          </a:p>
          <a:p>
            <a:pPr algn="ctr">
              <a:defRPr/>
            </a:pPr>
            <a:r>
              <a:rPr lang="en-US" dirty="0">
                <a:solidFill>
                  <a:srgbClr val="FF9933"/>
                </a:solidFill>
                <a:latin typeface="+mn-lt"/>
              </a:rPr>
              <a:t>Wisdom of the Crowd</a:t>
            </a:r>
          </a:p>
        </p:txBody>
      </p:sp>
      <p:sp>
        <p:nvSpPr>
          <p:cNvPr id="7" name="TextBox 6"/>
          <p:cNvSpPr txBox="1"/>
          <p:nvPr/>
        </p:nvSpPr>
        <p:spPr>
          <a:xfrm>
            <a:off x="5370513" y="2985989"/>
            <a:ext cx="3041650" cy="769938"/>
          </a:xfrm>
          <a:prstGeom prst="rect">
            <a:avLst/>
          </a:prstGeom>
          <a:noFill/>
        </p:spPr>
        <p:txBody>
          <a:bodyPr wrap="none">
            <a:spAutoFit/>
          </a:bodyPr>
          <a:lstStyle/>
          <a:p>
            <a:pPr algn="ctr">
              <a:defRPr/>
            </a:pPr>
            <a:r>
              <a:rPr lang="en-US" dirty="0">
                <a:solidFill>
                  <a:srgbClr val="FF9933"/>
                </a:solidFill>
                <a:latin typeface="+mn-lt"/>
              </a:rPr>
              <a:t>The Earth is Spherical:</a:t>
            </a:r>
          </a:p>
          <a:p>
            <a:pPr algn="ctr">
              <a:defRPr/>
            </a:pPr>
            <a:r>
              <a:rPr lang="en-US" dirty="0">
                <a:solidFill>
                  <a:srgbClr val="FF9933"/>
                </a:solidFill>
                <a:latin typeface="+mn-lt"/>
              </a:rPr>
              <a:t>Expert Opinion</a:t>
            </a:r>
          </a:p>
        </p:txBody>
      </p:sp>
      <p:grpSp>
        <p:nvGrpSpPr>
          <p:cNvPr id="14" name="Group 8"/>
          <p:cNvGrpSpPr>
            <a:grpSpLocks/>
          </p:cNvGrpSpPr>
          <p:nvPr/>
        </p:nvGrpSpPr>
        <p:grpSpPr bwMode="auto">
          <a:xfrm>
            <a:off x="6567090" y="6495818"/>
            <a:ext cx="2576910" cy="369332"/>
            <a:chOff x="9470528" y="6368812"/>
            <a:chExt cx="2576490" cy="368777"/>
          </a:xfrm>
        </p:grpSpPr>
        <p:pic>
          <p:nvPicPr>
            <p:cNvPr id="15" name="Picture 9" descr="Copyleft.svg.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658610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7426"/>
            <a:ext cx="7886700" cy="1030256"/>
          </a:xfrm>
          <a:ln>
            <a:miter lim="800000"/>
            <a:headEnd/>
            <a:tailEnd/>
          </a:ln>
          <a:extLst/>
        </p:spPr>
        <p:txBody>
          <a:bodyPr>
            <a:normAutofit/>
          </a:bodyPr>
          <a:lstStyle/>
          <a:p>
            <a:pPr algn="r">
              <a:defRPr/>
            </a:pPr>
            <a:r>
              <a:rPr lang="en-GB" sz="3600" b="1" dirty="0" smtClean="0">
                <a:solidFill>
                  <a:srgbClr val="FF0000"/>
                </a:solidFill>
              </a:rPr>
              <a:t>Are Wikis Accurate?</a:t>
            </a:r>
            <a:endParaRPr lang="en-US" sz="3600" dirty="0">
              <a:solidFill>
                <a:srgbClr val="FF0000"/>
              </a:solidFill>
            </a:endParaRPr>
          </a:p>
        </p:txBody>
      </p:sp>
      <p:sp>
        <p:nvSpPr>
          <p:cNvPr id="3" name="Content Placeholder 2"/>
          <p:cNvSpPr>
            <a:spLocks noGrp="1"/>
          </p:cNvSpPr>
          <p:nvPr>
            <p:ph idx="1"/>
          </p:nvPr>
        </p:nvSpPr>
        <p:spPr>
          <a:xfrm>
            <a:off x="685800" y="2590800"/>
            <a:ext cx="7772400" cy="3657600"/>
          </a:xfrm>
        </p:spPr>
        <p:txBody>
          <a:bodyPr/>
          <a:lstStyle/>
          <a:p>
            <a:pPr>
              <a:buClr>
                <a:srgbClr val="FFC000"/>
              </a:buClr>
              <a:defRPr/>
            </a:pPr>
            <a:r>
              <a:rPr lang="en-US" sz="2000" dirty="0" smtClean="0"/>
              <a:t>In order to test its reliability, Nature conducted a peer review of scientific entries on Wikipedia and the well-established Encyclopedia Britannica. </a:t>
            </a:r>
          </a:p>
          <a:p>
            <a:pPr>
              <a:buClr>
                <a:srgbClr val="FFC000"/>
              </a:buClr>
              <a:defRPr/>
            </a:pPr>
            <a:r>
              <a:rPr lang="en-US" sz="2000" dirty="0" smtClean="0"/>
              <a:t>Reviewers were blinded to the source of information and were asked to check for errors in 50 articles matched for length. </a:t>
            </a:r>
          </a:p>
          <a:p>
            <a:pPr>
              <a:buClr>
                <a:srgbClr val="FFC000"/>
              </a:buClr>
              <a:defRPr/>
            </a:pPr>
            <a:r>
              <a:rPr lang="en-US" sz="2000" dirty="0" smtClean="0"/>
              <a:t>R</a:t>
            </a:r>
            <a:r>
              <a:rPr lang="en-GB" sz="2000" dirty="0" err="1" smtClean="0"/>
              <a:t>eviewers</a:t>
            </a:r>
            <a:r>
              <a:rPr lang="en-GB" sz="2000" dirty="0" smtClean="0"/>
              <a:t> were asked to look for three types of inaccuracy: factual errors, critical omissions and misleading statements</a:t>
            </a:r>
            <a:endParaRPr lang="en-US" sz="2000" dirty="0" smtClean="0"/>
          </a:p>
          <a:p>
            <a:pPr>
              <a:buClr>
                <a:srgbClr val="FFC000"/>
              </a:buClr>
              <a:defRPr/>
            </a:pPr>
            <a:r>
              <a:rPr lang="en-US" sz="2000" dirty="0" smtClean="0"/>
              <a:t>"Only eight serious errors, such as misinterpretations of important concepts, were detected in the pairs of articles reviewed, four from each encyclopedia," reported Nature. </a:t>
            </a:r>
          </a:p>
          <a:p>
            <a:pPr>
              <a:defRPr/>
            </a:pPr>
            <a:endParaRPr lang="en-US" sz="2000" dirty="0"/>
          </a:p>
        </p:txBody>
      </p:sp>
      <p:sp>
        <p:nvSpPr>
          <p:cNvPr id="4" name="Rectangle 3"/>
          <p:cNvSpPr/>
          <p:nvPr/>
        </p:nvSpPr>
        <p:spPr>
          <a:xfrm>
            <a:off x="5999163" y="6335713"/>
            <a:ext cx="2992437" cy="369887"/>
          </a:xfrm>
          <a:prstGeom prst="rect">
            <a:avLst/>
          </a:prstGeom>
        </p:spPr>
        <p:txBody>
          <a:bodyPr wrap="none">
            <a:spAutoFit/>
          </a:bodyPr>
          <a:lstStyle/>
          <a:p>
            <a:pPr>
              <a:defRPr/>
            </a:pPr>
            <a:r>
              <a:rPr lang="en-GB" sz="1800" b="1" i="1" dirty="0">
                <a:solidFill>
                  <a:schemeClr val="bg1"/>
                </a:solidFill>
                <a:latin typeface="+mj-lt"/>
                <a:cs typeface="+mn-cs"/>
              </a:rPr>
              <a:t>Nature</a:t>
            </a:r>
            <a:r>
              <a:rPr lang="en-GB" sz="1800" b="1" dirty="0">
                <a:solidFill>
                  <a:schemeClr val="bg1"/>
                </a:solidFill>
                <a:latin typeface="+mj-lt"/>
                <a:cs typeface="+mn-cs"/>
              </a:rPr>
              <a:t> 438, 900-901; 2005</a:t>
            </a:r>
            <a:endParaRPr lang="en-US" sz="1800" dirty="0">
              <a:solidFill>
                <a:schemeClr val="bg1"/>
              </a:solidFill>
              <a:latin typeface="+mj-lt"/>
              <a:cs typeface="+mn-cs"/>
            </a:endParaRPr>
          </a:p>
        </p:txBody>
      </p:sp>
      <p:pic>
        <p:nvPicPr>
          <p:cNvPr id="512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69326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6567090" y="6495818"/>
            <a:ext cx="2576910" cy="369332"/>
            <a:chOff x="9470528" y="6368812"/>
            <a:chExt cx="2576490" cy="368777"/>
          </a:xfrm>
        </p:grpSpPr>
        <p:pic>
          <p:nvPicPr>
            <p:cNvPr id="10"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85625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4358" y="1835567"/>
            <a:ext cx="7658703" cy="3444440"/>
            <a:chOff x="740230" y="1503757"/>
            <a:chExt cx="9961862" cy="4480267"/>
          </a:xfrm>
        </p:grpSpPr>
        <p:pic>
          <p:nvPicPr>
            <p:cNvPr id="4" name="Picture 2" descr="http://www.mancia.org/foro/attachments/articulos/21187d1389151120-grays-anatomy-i-bwx20x7ex201155.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30" y="1953191"/>
              <a:ext cx="484822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93472">
              <a:off x="7355721" y="1503757"/>
              <a:ext cx="3346371" cy="4480267"/>
            </a:xfrm>
            <a:prstGeom prst="rect">
              <a:avLst/>
            </a:prstGeom>
          </p:spPr>
        </p:pic>
      </p:grpSp>
      <p:sp>
        <p:nvSpPr>
          <p:cNvPr id="6" name="Title 1"/>
          <p:cNvSpPr>
            <a:spLocks noGrp="1"/>
          </p:cNvSpPr>
          <p:nvPr>
            <p:ph type="title"/>
          </p:nvPr>
        </p:nvSpPr>
        <p:spPr>
          <a:xfrm>
            <a:off x="2246358" y="0"/>
            <a:ext cx="6897642" cy="1325563"/>
          </a:xfrm>
        </p:spPr>
        <p:txBody>
          <a:bodyPr>
            <a:normAutofit/>
          </a:bodyPr>
          <a:lstStyle/>
          <a:p>
            <a:pPr algn="r"/>
            <a:r>
              <a:rPr lang="en-US" sz="3600" b="1" dirty="0">
                <a:solidFill>
                  <a:srgbClr val="FF0000"/>
                </a:solidFill>
                <a:latin typeface="Arial" panose="020B0604020202020204" pitchFamily="34" charset="0"/>
                <a:cs typeface="Arial" panose="020B0604020202020204" pitchFamily="34" charset="0"/>
              </a:rPr>
              <a:t>Medical School 1982</a:t>
            </a:r>
          </a:p>
        </p:txBody>
      </p:sp>
      <p:grpSp>
        <p:nvGrpSpPr>
          <p:cNvPr id="11" name="Group 8"/>
          <p:cNvGrpSpPr>
            <a:grpSpLocks/>
          </p:cNvGrpSpPr>
          <p:nvPr/>
        </p:nvGrpSpPr>
        <p:grpSpPr bwMode="auto">
          <a:xfrm>
            <a:off x="6567090" y="6495818"/>
            <a:ext cx="2576910" cy="369332"/>
            <a:chOff x="9470528" y="6368812"/>
            <a:chExt cx="2576490" cy="368777"/>
          </a:xfrm>
        </p:grpSpPr>
        <p:pic>
          <p:nvPicPr>
            <p:cNvPr id="12" name="Picture 9" descr="Copyleft.svg.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367397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920" y="1038433"/>
            <a:ext cx="4273807" cy="50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p:cNvGrpSpPr>
            <a:grpSpLocks/>
          </p:cNvGrpSpPr>
          <p:nvPr/>
        </p:nvGrpSpPr>
        <p:grpSpPr bwMode="auto">
          <a:xfrm>
            <a:off x="6567090" y="6495818"/>
            <a:ext cx="2576910" cy="369332"/>
            <a:chOff x="9470528" y="6368812"/>
            <a:chExt cx="2576490" cy="368777"/>
          </a:xfrm>
        </p:grpSpPr>
        <p:pic>
          <p:nvPicPr>
            <p:cNvPr id="5"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
        <p:nvSpPr>
          <p:cNvPr id="7" name="Title 1"/>
          <p:cNvSpPr>
            <a:spLocks noGrp="1"/>
          </p:cNvSpPr>
          <p:nvPr>
            <p:ph type="title"/>
          </p:nvPr>
        </p:nvSpPr>
        <p:spPr>
          <a:xfrm>
            <a:off x="1257300" y="37426"/>
            <a:ext cx="7886700" cy="1030256"/>
          </a:xfrm>
          <a:ln>
            <a:miter lim="800000"/>
            <a:headEnd/>
            <a:tailEnd/>
          </a:ln>
          <a:extLst/>
        </p:spPr>
        <p:txBody>
          <a:bodyPr>
            <a:normAutofit fontScale="90000"/>
          </a:bodyPr>
          <a:lstStyle/>
          <a:p>
            <a:pPr algn="r">
              <a:defRPr/>
            </a:pPr>
            <a:r>
              <a:rPr lang="en-GB" sz="3600" b="1" dirty="0" err="1">
                <a:solidFill>
                  <a:srgbClr val="FF0000"/>
                </a:solidFill>
              </a:rPr>
              <a:t>E</a:t>
            </a:r>
            <a:r>
              <a:rPr lang="en-GB" sz="3600" b="1" dirty="0" err="1" smtClean="0">
                <a:solidFill>
                  <a:srgbClr val="FF0000"/>
                </a:solidFill>
              </a:rPr>
              <a:t>ncyclopedia</a:t>
            </a:r>
            <a:r>
              <a:rPr lang="en-GB" sz="3600" b="1" dirty="0" smtClean="0">
                <a:solidFill>
                  <a:srgbClr val="FF0000"/>
                </a:solidFill>
              </a:rPr>
              <a:t> Britannica Ceases in Book Form after 244 Years</a:t>
            </a:r>
            <a:endParaRPr lang="en-US" sz="3600" dirty="0">
              <a:solidFill>
                <a:srgbClr val="FF0000"/>
              </a:solidFill>
            </a:endParaRPr>
          </a:p>
        </p:txBody>
      </p:sp>
    </p:spTree>
    <p:extLst>
      <p:ext uri="{BB962C8B-B14F-4D97-AF65-F5344CB8AC3E}">
        <p14:creationId xmlns:p14="http://schemas.microsoft.com/office/powerpoint/2010/main" val="2797166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12912" y="76200"/>
            <a:ext cx="8031088" cy="674687"/>
          </a:xfrm>
        </p:spPr>
        <p:txBody>
          <a:bodyPr>
            <a:normAutofit fontScale="90000"/>
          </a:bodyPr>
          <a:lstStyle/>
          <a:p>
            <a:pPr algn="r"/>
            <a:r>
              <a:rPr lang="en-US" altLang="en-US" dirty="0" smtClean="0">
                <a:solidFill>
                  <a:srgbClr val="FF0000"/>
                </a:solidFill>
                <a:effectLst>
                  <a:outerShdw blurRad="38100" dist="38100" dir="2700000" algn="tl">
                    <a:srgbClr val="000000">
                      <a:alpha val="43137"/>
                    </a:srgbClr>
                  </a:outerShdw>
                </a:effectLst>
              </a:rPr>
              <a:t>The Ideal “Textbook”</a:t>
            </a:r>
          </a:p>
        </p:txBody>
      </p:sp>
      <p:sp>
        <p:nvSpPr>
          <p:cNvPr id="8" name="Content Placeholder 2"/>
          <p:cNvSpPr>
            <a:spLocks noGrp="1"/>
          </p:cNvSpPr>
          <p:nvPr>
            <p:ph idx="1"/>
          </p:nvPr>
        </p:nvSpPr>
        <p:spPr>
          <a:xfrm>
            <a:off x="352790" y="1001985"/>
            <a:ext cx="8463115" cy="4991828"/>
          </a:xfrm>
        </p:spPr>
        <p:txBody>
          <a:bodyPr>
            <a:noAutofit/>
          </a:bodyPr>
          <a:lstStyle/>
          <a:p>
            <a:pPr>
              <a:lnSpc>
                <a:spcPct val="150000"/>
              </a:lnSpc>
              <a:defRPr/>
            </a:pPr>
            <a:r>
              <a:rPr lang="en-US" sz="2000" dirty="0">
                <a:effectLst>
                  <a:outerShdw blurRad="38100" dist="38100" dir="2700000" algn="tl">
                    <a:srgbClr val="000000">
                      <a:alpha val="43137"/>
                    </a:srgbClr>
                  </a:outerShdw>
                </a:effectLst>
              </a:rPr>
              <a:t> </a:t>
            </a:r>
            <a:r>
              <a:rPr lang="en-US" sz="2000" b="1" dirty="0">
                <a:solidFill>
                  <a:srgbClr val="FFC000"/>
                </a:solidFill>
                <a:effectLst>
                  <a:outerShdw blurRad="38100" dist="38100" dir="2700000" algn="tl">
                    <a:srgbClr val="000000">
                      <a:alpha val="43137"/>
                    </a:srgbClr>
                  </a:outerShdw>
                </a:effectLst>
              </a:rPr>
              <a:t>Free</a:t>
            </a:r>
            <a:r>
              <a:rPr lang="en-US" sz="2000" dirty="0">
                <a:effectLst>
                  <a:outerShdw blurRad="38100" dist="38100" dir="2700000" algn="tl">
                    <a:srgbClr val="000000">
                      <a:alpha val="43137"/>
                    </a:srgbClr>
                  </a:outerShdw>
                </a:effectLst>
              </a:rPr>
              <a:t>, no pharmaceutical or device company support, viewer </a:t>
            </a:r>
            <a:r>
              <a:rPr lang="en-US" sz="2000" dirty="0" smtClean="0">
                <a:effectLst>
                  <a:outerShdw blurRad="38100" dist="38100" dir="2700000" algn="tl">
                    <a:srgbClr val="000000">
                      <a:alpha val="43137"/>
                    </a:srgbClr>
                  </a:outerShdw>
                </a:effectLst>
              </a:rPr>
              <a:t>supported</a:t>
            </a:r>
          </a:p>
          <a:p>
            <a:pPr lvl="1">
              <a:lnSpc>
                <a:spcPct val="150000"/>
              </a:lnSpc>
              <a:defRPr/>
            </a:pPr>
            <a:r>
              <a:rPr lang="en-US" sz="1600" dirty="0" smtClean="0">
                <a:effectLst>
                  <a:outerShdw blurRad="38100" dist="38100" dir="2700000" algn="tl">
                    <a:srgbClr val="000000">
                      <a:alpha val="43137"/>
                    </a:srgbClr>
                  </a:outerShdw>
                </a:effectLst>
              </a:rPr>
              <a:t>Mission statement: </a:t>
            </a:r>
            <a:r>
              <a:rPr lang="en-US" sz="1600" i="1" dirty="0">
                <a:solidFill>
                  <a:schemeClr val="tx1"/>
                </a:solidFill>
              </a:rPr>
              <a:t>“Healthcare is enriched when medical knowledge flows freely.”</a:t>
            </a:r>
            <a:endParaRPr lang="en-US" sz="1600" i="1" dirty="0">
              <a:solidFill>
                <a:schemeClr val="tx1"/>
              </a:solidFill>
              <a:effectLst>
                <a:outerShdw blurRad="38100" dist="38100" dir="2700000" algn="tl">
                  <a:srgbClr val="000000">
                    <a:alpha val="43137"/>
                  </a:srgbClr>
                </a:outerShdw>
              </a:effectLst>
            </a:endParaRPr>
          </a:p>
          <a:p>
            <a:pPr>
              <a:lnSpc>
                <a:spcPct val="150000"/>
              </a:lnSpc>
              <a:defRPr/>
            </a:pPr>
            <a:r>
              <a:rPr lang="en-US" sz="2000" dirty="0" smtClean="0">
                <a:effectLst>
                  <a:outerShdw blurRad="38100" dist="38100" dir="2700000" algn="tl">
                    <a:srgbClr val="000000">
                      <a:alpha val="43137"/>
                    </a:srgbClr>
                  </a:outerShdw>
                </a:effectLst>
              </a:rPr>
              <a:t> </a:t>
            </a:r>
            <a:r>
              <a:rPr lang="en-US" sz="2000" b="1" dirty="0">
                <a:solidFill>
                  <a:srgbClr val="FFC000"/>
                </a:solidFill>
                <a:effectLst>
                  <a:outerShdw blurRad="38100" dist="38100" dir="2700000" algn="tl">
                    <a:srgbClr val="000000">
                      <a:alpha val="43137"/>
                    </a:srgbClr>
                  </a:outerShdw>
                </a:effectLst>
              </a:rPr>
              <a:t>Continuously updated</a:t>
            </a:r>
            <a:r>
              <a:rPr lang="en-US" sz="2000" dirty="0">
                <a:solidFill>
                  <a:srgbClr val="FFC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leverage </a:t>
            </a:r>
            <a:r>
              <a:rPr lang="en-US" sz="2000" dirty="0" smtClean="0">
                <a:effectLst>
                  <a:outerShdw blurRad="38100" dist="38100" dir="2700000" algn="tl">
                    <a:srgbClr val="000000">
                      <a:alpha val="43137"/>
                    </a:srgbClr>
                  </a:outerShdw>
                </a:effectLst>
              </a:rPr>
              <a:t>power of social </a:t>
            </a:r>
            <a:r>
              <a:rPr lang="en-US" sz="2000" dirty="0">
                <a:effectLst>
                  <a:outerShdw blurRad="38100" dist="38100" dir="2700000" algn="tl">
                    <a:srgbClr val="000000">
                      <a:alpha val="43137"/>
                    </a:srgbClr>
                  </a:outerShdw>
                </a:effectLst>
              </a:rPr>
              <a:t>media, moderated crowdsourcing by experts</a:t>
            </a:r>
          </a:p>
          <a:p>
            <a:pPr>
              <a:lnSpc>
                <a:spcPct val="150000"/>
              </a:lnSpc>
              <a:defRPr/>
            </a:pPr>
            <a:r>
              <a:rPr lang="en-US" sz="2000" dirty="0">
                <a:effectLst>
                  <a:outerShdw blurRad="38100" dist="38100" dir="2700000" algn="tl">
                    <a:srgbClr val="000000">
                      <a:alpha val="43137"/>
                    </a:srgbClr>
                  </a:outerShdw>
                </a:effectLst>
              </a:rPr>
              <a:t> </a:t>
            </a:r>
            <a:r>
              <a:rPr lang="en-US" sz="2000" b="1" dirty="0" err="1">
                <a:solidFill>
                  <a:srgbClr val="FFC000"/>
                </a:solidFill>
                <a:effectLst>
                  <a:outerShdw blurRad="38100" dist="38100" dir="2700000" algn="tl">
                    <a:srgbClr val="000000">
                      <a:alpha val="43137"/>
                    </a:srgbClr>
                  </a:outerShdw>
                </a:effectLst>
              </a:rPr>
              <a:t>Copyleft</a:t>
            </a:r>
            <a:r>
              <a:rPr lang="en-US" sz="2000" dirty="0">
                <a:effectLst>
                  <a:outerShdw blurRad="38100" dist="38100" dir="2700000" algn="tl">
                    <a:srgbClr val="000000">
                      <a:alpha val="43137"/>
                    </a:srgbClr>
                  </a:outerShdw>
                </a:effectLst>
              </a:rPr>
              <a:t> safeguards against information being controlled by any one person, and ensures that it remains freely accessible forever;  all of the information is free for anyone to copy, modify for their own purposes, and redistribute or use as they see fit, as long as the new version grants the same freedoms to others and acknowledges the authors of the original </a:t>
            </a:r>
            <a:r>
              <a:rPr lang="en-US" sz="2000" dirty="0" smtClean="0">
                <a:effectLst>
                  <a:outerShdw blurRad="38100" dist="38100" dir="2700000" algn="tl">
                    <a:srgbClr val="000000">
                      <a:alpha val="43137"/>
                    </a:srgbClr>
                  </a:outerShdw>
                </a:effectLst>
              </a:rPr>
              <a:t>article</a:t>
            </a:r>
            <a:endParaRPr lang="en-US" sz="2000" dirty="0">
              <a:effectLst>
                <a:outerShdw blurRad="38100" dist="38100" dir="2700000" algn="tl">
                  <a:srgbClr val="000000">
                    <a:alpha val="43137"/>
                  </a:srgbClr>
                </a:outerShdw>
              </a:effectLst>
            </a:endParaRPr>
          </a:p>
        </p:txBody>
      </p:sp>
      <p:grpSp>
        <p:nvGrpSpPr>
          <p:cNvPr id="9" name="Group 8"/>
          <p:cNvGrpSpPr>
            <a:grpSpLocks/>
          </p:cNvGrpSpPr>
          <p:nvPr/>
        </p:nvGrpSpPr>
        <p:grpSpPr bwMode="auto">
          <a:xfrm>
            <a:off x="6567090" y="6495818"/>
            <a:ext cx="2576910" cy="369332"/>
            <a:chOff x="9470528" y="6368812"/>
            <a:chExt cx="2576490" cy="368777"/>
          </a:xfrm>
        </p:grpSpPr>
        <p:pic>
          <p:nvPicPr>
            <p:cNvPr id="10"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1231827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12912" y="76200"/>
            <a:ext cx="8031088" cy="674687"/>
          </a:xfrm>
        </p:spPr>
        <p:txBody>
          <a:bodyPr>
            <a:normAutofit fontScale="90000"/>
          </a:bodyPr>
          <a:lstStyle/>
          <a:p>
            <a:pPr algn="r"/>
            <a:r>
              <a:rPr lang="en-US" altLang="en-US" dirty="0" smtClean="0">
                <a:solidFill>
                  <a:srgbClr val="FF0000"/>
                </a:solidFill>
                <a:effectLst>
                  <a:outerShdw blurRad="38100" dist="38100" dir="2700000" algn="tl">
                    <a:srgbClr val="000000">
                      <a:alpha val="43137"/>
                    </a:srgbClr>
                  </a:outerShdw>
                </a:effectLst>
              </a:rPr>
              <a:t>The Ideal “Textbook”</a:t>
            </a:r>
          </a:p>
        </p:txBody>
      </p:sp>
      <p:sp>
        <p:nvSpPr>
          <p:cNvPr id="8" name="Content Placeholder 2"/>
          <p:cNvSpPr>
            <a:spLocks noGrp="1"/>
          </p:cNvSpPr>
          <p:nvPr>
            <p:ph idx="1"/>
          </p:nvPr>
        </p:nvSpPr>
        <p:spPr>
          <a:xfrm>
            <a:off x="352789" y="1017840"/>
            <a:ext cx="8463115" cy="4912546"/>
          </a:xfrm>
        </p:spPr>
        <p:txBody>
          <a:bodyPr>
            <a:noAutofit/>
          </a:bodyPr>
          <a:lstStyle/>
          <a:p>
            <a:pPr>
              <a:lnSpc>
                <a:spcPct val="150000"/>
              </a:lnSpc>
              <a:buClr>
                <a:srgbClr val="FFC000"/>
              </a:buClr>
              <a:defRPr/>
            </a:pPr>
            <a:r>
              <a:rPr lang="en-US" sz="2000" b="1" dirty="0">
                <a:solidFill>
                  <a:srgbClr val="FFC000"/>
                </a:solidFill>
                <a:effectLst>
                  <a:outerShdw blurRad="38100" dist="38100" dir="2700000" algn="tl">
                    <a:srgbClr val="000000">
                      <a:alpha val="43137"/>
                    </a:srgbClr>
                  </a:outerShdw>
                </a:effectLst>
              </a:rPr>
              <a:t>Accessible on mobile </a:t>
            </a:r>
            <a:r>
              <a:rPr lang="en-US" sz="2000" dirty="0">
                <a:solidFill>
                  <a:srgbClr val="FFC000"/>
                </a:solidFill>
                <a:effectLst>
                  <a:outerShdw blurRad="38100" dist="38100" dir="2700000" algn="tl">
                    <a:srgbClr val="000000">
                      <a:alpha val="43137"/>
                    </a:srgbClr>
                  </a:outerShdw>
                </a:effectLst>
              </a:rPr>
              <a:t>devices</a:t>
            </a:r>
            <a:r>
              <a:rPr lang="en-US" sz="2000" dirty="0">
                <a:effectLst>
                  <a:outerShdw blurRad="38100" dist="38100" dir="2700000" algn="tl">
                    <a:srgbClr val="000000">
                      <a:alpha val="43137"/>
                    </a:srgbClr>
                  </a:outerShdw>
                </a:effectLst>
              </a:rPr>
              <a:t>, which many MDs in developing countries </a:t>
            </a:r>
            <a:r>
              <a:rPr lang="en-US" sz="2000" dirty="0" smtClean="0">
                <a:effectLst>
                  <a:outerShdw blurRad="38100" dist="38100" dir="2700000" algn="tl">
                    <a:srgbClr val="000000">
                      <a:alpha val="43137"/>
                    </a:srgbClr>
                  </a:outerShdw>
                </a:effectLst>
              </a:rPr>
              <a:t>have</a:t>
            </a:r>
            <a:r>
              <a:rPr lang="en-US" sz="2000" b="1" dirty="0" smtClean="0">
                <a:solidFill>
                  <a:schemeClr val="tx2">
                    <a:lumMod val="90000"/>
                  </a:schemeClr>
                </a:solidFill>
                <a:effectLst>
                  <a:outerShdw blurRad="38100" dist="38100" dir="2700000" algn="tl">
                    <a:srgbClr val="000000">
                      <a:alpha val="43137"/>
                    </a:srgbClr>
                  </a:outerShdw>
                </a:effectLst>
              </a:rPr>
              <a:t> </a:t>
            </a:r>
          </a:p>
          <a:p>
            <a:pPr>
              <a:lnSpc>
                <a:spcPct val="150000"/>
              </a:lnSpc>
              <a:buClr>
                <a:srgbClr val="FFC000"/>
              </a:buClr>
              <a:defRPr/>
            </a:pPr>
            <a:r>
              <a:rPr lang="en-US" sz="2000" b="1" dirty="0" smtClean="0">
                <a:solidFill>
                  <a:srgbClr val="FFC000"/>
                </a:solidFill>
                <a:effectLst>
                  <a:outerShdw blurRad="38100" dist="38100" dir="2700000" algn="tl">
                    <a:srgbClr val="000000">
                      <a:alpha val="43137"/>
                    </a:srgbClr>
                  </a:outerShdw>
                </a:effectLst>
              </a:rPr>
              <a:t>Doctor </a:t>
            </a:r>
            <a:r>
              <a:rPr lang="en-US" sz="2000" b="1" dirty="0">
                <a:solidFill>
                  <a:srgbClr val="FFC000"/>
                </a:solidFill>
                <a:effectLst>
                  <a:outerShdw blurRad="38100" dist="38100" dir="2700000" algn="tl">
                    <a:srgbClr val="000000">
                      <a:alpha val="43137"/>
                    </a:srgbClr>
                  </a:outerShdw>
                </a:effectLst>
              </a:rPr>
              <a:t>and patient </a:t>
            </a:r>
            <a:r>
              <a:rPr lang="en-US" sz="2000" dirty="0">
                <a:effectLst>
                  <a:outerShdw blurRad="38100" dist="38100" dir="2700000" algn="tl">
                    <a:srgbClr val="000000">
                      <a:alpha val="43137"/>
                    </a:srgbClr>
                  </a:outerShdw>
                </a:effectLst>
              </a:rPr>
              <a:t>content linked (57% of </a:t>
            </a:r>
            <a:r>
              <a:rPr lang="en-US" sz="2000" dirty="0" smtClean="0">
                <a:effectLst>
                  <a:outerShdw blurRad="38100" dist="38100" dir="2700000" algn="tl">
                    <a:srgbClr val="000000">
                      <a:alpha val="43137"/>
                    </a:srgbClr>
                  </a:outerShdw>
                </a:effectLst>
              </a:rPr>
              <a:t>patients </a:t>
            </a:r>
            <a:r>
              <a:rPr lang="en-US" sz="2000" dirty="0">
                <a:effectLst>
                  <a:outerShdw blurRad="38100" dist="38100" dir="2700000" algn="tl">
                    <a:srgbClr val="000000">
                      <a:alpha val="43137"/>
                    </a:srgbClr>
                  </a:outerShdw>
                </a:effectLst>
              </a:rPr>
              <a:t>use internet for medical information)</a:t>
            </a:r>
          </a:p>
          <a:p>
            <a:pPr>
              <a:lnSpc>
                <a:spcPct val="150000"/>
              </a:lnSpc>
              <a:buClr>
                <a:srgbClr val="FFC000"/>
              </a:buClr>
              <a:defRPr/>
            </a:pPr>
            <a:r>
              <a:rPr lang="en-US" sz="2000" dirty="0">
                <a:effectLst>
                  <a:outerShdw blurRad="38100" dist="38100" dir="2700000" algn="tl">
                    <a:srgbClr val="000000">
                      <a:alpha val="43137"/>
                    </a:srgbClr>
                  </a:outerShdw>
                </a:effectLst>
              </a:rPr>
              <a:t> </a:t>
            </a:r>
            <a:r>
              <a:rPr lang="en-US" sz="2000" b="1" dirty="0">
                <a:solidFill>
                  <a:srgbClr val="FFC000"/>
                </a:solidFill>
                <a:effectLst>
                  <a:outerShdw blurRad="38100" dist="38100" dir="2700000" algn="tl">
                    <a:srgbClr val="000000">
                      <a:alpha val="43137"/>
                    </a:srgbClr>
                  </a:outerShdw>
                </a:effectLst>
              </a:rPr>
              <a:t>CME and board </a:t>
            </a:r>
            <a:r>
              <a:rPr lang="en-US" sz="2000" b="1" dirty="0" smtClean="0">
                <a:solidFill>
                  <a:srgbClr val="FFC000"/>
                </a:solidFill>
                <a:effectLst>
                  <a:outerShdw blurRad="38100" dist="38100" dir="2700000" algn="tl">
                    <a:srgbClr val="000000">
                      <a:alpha val="43137"/>
                    </a:srgbClr>
                  </a:outerShdw>
                </a:effectLst>
              </a:rPr>
              <a:t>review </a:t>
            </a:r>
            <a:r>
              <a:rPr lang="en-US" sz="2000" dirty="0" smtClean="0">
                <a:solidFill>
                  <a:schemeClr val="tx1"/>
                </a:solidFill>
                <a:effectLst>
                  <a:outerShdw blurRad="38100" dist="38100" dir="2700000" algn="tl">
                    <a:srgbClr val="000000">
                      <a:alpha val="43137"/>
                    </a:srgbClr>
                  </a:outerShdw>
                </a:effectLst>
              </a:rPr>
              <a:t>doctors earn CME credit “on the fly” or “micro CME” for looking up medical information</a:t>
            </a:r>
            <a:endParaRPr lang="en-US" sz="2000" dirty="0">
              <a:solidFill>
                <a:schemeClr val="tx1"/>
              </a:solidFill>
              <a:effectLst>
                <a:outerShdw blurRad="38100" dist="38100" dir="2700000" algn="tl">
                  <a:srgbClr val="000000">
                    <a:alpha val="43137"/>
                  </a:srgbClr>
                </a:outerShdw>
              </a:effectLst>
            </a:endParaRPr>
          </a:p>
          <a:p>
            <a:pPr>
              <a:lnSpc>
                <a:spcPct val="150000"/>
              </a:lnSpc>
              <a:buClr>
                <a:srgbClr val="FFC000"/>
              </a:buClr>
              <a:defRPr/>
            </a:pPr>
            <a:r>
              <a:rPr lang="en-US" sz="2000" dirty="0">
                <a:effectLst>
                  <a:outerShdw blurRad="38100" dist="38100" dir="2700000" algn="tl">
                    <a:srgbClr val="000000">
                      <a:alpha val="43137"/>
                    </a:srgbClr>
                  </a:outerShdw>
                </a:effectLst>
              </a:rPr>
              <a:t> </a:t>
            </a:r>
            <a:r>
              <a:rPr lang="en-US" sz="2000" b="1" dirty="0">
                <a:solidFill>
                  <a:srgbClr val="FFC000"/>
                </a:solidFill>
                <a:effectLst>
                  <a:outerShdw blurRad="38100" dist="38100" dir="2700000" algn="tl">
                    <a:srgbClr val="000000">
                      <a:alpha val="43137"/>
                    </a:srgbClr>
                  </a:outerShdw>
                </a:effectLst>
              </a:rPr>
              <a:t>Living guidelines </a:t>
            </a:r>
            <a:r>
              <a:rPr lang="en-US" sz="2000" b="1" dirty="0" smtClean="0">
                <a:solidFill>
                  <a:schemeClr val="tx1"/>
                </a:solidFill>
                <a:effectLst>
                  <a:outerShdw blurRad="38100" dist="38100" dir="2700000" algn="tl">
                    <a:srgbClr val="000000">
                      <a:alpha val="43137"/>
                    </a:srgbClr>
                  </a:outerShdw>
                </a:effectLst>
              </a:rPr>
              <a:t>with</a:t>
            </a:r>
            <a:r>
              <a:rPr lang="en-US" sz="2000" b="1" dirty="0" smtClean="0">
                <a:solidFill>
                  <a:srgbClr val="FFC0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polling, potential to suggest edits </a:t>
            </a:r>
            <a:r>
              <a:rPr lang="en-US" sz="2000" dirty="0">
                <a:effectLst>
                  <a:outerShdw blurRad="38100" dist="38100" dir="2700000" algn="tl">
                    <a:srgbClr val="000000">
                      <a:alpha val="43137"/>
                    </a:srgbClr>
                  </a:outerShdw>
                </a:effectLst>
              </a:rPr>
              <a:t>to </a:t>
            </a:r>
            <a:r>
              <a:rPr lang="en-US" sz="2000" dirty="0" smtClean="0">
                <a:effectLst>
                  <a:outerShdw blurRad="38100" dist="38100" dir="2700000" algn="tl">
                    <a:srgbClr val="000000">
                      <a:alpha val="43137"/>
                    </a:srgbClr>
                  </a:outerShdw>
                </a:effectLst>
              </a:rPr>
              <a:t>guidelines</a:t>
            </a:r>
            <a:endParaRPr lang="en-US" sz="2000" dirty="0">
              <a:effectLst>
                <a:outerShdw blurRad="38100" dist="38100" dir="2700000" algn="tl">
                  <a:srgbClr val="000000">
                    <a:alpha val="43137"/>
                  </a:srgbClr>
                </a:outerShdw>
              </a:effectLst>
            </a:endParaRPr>
          </a:p>
          <a:p>
            <a:pPr>
              <a:lnSpc>
                <a:spcPct val="150000"/>
              </a:lnSpc>
              <a:buClr>
                <a:srgbClr val="FFC000"/>
              </a:buClr>
              <a:defRPr/>
            </a:pPr>
            <a:r>
              <a:rPr lang="en-US" sz="2000" b="1" dirty="0" smtClean="0">
                <a:solidFill>
                  <a:srgbClr val="FFC000"/>
                </a:solidFill>
                <a:effectLst>
                  <a:outerShdw blurRad="38100" dist="38100" dir="2700000" algn="tl">
                    <a:srgbClr val="000000">
                      <a:alpha val="43137"/>
                    </a:srgbClr>
                  </a:outerShdw>
                </a:effectLst>
              </a:rPr>
              <a:t>Multimedia </a:t>
            </a:r>
            <a:r>
              <a:rPr lang="en-US" sz="2000" dirty="0" smtClean="0">
                <a:solidFill>
                  <a:schemeClr val="tx1"/>
                </a:solidFill>
                <a:effectLst>
                  <a:outerShdw blurRad="38100" dist="38100" dir="2700000" algn="tl">
                    <a:srgbClr val="000000">
                      <a:alpha val="43137"/>
                    </a:srgbClr>
                  </a:outerShdw>
                </a:effectLst>
              </a:rPr>
              <a:t>videos, sounds, slides</a:t>
            </a:r>
          </a:p>
          <a:p>
            <a:pPr>
              <a:lnSpc>
                <a:spcPct val="150000"/>
              </a:lnSpc>
              <a:buClr>
                <a:srgbClr val="FFC000"/>
              </a:buClr>
              <a:defRPr/>
            </a:pPr>
            <a:r>
              <a:rPr lang="en-US" sz="2000" b="1" dirty="0" smtClean="0">
                <a:solidFill>
                  <a:srgbClr val="FFC000"/>
                </a:solidFill>
                <a:effectLst>
                  <a:outerShdw blurRad="38100" dist="38100" dir="2700000" algn="tl">
                    <a:srgbClr val="000000">
                      <a:alpha val="43137"/>
                    </a:srgbClr>
                  </a:outerShdw>
                </a:effectLst>
              </a:rPr>
              <a:t>Multilingual</a:t>
            </a:r>
            <a:endParaRPr lang="en-US" sz="2000" b="1" dirty="0">
              <a:solidFill>
                <a:srgbClr val="FFC000"/>
              </a:solidFill>
              <a:effectLst>
                <a:outerShdw blurRad="38100" dist="38100" dir="2700000" algn="tl">
                  <a:srgbClr val="000000">
                    <a:alpha val="43137"/>
                  </a:srgbClr>
                </a:outerShdw>
              </a:effectLst>
            </a:endParaRPr>
          </a:p>
        </p:txBody>
      </p:sp>
      <p:grpSp>
        <p:nvGrpSpPr>
          <p:cNvPr id="9" name="Group 8"/>
          <p:cNvGrpSpPr>
            <a:grpSpLocks/>
          </p:cNvGrpSpPr>
          <p:nvPr/>
        </p:nvGrpSpPr>
        <p:grpSpPr bwMode="auto">
          <a:xfrm>
            <a:off x="6567090" y="6495818"/>
            <a:ext cx="2576910" cy="369332"/>
            <a:chOff x="9470528" y="6368812"/>
            <a:chExt cx="2576490" cy="368777"/>
          </a:xfrm>
        </p:grpSpPr>
        <p:pic>
          <p:nvPicPr>
            <p:cNvPr id="10"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193170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8022" y="58189"/>
            <a:ext cx="8345978" cy="1055716"/>
          </a:xfrm>
        </p:spPr>
        <p:txBody>
          <a:bodyPr>
            <a:noAutofit/>
          </a:bodyPr>
          <a:lstStyle/>
          <a:p>
            <a:pPr algn="r"/>
            <a:r>
              <a:rPr lang="en-US" altLang="en-US" sz="4000" dirty="0">
                <a:solidFill>
                  <a:srgbClr val="FF0000"/>
                </a:solidFill>
                <a:effectLst>
                  <a:outerShdw blurRad="38100" dist="38100" dir="2700000" algn="tl">
                    <a:srgbClr val="000000">
                      <a:alpha val="43137"/>
                    </a:srgbClr>
                  </a:outerShdw>
                </a:effectLst>
              </a:rPr>
              <a:t>WikiDoc &amp; WikiPatient: Overview</a:t>
            </a:r>
            <a:endParaRPr lang="en-US" altLang="en-US" sz="4000" dirty="0" smtClean="0">
              <a:solidFill>
                <a:srgbClr val="FF0000"/>
              </a:solidFill>
              <a:effectLst>
                <a:outerShdw blurRad="38100" dist="38100" dir="2700000" algn="tl">
                  <a:srgbClr val="000000">
                    <a:alpha val="43137"/>
                  </a:srgbClr>
                </a:outerShdw>
              </a:effectLst>
            </a:endParaRPr>
          </a:p>
        </p:txBody>
      </p:sp>
      <p:sp>
        <p:nvSpPr>
          <p:cNvPr id="8" name="Content Placeholder 2"/>
          <p:cNvSpPr>
            <a:spLocks noGrp="1"/>
          </p:cNvSpPr>
          <p:nvPr>
            <p:ph idx="1"/>
          </p:nvPr>
        </p:nvSpPr>
        <p:spPr>
          <a:xfrm>
            <a:off x="305219" y="1382543"/>
            <a:ext cx="8463115" cy="4639138"/>
          </a:xfrm>
        </p:spPr>
        <p:txBody>
          <a:bodyPr>
            <a:noAutofit/>
          </a:bodyPr>
          <a:lstStyle/>
          <a:p>
            <a:pPr>
              <a:lnSpc>
                <a:spcPct val="150000"/>
              </a:lnSpc>
              <a:spcBef>
                <a:spcPct val="50000"/>
              </a:spcBef>
              <a:buClr>
                <a:schemeClr val="tx1"/>
              </a:buClr>
              <a:defRPr/>
            </a:pPr>
            <a:r>
              <a:rPr lang="en-US" sz="2400" dirty="0" smtClean="0">
                <a:solidFill>
                  <a:srgbClr val="FFC000"/>
                </a:solidFill>
                <a:effectLst>
                  <a:outerShdw blurRad="38100" dist="38100" dir="2700000" algn="tl">
                    <a:srgbClr val="000000">
                      <a:alpha val="43137"/>
                    </a:srgbClr>
                  </a:outerShdw>
                </a:effectLst>
              </a:rPr>
              <a:t>Creator</a:t>
            </a:r>
            <a:r>
              <a:rPr lang="en-US" sz="2400" dirty="0">
                <a:solidFill>
                  <a:srgbClr val="FFC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C. Michael Gibson, M.S., M.D. in </a:t>
            </a:r>
            <a:r>
              <a:rPr lang="en-US" sz="2400" dirty="0" smtClean="0">
                <a:effectLst>
                  <a:outerShdw blurRad="38100" dist="38100" dir="2700000" algn="tl">
                    <a:srgbClr val="000000">
                      <a:alpha val="43137"/>
                    </a:srgbClr>
                  </a:outerShdw>
                </a:effectLst>
              </a:rPr>
              <a:t>late 2005</a:t>
            </a:r>
            <a:endParaRPr lang="en-US" sz="2400" dirty="0">
              <a:effectLst>
                <a:outerShdw blurRad="38100" dist="38100" dir="2700000" algn="tl">
                  <a:srgbClr val="000000">
                    <a:alpha val="43137"/>
                  </a:srgbClr>
                </a:outerShdw>
              </a:effectLst>
            </a:endParaRPr>
          </a:p>
          <a:p>
            <a:pPr>
              <a:lnSpc>
                <a:spcPct val="150000"/>
              </a:lnSpc>
              <a:spcBef>
                <a:spcPct val="50000"/>
              </a:spcBef>
              <a:buClr>
                <a:schemeClr val="tx1"/>
              </a:buClr>
              <a:defRPr/>
            </a:pPr>
            <a:r>
              <a:rPr lang="en-US" sz="2400" dirty="0" smtClean="0">
                <a:solidFill>
                  <a:srgbClr val="FFC000"/>
                </a:solidFill>
                <a:effectLst>
                  <a:outerShdw blurRad="38100" dist="38100" dir="2700000" algn="tl">
                    <a:srgbClr val="000000">
                      <a:alpha val="43137"/>
                    </a:srgbClr>
                  </a:outerShdw>
                </a:effectLst>
              </a:rPr>
              <a:t>Authors</a:t>
            </a:r>
            <a:r>
              <a:rPr lang="en-US" sz="2400" dirty="0">
                <a:solidFill>
                  <a:srgbClr val="FFC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7,269  </a:t>
            </a:r>
            <a:endParaRPr lang="en-US" sz="2400" dirty="0">
              <a:effectLst>
                <a:outerShdw blurRad="38100" dist="38100" dir="2700000" algn="tl">
                  <a:srgbClr val="000000">
                    <a:alpha val="43137"/>
                  </a:srgbClr>
                </a:outerShdw>
              </a:effectLst>
            </a:endParaRPr>
          </a:p>
          <a:p>
            <a:pPr>
              <a:lnSpc>
                <a:spcPct val="150000"/>
              </a:lnSpc>
              <a:spcBef>
                <a:spcPct val="50000"/>
              </a:spcBef>
              <a:buClr>
                <a:schemeClr val="tx1"/>
              </a:buClr>
              <a:defRPr/>
            </a:pPr>
            <a:r>
              <a:rPr lang="en-US" sz="2400" dirty="0" smtClean="0">
                <a:solidFill>
                  <a:srgbClr val="FFC000"/>
                </a:solidFill>
                <a:effectLst>
                  <a:outerShdw blurRad="38100" dist="38100" dir="2700000" algn="tl">
                    <a:srgbClr val="000000">
                      <a:alpha val="43137"/>
                    </a:srgbClr>
                  </a:outerShdw>
                </a:effectLst>
              </a:rPr>
              <a:t>Chapters</a:t>
            </a:r>
            <a:r>
              <a:rPr lang="en-US" sz="2400" dirty="0">
                <a:solidFill>
                  <a:srgbClr val="FFC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r>
              <a:rPr lang="en-US" sz="2400" dirty="0" smtClean="0"/>
              <a:t>115,348</a:t>
            </a:r>
            <a:endParaRPr lang="en-US" sz="2400" dirty="0">
              <a:effectLst>
                <a:outerShdw blurRad="38100" dist="38100" dir="2700000" algn="tl">
                  <a:srgbClr val="000000">
                    <a:alpha val="43137"/>
                  </a:srgbClr>
                </a:outerShdw>
              </a:effectLst>
            </a:endParaRPr>
          </a:p>
          <a:p>
            <a:pPr>
              <a:lnSpc>
                <a:spcPct val="150000"/>
              </a:lnSpc>
              <a:spcBef>
                <a:spcPct val="50000"/>
              </a:spcBef>
              <a:buClr>
                <a:schemeClr val="tx1"/>
              </a:buClr>
              <a:defRPr/>
            </a:pPr>
            <a:r>
              <a:rPr lang="en-US" sz="2400" dirty="0" smtClean="0">
                <a:solidFill>
                  <a:srgbClr val="FFC000"/>
                </a:solidFill>
                <a:effectLst>
                  <a:outerShdw blurRad="38100" dist="38100" dir="2700000" algn="tl">
                    <a:srgbClr val="000000">
                      <a:alpha val="43137"/>
                    </a:srgbClr>
                  </a:outerShdw>
                </a:effectLst>
              </a:rPr>
              <a:t>Edits</a:t>
            </a:r>
            <a:r>
              <a:rPr lang="en-US" sz="2400" dirty="0">
                <a:solidFill>
                  <a:srgbClr val="FFC000"/>
                </a:solidFill>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 </a:t>
            </a:r>
            <a:r>
              <a:rPr lang="en-US" sz="2400" dirty="0"/>
              <a:t>859,941 </a:t>
            </a:r>
            <a:endParaRPr lang="en-US" sz="2400" dirty="0" smtClean="0"/>
          </a:p>
          <a:p>
            <a:pPr>
              <a:lnSpc>
                <a:spcPct val="150000"/>
              </a:lnSpc>
              <a:spcBef>
                <a:spcPct val="50000"/>
              </a:spcBef>
              <a:buClr>
                <a:schemeClr val="tx1"/>
              </a:buClr>
              <a:defRPr/>
            </a:pPr>
            <a:r>
              <a:rPr lang="en-US" sz="2400" dirty="0" smtClean="0">
                <a:solidFill>
                  <a:srgbClr val="FFC000"/>
                </a:solidFill>
              </a:rPr>
              <a:t>“</a:t>
            </a:r>
            <a:r>
              <a:rPr lang="en-US" sz="2400" dirty="0" err="1">
                <a:solidFill>
                  <a:srgbClr val="FFC000"/>
                </a:solidFill>
              </a:rPr>
              <a:t>Copyleft</a:t>
            </a:r>
            <a:r>
              <a:rPr lang="en-US" sz="2400" dirty="0">
                <a:solidFill>
                  <a:srgbClr val="FFC000"/>
                </a:solidFill>
              </a:rPr>
              <a:t>” images uploaded: </a:t>
            </a:r>
            <a:r>
              <a:rPr lang="en-US" sz="2400" dirty="0" smtClean="0"/>
              <a:t>31,671</a:t>
            </a:r>
            <a:endParaRPr lang="en-US" sz="2400" dirty="0">
              <a:effectLst>
                <a:outerShdw blurRad="38100" dist="38100" dir="2700000" algn="tl">
                  <a:srgbClr val="000000">
                    <a:alpha val="43137"/>
                  </a:srgbClr>
                </a:outerShdw>
              </a:effectLst>
            </a:endParaRPr>
          </a:p>
          <a:p>
            <a:pPr>
              <a:lnSpc>
                <a:spcPct val="150000"/>
              </a:lnSpc>
              <a:spcBef>
                <a:spcPct val="50000"/>
              </a:spcBef>
              <a:buClr>
                <a:schemeClr val="tx1"/>
              </a:buClr>
              <a:defRPr/>
            </a:pPr>
            <a:r>
              <a:rPr lang="en-US" sz="2400" dirty="0" smtClean="0">
                <a:solidFill>
                  <a:srgbClr val="FFC000"/>
                </a:solidFill>
                <a:effectLst>
                  <a:outerShdw blurRad="38100" dist="38100" dir="2700000" algn="tl">
                    <a:srgbClr val="000000">
                      <a:alpha val="43137"/>
                    </a:srgbClr>
                  </a:outerShdw>
                </a:effectLst>
              </a:rPr>
              <a:t>Full time volunteer </a:t>
            </a:r>
            <a:r>
              <a:rPr lang="en-US" sz="2400" dirty="0">
                <a:solidFill>
                  <a:srgbClr val="FFC000"/>
                </a:solidFill>
                <a:effectLst>
                  <a:outerShdw blurRad="38100" dist="38100" dir="2700000" algn="tl">
                    <a:srgbClr val="000000">
                      <a:alpha val="43137"/>
                    </a:srgbClr>
                  </a:outerShdw>
                </a:effectLst>
              </a:rPr>
              <a:t>staff on site </a:t>
            </a:r>
            <a:r>
              <a:rPr lang="en-US" sz="2400" dirty="0" smtClean="0">
                <a:solidFill>
                  <a:srgbClr val="FFC000"/>
                </a:solidFill>
                <a:effectLst>
                  <a:outerShdw blurRad="38100" dist="38100" dir="2700000" algn="tl">
                    <a:srgbClr val="000000">
                      <a:alpha val="43137"/>
                    </a:srgbClr>
                  </a:outerShdw>
                </a:effectLst>
              </a:rPr>
              <a:t>in </a:t>
            </a:r>
            <a:r>
              <a:rPr lang="en-US" sz="2400" dirty="0">
                <a:solidFill>
                  <a:srgbClr val="FFC000"/>
                </a:solidFill>
                <a:effectLst>
                  <a:outerShdw blurRad="38100" dist="38100" dir="2700000" algn="tl">
                    <a:srgbClr val="000000">
                      <a:alpha val="43137"/>
                    </a:srgbClr>
                  </a:outerShdw>
                </a:effectLst>
              </a:rPr>
              <a:t>Boston: </a:t>
            </a:r>
            <a:r>
              <a:rPr lang="en-US" sz="2400" dirty="0" smtClean="0">
                <a:solidFill>
                  <a:schemeClr val="tx1"/>
                </a:solidFill>
                <a:effectLst>
                  <a:outerShdw blurRad="38100" dist="38100" dir="2700000" algn="tl">
                    <a:srgbClr val="000000">
                      <a:alpha val="43137"/>
                    </a:srgbClr>
                  </a:outerShdw>
                </a:effectLst>
              </a:rPr>
              <a:t>25-30</a:t>
            </a:r>
            <a:endParaRPr lang="en-US" sz="2400" dirty="0">
              <a:solidFill>
                <a:schemeClr val="tx1"/>
              </a:solidFill>
              <a:effectLst>
                <a:outerShdw blurRad="38100" dist="38100" dir="2700000" algn="tl">
                  <a:srgbClr val="000000">
                    <a:alpha val="43137"/>
                  </a:srgbClr>
                </a:outerShdw>
              </a:effectLst>
            </a:endParaRPr>
          </a:p>
        </p:txBody>
      </p:sp>
      <p:grpSp>
        <p:nvGrpSpPr>
          <p:cNvPr id="9" name="Group 8"/>
          <p:cNvGrpSpPr>
            <a:grpSpLocks/>
          </p:cNvGrpSpPr>
          <p:nvPr/>
        </p:nvGrpSpPr>
        <p:grpSpPr bwMode="auto">
          <a:xfrm>
            <a:off x="6567090" y="6495818"/>
            <a:ext cx="2576910" cy="369332"/>
            <a:chOff x="9470528" y="6368812"/>
            <a:chExt cx="2576490" cy="368777"/>
          </a:xfrm>
        </p:grpSpPr>
        <p:pic>
          <p:nvPicPr>
            <p:cNvPr id="10"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361945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02" y="369988"/>
            <a:ext cx="8311993" cy="547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8"/>
          <p:cNvGrpSpPr>
            <a:grpSpLocks/>
          </p:cNvGrpSpPr>
          <p:nvPr/>
        </p:nvGrpSpPr>
        <p:grpSpPr bwMode="auto">
          <a:xfrm>
            <a:off x="6567090" y="6495818"/>
            <a:ext cx="2576910" cy="369332"/>
            <a:chOff x="9470528" y="6368812"/>
            <a:chExt cx="2576490" cy="368777"/>
          </a:xfrm>
        </p:grpSpPr>
        <p:pic>
          <p:nvPicPr>
            <p:cNvPr id="6"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3739146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7425"/>
            <a:ext cx="7886700" cy="1325563"/>
          </a:xfrm>
          <a:ln>
            <a:miter lim="800000"/>
            <a:headEnd/>
            <a:tailEnd/>
          </a:ln>
          <a:extLst/>
        </p:spPr>
        <p:txBody>
          <a:bodyPr>
            <a:normAutofit/>
          </a:bodyPr>
          <a:lstStyle/>
          <a:p>
            <a:pPr algn="r">
              <a:defRPr/>
            </a:pPr>
            <a:r>
              <a:rPr lang="en-US" sz="3600" dirty="0" smtClean="0">
                <a:solidFill>
                  <a:srgbClr val="FF0000"/>
                </a:solidFill>
              </a:rPr>
              <a:t>Who Can Get Involved?</a:t>
            </a:r>
            <a:endParaRPr lang="en-US" sz="3600" dirty="0">
              <a:solidFill>
                <a:srgbClr val="FF0000"/>
              </a:solidFill>
            </a:endParaRPr>
          </a:p>
        </p:txBody>
      </p:sp>
      <p:sp>
        <p:nvSpPr>
          <p:cNvPr id="3" name="Content Placeholder 2"/>
          <p:cNvSpPr>
            <a:spLocks noGrp="1"/>
          </p:cNvSpPr>
          <p:nvPr>
            <p:ph idx="1"/>
          </p:nvPr>
        </p:nvSpPr>
        <p:spPr>
          <a:xfrm>
            <a:off x="506092" y="1195414"/>
            <a:ext cx="8204494" cy="4724400"/>
          </a:xfrm>
        </p:spPr>
        <p:txBody>
          <a:bodyPr>
            <a:normAutofit lnSpcReduction="10000"/>
          </a:bodyPr>
          <a:lstStyle/>
          <a:p>
            <a:pPr marL="0" indent="0">
              <a:buClr>
                <a:srgbClr val="FFC000"/>
              </a:buClr>
              <a:buNone/>
              <a:defRPr/>
            </a:pPr>
            <a:r>
              <a:rPr lang="en-US" dirty="0" smtClean="0"/>
              <a:t>Anybody! You do not need to be a doctor</a:t>
            </a:r>
          </a:p>
          <a:p>
            <a:pPr lvl="1">
              <a:lnSpc>
                <a:spcPct val="150000"/>
              </a:lnSpc>
              <a:buClr>
                <a:srgbClr val="FFC000"/>
              </a:buClr>
              <a:defRPr/>
            </a:pPr>
            <a:r>
              <a:rPr lang="en-US" dirty="0" smtClean="0"/>
              <a:t>Students</a:t>
            </a:r>
          </a:p>
          <a:p>
            <a:pPr lvl="1">
              <a:lnSpc>
                <a:spcPct val="150000"/>
              </a:lnSpc>
              <a:buClr>
                <a:srgbClr val="FFC000"/>
              </a:buClr>
              <a:defRPr/>
            </a:pPr>
            <a:r>
              <a:rPr lang="en-US" dirty="0" smtClean="0"/>
              <a:t>Nurses</a:t>
            </a:r>
          </a:p>
          <a:p>
            <a:pPr lvl="1">
              <a:lnSpc>
                <a:spcPct val="150000"/>
              </a:lnSpc>
              <a:buClr>
                <a:srgbClr val="FFC000"/>
              </a:buClr>
              <a:defRPr/>
            </a:pPr>
            <a:r>
              <a:rPr lang="en-US" dirty="0" smtClean="0"/>
              <a:t>Research assistants</a:t>
            </a:r>
          </a:p>
          <a:p>
            <a:pPr lvl="1">
              <a:lnSpc>
                <a:spcPct val="150000"/>
              </a:lnSpc>
              <a:buClr>
                <a:srgbClr val="FFC000"/>
              </a:buClr>
              <a:defRPr/>
            </a:pPr>
            <a:r>
              <a:rPr lang="en-US" dirty="0" smtClean="0"/>
              <a:t>Physician assistants</a:t>
            </a:r>
          </a:p>
          <a:p>
            <a:pPr lvl="1">
              <a:lnSpc>
                <a:spcPct val="150000"/>
              </a:lnSpc>
              <a:buClr>
                <a:srgbClr val="FFC000"/>
              </a:buClr>
              <a:defRPr/>
            </a:pPr>
            <a:r>
              <a:rPr lang="en-US" dirty="0" smtClean="0"/>
              <a:t>Technicians</a:t>
            </a:r>
          </a:p>
          <a:p>
            <a:pPr lvl="1">
              <a:lnSpc>
                <a:spcPct val="150000"/>
              </a:lnSpc>
              <a:buClr>
                <a:srgbClr val="FFC000"/>
              </a:buClr>
              <a:defRPr/>
            </a:pPr>
            <a:r>
              <a:rPr lang="en-US" dirty="0" smtClean="0"/>
              <a:t>Administrators</a:t>
            </a:r>
          </a:p>
          <a:p>
            <a:pPr lvl="1">
              <a:lnSpc>
                <a:spcPct val="150000"/>
              </a:lnSpc>
              <a:buClr>
                <a:srgbClr val="FFC000"/>
              </a:buClr>
              <a:defRPr/>
            </a:pPr>
            <a:r>
              <a:rPr lang="en-US" dirty="0" smtClean="0"/>
              <a:t>Laypeople</a:t>
            </a:r>
            <a:endParaRPr lang="en-US" dirty="0"/>
          </a:p>
        </p:txBody>
      </p:sp>
      <p:grpSp>
        <p:nvGrpSpPr>
          <p:cNvPr id="7" name="Group 8"/>
          <p:cNvGrpSpPr>
            <a:grpSpLocks/>
          </p:cNvGrpSpPr>
          <p:nvPr/>
        </p:nvGrpSpPr>
        <p:grpSpPr bwMode="auto">
          <a:xfrm>
            <a:off x="6567090" y="6495818"/>
            <a:ext cx="2576910" cy="369332"/>
            <a:chOff x="9470528" y="6368812"/>
            <a:chExt cx="2576490" cy="368777"/>
          </a:xfrm>
        </p:grpSpPr>
        <p:pic>
          <p:nvPicPr>
            <p:cNvPr id="8"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1002035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1325563"/>
          </a:xfrm>
          <a:ln>
            <a:miter lim="800000"/>
            <a:headEnd/>
            <a:tailEnd/>
          </a:ln>
          <a:extLst/>
        </p:spPr>
        <p:txBody>
          <a:bodyPr>
            <a:normAutofit/>
          </a:bodyPr>
          <a:lstStyle/>
          <a:p>
            <a:pPr algn="r">
              <a:defRPr/>
            </a:pPr>
            <a:r>
              <a:rPr lang="en-US" sz="2800" dirty="0" smtClean="0">
                <a:solidFill>
                  <a:srgbClr val="FF0000"/>
                </a:solidFill>
              </a:rPr>
              <a:t>Pre-Medical Students:</a:t>
            </a:r>
            <a:br>
              <a:rPr lang="en-US" sz="2800" dirty="0" smtClean="0">
                <a:solidFill>
                  <a:srgbClr val="FF0000"/>
                </a:solidFill>
              </a:rPr>
            </a:br>
            <a:r>
              <a:rPr lang="en-US" sz="2800" dirty="0" err="1" smtClean="0">
                <a:solidFill>
                  <a:srgbClr val="FF0000"/>
                </a:solidFill>
              </a:rPr>
              <a:t>WikiDoc</a:t>
            </a:r>
            <a:r>
              <a:rPr lang="en-US" sz="2800" dirty="0" smtClean="0">
                <a:solidFill>
                  <a:srgbClr val="FF0000"/>
                </a:solidFill>
              </a:rPr>
              <a:t> Scholars Program</a:t>
            </a:r>
            <a:endParaRPr lang="en-US" sz="2800" dirty="0">
              <a:solidFill>
                <a:srgbClr val="FF0000"/>
              </a:solidFill>
            </a:endParaRPr>
          </a:p>
        </p:txBody>
      </p:sp>
      <p:sp>
        <p:nvSpPr>
          <p:cNvPr id="3" name="Content Placeholder 2"/>
          <p:cNvSpPr>
            <a:spLocks noGrp="1"/>
          </p:cNvSpPr>
          <p:nvPr>
            <p:ph idx="1"/>
          </p:nvPr>
        </p:nvSpPr>
        <p:spPr>
          <a:xfrm>
            <a:off x="377917" y="1431943"/>
            <a:ext cx="8382000" cy="4355733"/>
          </a:xfrm>
        </p:spPr>
        <p:txBody>
          <a:bodyPr>
            <a:normAutofit fontScale="85000" lnSpcReduction="20000"/>
          </a:bodyPr>
          <a:lstStyle/>
          <a:p>
            <a:pPr>
              <a:lnSpc>
                <a:spcPct val="120000"/>
              </a:lnSpc>
              <a:buClr>
                <a:srgbClr val="FFC000"/>
              </a:buClr>
              <a:defRPr/>
            </a:pPr>
            <a:r>
              <a:rPr lang="en-US" sz="2400" dirty="0" smtClean="0"/>
              <a:t>Editing </a:t>
            </a:r>
            <a:r>
              <a:rPr lang="en-US" sz="2400" dirty="0" smtClean="0">
                <a:solidFill>
                  <a:srgbClr val="FFC000"/>
                </a:solidFill>
              </a:rPr>
              <a:t>grammar</a:t>
            </a:r>
            <a:r>
              <a:rPr lang="en-US" sz="2400" dirty="0" smtClean="0"/>
              <a:t> &amp; improving functionality (cleaning pages and fixing </a:t>
            </a:r>
            <a:r>
              <a:rPr lang="en-US" sz="2400" dirty="0" smtClean="0">
                <a:solidFill>
                  <a:srgbClr val="FFC000"/>
                </a:solidFill>
              </a:rPr>
              <a:t>links</a:t>
            </a:r>
            <a:r>
              <a:rPr lang="en-US" sz="2400" dirty="0" smtClean="0"/>
              <a:t>)</a:t>
            </a:r>
          </a:p>
          <a:p>
            <a:pPr>
              <a:lnSpc>
                <a:spcPct val="120000"/>
              </a:lnSpc>
              <a:buClr>
                <a:srgbClr val="FFC000"/>
              </a:buClr>
              <a:defRPr/>
            </a:pPr>
            <a:r>
              <a:rPr lang="en-US" sz="2400" dirty="0"/>
              <a:t>Improving </a:t>
            </a:r>
            <a:r>
              <a:rPr lang="en-US" sz="2400" dirty="0" err="1">
                <a:solidFill>
                  <a:srgbClr val="FFC000"/>
                </a:solidFill>
              </a:rPr>
              <a:t>WikiPatient</a:t>
            </a:r>
            <a:r>
              <a:rPr lang="en-US" sz="2400" dirty="0"/>
              <a:t> pages</a:t>
            </a:r>
          </a:p>
          <a:p>
            <a:pPr>
              <a:lnSpc>
                <a:spcPct val="120000"/>
              </a:lnSpc>
              <a:buClr>
                <a:srgbClr val="FFC000"/>
              </a:buClr>
              <a:defRPr/>
            </a:pPr>
            <a:r>
              <a:rPr lang="en-US" sz="2400" dirty="0" smtClean="0"/>
              <a:t>Adding pictures of pills to the </a:t>
            </a:r>
            <a:r>
              <a:rPr lang="en-US" sz="2400" dirty="0" smtClean="0">
                <a:solidFill>
                  <a:srgbClr val="FFC000"/>
                </a:solidFill>
              </a:rPr>
              <a:t>Pill Identifier</a:t>
            </a:r>
            <a:r>
              <a:rPr lang="en-US" sz="2400" dirty="0" smtClean="0"/>
              <a:t> Database</a:t>
            </a:r>
          </a:p>
          <a:p>
            <a:pPr>
              <a:lnSpc>
                <a:spcPct val="120000"/>
              </a:lnSpc>
              <a:buClr>
                <a:srgbClr val="FFC000"/>
              </a:buClr>
              <a:defRPr/>
            </a:pPr>
            <a:r>
              <a:rPr lang="en-US" sz="2400" dirty="0" smtClean="0"/>
              <a:t>Integrating content from the </a:t>
            </a:r>
            <a:r>
              <a:rPr lang="en-US" sz="2400" dirty="0" smtClean="0">
                <a:solidFill>
                  <a:srgbClr val="FFC000"/>
                </a:solidFill>
              </a:rPr>
              <a:t>FDA drug label</a:t>
            </a:r>
          </a:p>
          <a:p>
            <a:pPr>
              <a:lnSpc>
                <a:spcPct val="120000"/>
              </a:lnSpc>
              <a:buClr>
                <a:srgbClr val="FFC000"/>
              </a:buClr>
              <a:defRPr/>
            </a:pPr>
            <a:r>
              <a:rPr lang="en-US" sz="2400" dirty="0"/>
              <a:t>Teaching others how to edit pages</a:t>
            </a:r>
          </a:p>
          <a:p>
            <a:pPr>
              <a:lnSpc>
                <a:spcPct val="120000"/>
              </a:lnSpc>
              <a:buClr>
                <a:srgbClr val="FFC000"/>
              </a:buClr>
              <a:defRPr/>
            </a:pPr>
            <a:r>
              <a:rPr lang="en-US" sz="2400" dirty="0" smtClean="0"/>
              <a:t>Translating </a:t>
            </a:r>
            <a:r>
              <a:rPr lang="en-US" sz="2400" dirty="0"/>
              <a:t>content in other languages</a:t>
            </a:r>
          </a:p>
          <a:p>
            <a:pPr>
              <a:lnSpc>
                <a:spcPct val="120000"/>
              </a:lnSpc>
              <a:buClr>
                <a:srgbClr val="FFC000"/>
              </a:buClr>
              <a:defRPr/>
            </a:pPr>
            <a:r>
              <a:rPr lang="en-US" sz="2400" dirty="0" smtClean="0"/>
              <a:t>Adding </a:t>
            </a:r>
            <a:r>
              <a:rPr lang="en-US" sz="2400" dirty="0" smtClean="0">
                <a:solidFill>
                  <a:srgbClr val="FFC000"/>
                </a:solidFill>
              </a:rPr>
              <a:t>MCAT</a:t>
            </a:r>
            <a:r>
              <a:rPr lang="en-US" sz="2400" dirty="0" smtClean="0"/>
              <a:t> questions to the board review section</a:t>
            </a:r>
          </a:p>
          <a:p>
            <a:pPr>
              <a:lnSpc>
                <a:spcPct val="120000"/>
              </a:lnSpc>
              <a:buClr>
                <a:srgbClr val="FFC000"/>
              </a:buClr>
              <a:defRPr/>
            </a:pPr>
            <a:r>
              <a:rPr lang="en-US" sz="2400" dirty="0" smtClean="0"/>
              <a:t>Building the differential diagnosis database</a:t>
            </a:r>
          </a:p>
          <a:p>
            <a:pPr>
              <a:lnSpc>
                <a:spcPct val="120000"/>
              </a:lnSpc>
              <a:buClr>
                <a:srgbClr val="FFC000"/>
              </a:buClr>
              <a:defRPr/>
            </a:pPr>
            <a:r>
              <a:rPr lang="en-US" sz="2400" dirty="0" smtClean="0"/>
              <a:t>Adding copyleft </a:t>
            </a:r>
            <a:r>
              <a:rPr lang="en-US" sz="2400" dirty="0" smtClean="0">
                <a:solidFill>
                  <a:srgbClr val="FFC000"/>
                </a:solidFill>
              </a:rPr>
              <a:t>pictures</a:t>
            </a:r>
            <a:r>
              <a:rPr lang="en-US" sz="2400" dirty="0" smtClean="0"/>
              <a:t> and images</a:t>
            </a:r>
          </a:p>
          <a:p>
            <a:pPr>
              <a:lnSpc>
                <a:spcPct val="120000"/>
              </a:lnSpc>
              <a:buClr>
                <a:srgbClr val="FFC000"/>
              </a:buClr>
              <a:defRPr/>
            </a:pPr>
            <a:endParaRPr lang="en-US" sz="2400" dirty="0"/>
          </a:p>
        </p:txBody>
      </p:sp>
      <p:grpSp>
        <p:nvGrpSpPr>
          <p:cNvPr id="6" name="Group 8"/>
          <p:cNvGrpSpPr>
            <a:grpSpLocks/>
          </p:cNvGrpSpPr>
          <p:nvPr/>
        </p:nvGrpSpPr>
        <p:grpSpPr bwMode="auto">
          <a:xfrm>
            <a:off x="6567090" y="6495818"/>
            <a:ext cx="2576910" cy="369332"/>
            <a:chOff x="9470528" y="6368812"/>
            <a:chExt cx="2576490" cy="368777"/>
          </a:xfrm>
        </p:grpSpPr>
        <p:pic>
          <p:nvPicPr>
            <p:cNvPr id="7" name="Picture 9" descr="Copyleft.sv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3840656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1756" y="138284"/>
            <a:ext cx="7506029" cy="584775"/>
          </a:xfrm>
          <a:prstGeom prst="rect">
            <a:avLst/>
          </a:prstGeom>
          <a:noFill/>
        </p:spPr>
        <p:txBody>
          <a:bodyPr wrap="none" rtlCol="0">
            <a:spAutoFit/>
          </a:bodyPr>
          <a:lstStyle/>
          <a:p>
            <a:pPr algn="r"/>
            <a:r>
              <a:rPr lang="en-US" sz="3200"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Evolution of Medical Information</a:t>
            </a:r>
          </a:p>
        </p:txBody>
      </p:sp>
      <p:pic>
        <p:nvPicPr>
          <p:cNvPr id="8" name="Picture 2" descr="http://interactyx.com/wp-content/uploads/2012/10/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28" y="816089"/>
            <a:ext cx="8382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735247" y="4634463"/>
            <a:ext cx="1809751" cy="1575021"/>
          </a:xfrm>
          <a:solidFill>
            <a:schemeClr val="bg2">
              <a:lumMod val="85000"/>
              <a:lumOff val="15000"/>
            </a:schemeClr>
          </a:solidFill>
        </p:spPr>
        <p:txBody>
          <a:bodyPr>
            <a:noAutofit/>
          </a:bodyPr>
          <a:lstStyle/>
          <a:p>
            <a:pPr indent="0" algn="ctr">
              <a:buNone/>
              <a:defRPr/>
            </a:pPr>
            <a:r>
              <a:rPr lang="en-US" sz="2000" dirty="0">
                <a:solidFill>
                  <a:schemeClr val="tx1"/>
                </a:solidFill>
              </a:rPr>
              <a:t>Paper</a:t>
            </a:r>
          </a:p>
          <a:p>
            <a:pPr indent="0" algn="ctr">
              <a:buNone/>
              <a:defRPr/>
            </a:pPr>
            <a:r>
              <a:rPr lang="en-US" sz="2000" dirty="0">
                <a:solidFill>
                  <a:schemeClr val="tx2">
                    <a:lumMod val="60000"/>
                    <a:lumOff val="40000"/>
                  </a:schemeClr>
                </a:solidFill>
              </a:rPr>
              <a:t>Textbooks &amp; Articles Behind Paywalls</a:t>
            </a:r>
          </a:p>
        </p:txBody>
      </p:sp>
      <p:sp>
        <p:nvSpPr>
          <p:cNvPr id="10" name="TextBox 9"/>
          <p:cNvSpPr txBox="1"/>
          <p:nvPr/>
        </p:nvSpPr>
        <p:spPr>
          <a:xfrm>
            <a:off x="4688740" y="4636051"/>
            <a:ext cx="2057400" cy="1754326"/>
          </a:xfrm>
          <a:prstGeom prst="rect">
            <a:avLst/>
          </a:prstGeom>
          <a:solidFill>
            <a:schemeClr val="bg2">
              <a:lumMod val="85000"/>
              <a:lumOff val="15000"/>
            </a:schemeClr>
          </a:solidFill>
        </p:spPr>
        <p:txBody>
          <a:bodyPr>
            <a:spAutoFit/>
          </a:bodyPr>
          <a:lstStyle/>
          <a:p>
            <a:pPr algn="ctr">
              <a:defRPr/>
            </a:pPr>
            <a:r>
              <a:rPr lang="en-US" dirty="0">
                <a:latin typeface="Arial" panose="020B0604020202020204" pitchFamily="34" charset="0"/>
                <a:cs typeface="Arial" panose="020B0604020202020204" pitchFamily="34" charset="0"/>
              </a:rPr>
              <a:t>PC</a:t>
            </a:r>
          </a:p>
          <a:p>
            <a:pPr algn="ctr">
              <a:defRPr/>
            </a:pPr>
            <a:r>
              <a:rPr lang="en-US" dirty="0">
                <a:solidFill>
                  <a:schemeClr val="tx2">
                    <a:lumMod val="60000"/>
                    <a:lumOff val="40000"/>
                  </a:schemeClr>
                </a:solidFill>
                <a:latin typeface="Arial" panose="020B0604020202020204" pitchFamily="34" charset="0"/>
                <a:cs typeface="Arial" panose="020B0604020202020204" pitchFamily="34" charset="0"/>
              </a:rPr>
              <a:t>Web 1.0</a:t>
            </a:r>
          </a:p>
          <a:p>
            <a:pPr algn="ctr">
              <a:defRPr/>
            </a:pPr>
            <a:r>
              <a:rPr lang="en-US" dirty="0">
                <a:solidFill>
                  <a:schemeClr val="tx2">
                    <a:lumMod val="60000"/>
                    <a:lumOff val="40000"/>
                  </a:schemeClr>
                </a:solidFill>
                <a:latin typeface="Arial" panose="020B0604020202020204" pitchFamily="34" charset="0"/>
                <a:cs typeface="Arial" panose="020B0604020202020204" pitchFamily="34" charset="0"/>
              </a:rPr>
              <a:t>One way conveyance of data behind paywalls </a:t>
            </a:r>
          </a:p>
        </p:txBody>
      </p:sp>
      <p:sp>
        <p:nvSpPr>
          <p:cNvPr id="11" name="TextBox 10"/>
          <p:cNvSpPr txBox="1"/>
          <p:nvPr/>
        </p:nvSpPr>
        <p:spPr>
          <a:xfrm>
            <a:off x="6895999" y="4636051"/>
            <a:ext cx="1835151" cy="1200329"/>
          </a:xfrm>
          <a:prstGeom prst="rect">
            <a:avLst/>
          </a:prstGeom>
          <a:solidFill>
            <a:schemeClr val="bg2">
              <a:lumMod val="85000"/>
              <a:lumOff val="15000"/>
            </a:schemeClr>
          </a:solidFill>
        </p:spPr>
        <p:txBody>
          <a:bodyPr>
            <a:spAutoFit/>
          </a:bodyPr>
          <a:lstStyle/>
          <a:p>
            <a:pPr algn="ctr">
              <a:defRPr/>
            </a:pPr>
            <a:r>
              <a:rPr lang="en-US" dirty="0">
                <a:latin typeface="Arial" panose="020B0604020202020204" pitchFamily="34" charset="0"/>
                <a:cs typeface="Arial" panose="020B0604020202020204" pitchFamily="34" charset="0"/>
              </a:rPr>
              <a:t>Mobile</a:t>
            </a:r>
          </a:p>
          <a:p>
            <a:pPr algn="ctr">
              <a:defRPr/>
            </a:pPr>
            <a:r>
              <a:rPr lang="en-US" dirty="0">
                <a:solidFill>
                  <a:schemeClr val="tx2">
                    <a:lumMod val="60000"/>
                    <a:lumOff val="40000"/>
                  </a:schemeClr>
                </a:solidFill>
                <a:latin typeface="Arial" panose="020B0604020202020204" pitchFamily="34" charset="0"/>
                <a:cs typeface="Arial" panose="020B0604020202020204" pitchFamily="34" charset="0"/>
              </a:rPr>
              <a:t>Web 2.0</a:t>
            </a:r>
          </a:p>
          <a:p>
            <a:pPr algn="ctr">
              <a:defRPr/>
            </a:pPr>
            <a:r>
              <a:rPr lang="en-US" dirty="0">
                <a:solidFill>
                  <a:schemeClr val="tx2">
                    <a:lumMod val="60000"/>
                    <a:lumOff val="40000"/>
                  </a:schemeClr>
                </a:solidFill>
                <a:latin typeface="Arial" panose="020B0604020202020204" pitchFamily="34" charset="0"/>
                <a:cs typeface="Arial" panose="020B0604020202020204" pitchFamily="34" charset="0"/>
              </a:rPr>
              <a:t>Free</a:t>
            </a:r>
          </a:p>
          <a:p>
            <a:pPr algn="ctr">
              <a:defRPr/>
            </a:pPr>
            <a:r>
              <a:rPr lang="en-US" dirty="0" err="1">
                <a:solidFill>
                  <a:schemeClr val="tx2">
                    <a:lumMod val="60000"/>
                    <a:lumOff val="40000"/>
                  </a:schemeClr>
                </a:solidFill>
                <a:latin typeface="Arial" panose="020B0604020202020204" pitchFamily="34" charset="0"/>
                <a:cs typeface="Arial" panose="020B0604020202020204" pitchFamily="34" charset="0"/>
              </a:rPr>
              <a:t>WikiDoc</a:t>
            </a:r>
            <a:endParaRPr lang="en-US"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12" name="Straight Connector 7"/>
          <p:cNvCxnSpPr>
            <a:cxnSpLocks noChangeShapeType="1"/>
          </p:cNvCxnSpPr>
          <p:nvPr/>
        </p:nvCxnSpPr>
        <p:spPr bwMode="auto">
          <a:xfrm>
            <a:off x="615849" y="4034132"/>
            <a:ext cx="8077200" cy="0"/>
          </a:xfrm>
          <a:prstGeom prst="line">
            <a:avLst/>
          </a:prstGeom>
          <a:noFill/>
          <a:ln w="57150" algn="ctr">
            <a:solidFill>
              <a:schemeClr val="bg2"/>
            </a:solidFill>
            <a:round/>
            <a:headEnd/>
            <a:tailEnd/>
          </a:ln>
          <a:extLst>
            <a:ext uri="{909E8E84-426E-40DD-AFC4-6F175D3DCCD1}">
              <a14:hiddenFill xmlns:a14="http://schemas.microsoft.com/office/drawing/2010/main">
                <a:noFill/>
              </a14:hiddenFill>
            </a:ext>
          </a:extLst>
        </p:spPr>
      </p:cxnSp>
      <p:cxnSp>
        <p:nvCxnSpPr>
          <p:cNvPr id="13" name="Straight Connector 10"/>
          <p:cNvCxnSpPr>
            <a:cxnSpLocks noChangeShapeType="1"/>
          </p:cNvCxnSpPr>
          <p:nvPr/>
        </p:nvCxnSpPr>
        <p:spPr bwMode="auto">
          <a:xfrm>
            <a:off x="561873" y="4026196"/>
            <a:ext cx="0" cy="396875"/>
          </a:xfrm>
          <a:prstGeom prst="line">
            <a:avLst/>
          </a:prstGeom>
          <a:noFill/>
          <a:ln w="57150" algn="ctr">
            <a:solidFill>
              <a:schemeClr val="bg2"/>
            </a:solidFill>
            <a:round/>
            <a:headEnd/>
            <a:tailEnd/>
          </a:ln>
          <a:extLst>
            <a:ext uri="{909E8E84-426E-40DD-AFC4-6F175D3DCCD1}">
              <a14:hiddenFill xmlns:a14="http://schemas.microsoft.com/office/drawing/2010/main">
                <a:noFill/>
              </a14:hiddenFill>
            </a:ext>
          </a:extLst>
        </p:spPr>
      </p:cxnSp>
      <p:cxnSp>
        <p:nvCxnSpPr>
          <p:cNvPr id="14" name="Straight Connector 12"/>
          <p:cNvCxnSpPr>
            <a:cxnSpLocks noChangeShapeType="1"/>
          </p:cNvCxnSpPr>
          <p:nvPr/>
        </p:nvCxnSpPr>
        <p:spPr bwMode="auto">
          <a:xfrm>
            <a:off x="4654449" y="4034133"/>
            <a:ext cx="0" cy="396875"/>
          </a:xfrm>
          <a:prstGeom prst="line">
            <a:avLst/>
          </a:prstGeom>
          <a:noFill/>
          <a:ln w="57150" algn="ctr">
            <a:solidFill>
              <a:schemeClr val="bg2"/>
            </a:solidFill>
            <a:round/>
            <a:headEnd/>
            <a:tailEnd/>
          </a:ln>
          <a:extLst>
            <a:ext uri="{909E8E84-426E-40DD-AFC4-6F175D3DCCD1}">
              <a14:hiddenFill xmlns:a14="http://schemas.microsoft.com/office/drawing/2010/main">
                <a:noFill/>
              </a14:hiddenFill>
            </a:ext>
          </a:extLst>
        </p:spPr>
      </p:cxnSp>
      <p:cxnSp>
        <p:nvCxnSpPr>
          <p:cNvPr id="15" name="Straight Connector 13"/>
          <p:cNvCxnSpPr>
            <a:cxnSpLocks noChangeShapeType="1"/>
          </p:cNvCxnSpPr>
          <p:nvPr/>
        </p:nvCxnSpPr>
        <p:spPr bwMode="auto">
          <a:xfrm>
            <a:off x="6788049" y="4034133"/>
            <a:ext cx="0" cy="396875"/>
          </a:xfrm>
          <a:prstGeom prst="line">
            <a:avLst/>
          </a:prstGeom>
          <a:noFill/>
          <a:ln w="57150" algn="ctr">
            <a:solidFill>
              <a:schemeClr val="bg2"/>
            </a:solidFill>
            <a:round/>
            <a:headEnd/>
            <a:tailEnd/>
          </a:ln>
          <a:extLst>
            <a:ext uri="{909E8E84-426E-40DD-AFC4-6F175D3DCCD1}">
              <a14:hiddenFill xmlns:a14="http://schemas.microsoft.com/office/drawing/2010/main">
                <a:noFill/>
              </a14:hiddenFill>
            </a:ext>
          </a:extLst>
        </p:spPr>
      </p:cxnSp>
      <p:sp>
        <p:nvSpPr>
          <p:cNvPr id="16" name="TextBox 15"/>
          <p:cNvSpPr txBox="1"/>
          <p:nvPr/>
        </p:nvSpPr>
        <p:spPr>
          <a:xfrm>
            <a:off x="996849" y="4643989"/>
            <a:ext cx="1600200" cy="707886"/>
          </a:xfrm>
          <a:prstGeom prst="rect">
            <a:avLst/>
          </a:prstGeom>
          <a:solidFill>
            <a:schemeClr val="bg2">
              <a:lumMod val="85000"/>
              <a:lumOff val="15000"/>
            </a:schemeClr>
          </a:solidFill>
        </p:spPr>
        <p:txBody>
          <a:bodyPr>
            <a:spAutoFit/>
          </a:bodyPr>
          <a:lstStyle/>
          <a:p>
            <a:pPr algn="ctr">
              <a:defRPr/>
            </a:pPr>
            <a:r>
              <a:rPr lang="en-US" sz="2000" dirty="0">
                <a:latin typeface="Arial" panose="020B0604020202020204" pitchFamily="34" charset="0"/>
                <a:cs typeface="Arial" panose="020B0604020202020204" pitchFamily="34" charset="0"/>
              </a:rPr>
              <a:t>Oral </a:t>
            </a:r>
          </a:p>
          <a:p>
            <a:pPr algn="ctr">
              <a:defRPr/>
            </a:pPr>
            <a:r>
              <a:rPr lang="en-US" sz="2000" dirty="0">
                <a:latin typeface="Arial" panose="020B0604020202020204" pitchFamily="34" charset="0"/>
                <a:cs typeface="Arial" panose="020B0604020202020204" pitchFamily="34" charset="0"/>
              </a:rPr>
              <a:t>Tradition</a:t>
            </a:r>
          </a:p>
        </p:txBody>
      </p:sp>
      <p:cxnSp>
        <p:nvCxnSpPr>
          <p:cNvPr id="17" name="Straight Connector 16"/>
          <p:cNvCxnSpPr>
            <a:cxnSpLocks noChangeShapeType="1"/>
          </p:cNvCxnSpPr>
          <p:nvPr/>
        </p:nvCxnSpPr>
        <p:spPr bwMode="auto">
          <a:xfrm>
            <a:off x="2673249" y="4045246"/>
            <a:ext cx="0" cy="396875"/>
          </a:xfrm>
          <a:prstGeom prst="line">
            <a:avLst/>
          </a:prstGeom>
          <a:noFill/>
          <a:ln w="57150" algn="ctr">
            <a:solidFill>
              <a:schemeClr val="bg2"/>
            </a:solidFill>
            <a:round/>
            <a:headEnd/>
            <a:tailEnd/>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8593035" y="4026196"/>
            <a:ext cx="0" cy="396875"/>
          </a:xfrm>
          <a:prstGeom prst="line">
            <a:avLst/>
          </a:prstGeom>
          <a:noFill/>
          <a:ln w="57150" algn="ctr">
            <a:solidFill>
              <a:schemeClr val="bg2"/>
            </a:solidFill>
            <a:round/>
            <a:headEnd/>
            <a:tailEnd/>
          </a:ln>
          <a:extLst>
            <a:ext uri="{909E8E84-426E-40DD-AFC4-6F175D3DCCD1}">
              <a14:hiddenFill xmlns:a14="http://schemas.microsoft.com/office/drawing/2010/main">
                <a:noFill/>
              </a14:hiddenFill>
            </a:ext>
          </a:extLst>
        </p:spPr>
      </p:cxnSp>
      <p:grpSp>
        <p:nvGrpSpPr>
          <p:cNvPr id="19" name="Group 8"/>
          <p:cNvGrpSpPr>
            <a:grpSpLocks/>
          </p:cNvGrpSpPr>
          <p:nvPr/>
        </p:nvGrpSpPr>
        <p:grpSpPr bwMode="auto">
          <a:xfrm>
            <a:off x="6567090" y="6495818"/>
            <a:ext cx="2576910" cy="369332"/>
            <a:chOff x="9470528" y="6368812"/>
            <a:chExt cx="2576490" cy="368777"/>
          </a:xfrm>
        </p:grpSpPr>
        <p:pic>
          <p:nvPicPr>
            <p:cNvPr id="20"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181158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32200" y="0"/>
            <a:ext cx="5511800" cy="1325563"/>
          </a:xfrm>
        </p:spPr>
        <p:txBody>
          <a:bodyPr/>
          <a:lstStyle/>
          <a:p>
            <a:pPr algn="r"/>
            <a:r>
              <a:rPr lang="en-US" dirty="0" smtClean="0">
                <a:solidFill>
                  <a:srgbClr val="FF0000"/>
                </a:solidFill>
                <a:latin typeface="Arial Black" panose="020B0A04020102020204" pitchFamily="34" charset="0"/>
              </a:rPr>
              <a:t>The Monk</a:t>
            </a:r>
            <a:endParaRPr lang="en-US" dirty="0">
              <a:solidFill>
                <a:srgbClr val="FF0000"/>
              </a:solidFill>
              <a:latin typeface="Arial Black" panose="020B0A04020102020204" pitchFamily="34" charset="0"/>
            </a:endParaRPr>
          </a:p>
        </p:txBody>
      </p:sp>
      <p:pic>
        <p:nvPicPr>
          <p:cNvPr id="5" name="Picture 2" descr="File:Scriptorium-monk-a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32" y="1367443"/>
            <a:ext cx="4828536" cy="45262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8"/>
          <p:cNvGrpSpPr>
            <a:grpSpLocks/>
          </p:cNvGrpSpPr>
          <p:nvPr/>
        </p:nvGrpSpPr>
        <p:grpSpPr bwMode="auto">
          <a:xfrm>
            <a:off x="6567090" y="6495818"/>
            <a:ext cx="2576910" cy="369332"/>
            <a:chOff x="9470528" y="6368812"/>
            <a:chExt cx="2576490" cy="368777"/>
          </a:xfrm>
        </p:grpSpPr>
        <p:pic>
          <p:nvPicPr>
            <p:cNvPr id="7"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249249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55771" y="0"/>
            <a:ext cx="3788229" cy="1325563"/>
          </a:xfrm>
        </p:spPr>
        <p:txBody>
          <a:bodyPr>
            <a:normAutofit/>
          </a:bodyPr>
          <a:lstStyle/>
          <a:p>
            <a:pPr algn="r"/>
            <a:r>
              <a:rPr lang="en-US" sz="4000" dirty="0">
                <a:solidFill>
                  <a:srgbClr val="FF0000"/>
                </a:solidFill>
              </a:rPr>
              <a:t>Boston 1986</a:t>
            </a:r>
          </a:p>
        </p:txBody>
      </p:sp>
      <p:pic>
        <p:nvPicPr>
          <p:cNvPr id="5" name="Picture 4" descr="https://encrypted-tbn2.gstatic.com/images?q=tbn:ANd9GcRDayOkHAWX6kXKDeTdI4BDPIzVb683zz2wgPIiA8Ta6EGAlJnG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033" y="1436994"/>
            <a:ext cx="4021931" cy="428022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8"/>
          <p:cNvGrpSpPr>
            <a:grpSpLocks/>
          </p:cNvGrpSpPr>
          <p:nvPr/>
        </p:nvGrpSpPr>
        <p:grpSpPr bwMode="auto">
          <a:xfrm>
            <a:off x="6567090" y="6495818"/>
            <a:ext cx="2576910" cy="369332"/>
            <a:chOff x="9470528" y="6368812"/>
            <a:chExt cx="2576490" cy="368777"/>
          </a:xfrm>
        </p:grpSpPr>
        <p:pic>
          <p:nvPicPr>
            <p:cNvPr id="7" name="Picture 9" descr="Copyleft.sv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0528" y="646193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99128" y="6368812"/>
              <a:ext cx="2347890" cy="368777"/>
            </a:xfrm>
            <a:prstGeom prst="rect">
              <a:avLst/>
            </a:prstGeom>
            <a:noFill/>
          </p:spPr>
          <p:txBody>
            <a:bodyPr wrap="none">
              <a:spAutoFit/>
            </a:bodyPr>
            <a:lstStyle/>
            <a:p>
              <a:pPr>
                <a:defRPr/>
              </a:pPr>
              <a:r>
                <a:rPr lang="en-US" dirty="0"/>
                <a:t>Copyleft by CM Gibson</a:t>
              </a:r>
            </a:p>
          </p:txBody>
        </p:sp>
      </p:grpSp>
    </p:spTree>
    <p:extLst>
      <p:ext uri="{BB962C8B-B14F-4D97-AF65-F5344CB8AC3E}">
        <p14:creationId xmlns:p14="http://schemas.microsoft.com/office/powerpoint/2010/main" val="379584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oldbydesign.com/wp-content/uploads/2013/08/Told-by-Design-Mad-Men-Kodak-Carousel-Don-Draper-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032" y="968612"/>
            <a:ext cx="5595937" cy="47193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0"/>
            <a:ext cx="91440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ct val="85000"/>
              </a:lnSpc>
              <a:spcBef>
                <a:spcPct val="0"/>
              </a:spcBef>
              <a:spcAft>
                <a:spcPct val="0"/>
              </a:spcAft>
              <a:defRPr sz="2400" b="1">
                <a:solidFill>
                  <a:srgbClr val="FF9933"/>
                </a:solidFill>
                <a:latin typeface="+mj-lt"/>
                <a:ea typeface="+mj-ea"/>
                <a:cs typeface="+mj-cs"/>
              </a:defRPr>
            </a:lvl1pPr>
            <a:lvl2pPr algn="ctr" rtl="0" eaLnBrk="0" fontAlgn="base" hangingPunct="0">
              <a:lnSpc>
                <a:spcPct val="85000"/>
              </a:lnSpc>
              <a:spcBef>
                <a:spcPct val="0"/>
              </a:spcBef>
              <a:spcAft>
                <a:spcPct val="0"/>
              </a:spcAft>
              <a:defRPr sz="2400" b="1">
                <a:solidFill>
                  <a:srgbClr val="FF9933"/>
                </a:solidFill>
                <a:latin typeface="Arial" charset="0"/>
              </a:defRPr>
            </a:lvl2pPr>
            <a:lvl3pPr algn="ctr" rtl="0" eaLnBrk="0" fontAlgn="base" hangingPunct="0">
              <a:lnSpc>
                <a:spcPct val="85000"/>
              </a:lnSpc>
              <a:spcBef>
                <a:spcPct val="0"/>
              </a:spcBef>
              <a:spcAft>
                <a:spcPct val="0"/>
              </a:spcAft>
              <a:defRPr sz="2400" b="1">
                <a:solidFill>
                  <a:srgbClr val="FF9933"/>
                </a:solidFill>
                <a:latin typeface="Arial" charset="0"/>
              </a:defRPr>
            </a:lvl3pPr>
            <a:lvl4pPr algn="ctr" rtl="0" eaLnBrk="0" fontAlgn="base" hangingPunct="0">
              <a:lnSpc>
                <a:spcPct val="85000"/>
              </a:lnSpc>
              <a:spcBef>
                <a:spcPct val="0"/>
              </a:spcBef>
              <a:spcAft>
                <a:spcPct val="0"/>
              </a:spcAft>
              <a:defRPr sz="2400" b="1">
                <a:solidFill>
                  <a:srgbClr val="FF9933"/>
                </a:solidFill>
                <a:latin typeface="Arial" charset="0"/>
              </a:defRPr>
            </a:lvl4pPr>
            <a:lvl5pPr algn="ctr" rtl="0" eaLnBrk="0" fontAlgn="base" hangingPunct="0">
              <a:lnSpc>
                <a:spcPct val="85000"/>
              </a:lnSpc>
              <a:spcBef>
                <a:spcPct val="0"/>
              </a:spcBef>
              <a:spcAft>
                <a:spcPct val="0"/>
              </a:spcAft>
              <a:defRPr sz="2400" b="1">
                <a:solidFill>
                  <a:srgbClr val="FF9933"/>
                </a:solidFill>
                <a:latin typeface="Arial" charset="0"/>
              </a:defRPr>
            </a:lvl5pPr>
            <a:lvl6pPr marL="457200" algn="ctr" rtl="0" eaLnBrk="0" fontAlgn="base" hangingPunct="0">
              <a:lnSpc>
                <a:spcPct val="85000"/>
              </a:lnSpc>
              <a:spcBef>
                <a:spcPct val="0"/>
              </a:spcBef>
              <a:spcAft>
                <a:spcPct val="0"/>
              </a:spcAft>
              <a:defRPr sz="2400" b="1">
                <a:solidFill>
                  <a:srgbClr val="FF9933"/>
                </a:solidFill>
                <a:latin typeface="Arial" charset="0"/>
              </a:defRPr>
            </a:lvl6pPr>
            <a:lvl7pPr marL="914400" algn="ctr" rtl="0" eaLnBrk="0" fontAlgn="base" hangingPunct="0">
              <a:lnSpc>
                <a:spcPct val="85000"/>
              </a:lnSpc>
              <a:spcBef>
                <a:spcPct val="0"/>
              </a:spcBef>
              <a:spcAft>
                <a:spcPct val="0"/>
              </a:spcAft>
              <a:defRPr sz="2400" b="1">
                <a:solidFill>
                  <a:srgbClr val="FF9933"/>
                </a:solidFill>
                <a:latin typeface="Arial" charset="0"/>
              </a:defRPr>
            </a:lvl7pPr>
            <a:lvl8pPr marL="1371600" algn="ctr" rtl="0" eaLnBrk="0" fontAlgn="base" hangingPunct="0">
              <a:lnSpc>
                <a:spcPct val="85000"/>
              </a:lnSpc>
              <a:spcBef>
                <a:spcPct val="0"/>
              </a:spcBef>
              <a:spcAft>
                <a:spcPct val="0"/>
              </a:spcAft>
              <a:defRPr sz="2400" b="1">
                <a:solidFill>
                  <a:srgbClr val="FF9933"/>
                </a:solidFill>
                <a:latin typeface="Arial" charset="0"/>
              </a:defRPr>
            </a:lvl8pPr>
            <a:lvl9pPr marL="1828800" algn="ctr" rtl="0" eaLnBrk="0" fontAlgn="base" hangingPunct="0">
              <a:lnSpc>
                <a:spcPct val="85000"/>
              </a:lnSpc>
              <a:spcBef>
                <a:spcPct val="0"/>
              </a:spcBef>
              <a:spcAft>
                <a:spcPct val="0"/>
              </a:spcAft>
              <a:defRPr sz="2400" b="1">
                <a:solidFill>
                  <a:srgbClr val="FF9933"/>
                </a:solidFill>
                <a:latin typeface="Arial" charset="0"/>
              </a:defRPr>
            </a:lvl9pPr>
          </a:lstStyle>
          <a:p>
            <a:pPr algn="r"/>
            <a:r>
              <a:rPr lang="en-US" sz="2800" kern="0" dirty="0">
                <a:solidFill>
                  <a:srgbClr val="FF0000"/>
                </a:solidFill>
                <a:latin typeface="Arial Black" panose="020B0A04020102020204" pitchFamily="34" charset="0"/>
              </a:rPr>
              <a:t>Definition of an Expert: </a:t>
            </a:r>
          </a:p>
          <a:p>
            <a:pPr algn="r"/>
            <a:r>
              <a:rPr lang="en-US" sz="2800" kern="0" dirty="0">
                <a:solidFill>
                  <a:srgbClr val="FF0000"/>
                </a:solidFill>
                <a:latin typeface="Arial Black" panose="020B0A04020102020204" pitchFamily="34" charset="0"/>
              </a:rPr>
              <a:t>A Guy With Two Slide Carousels From Boston</a:t>
            </a:r>
          </a:p>
        </p:txBody>
      </p:sp>
      <p:sp>
        <p:nvSpPr>
          <p:cNvPr id="6" name="TextBox 5"/>
          <p:cNvSpPr txBox="1"/>
          <p:nvPr/>
        </p:nvSpPr>
        <p:spPr>
          <a:xfrm>
            <a:off x="2693324" y="5776882"/>
            <a:ext cx="6316302" cy="923330"/>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goes backwards, and forwards... it takes us to a place where we ache to go again. It's not called the wheel, it's called the carousel.” Don Draper, Mad Men</a:t>
            </a:r>
          </a:p>
        </p:txBody>
      </p:sp>
    </p:spTree>
    <p:extLst>
      <p:ext uri="{BB962C8B-B14F-4D97-AF65-F5344CB8AC3E}">
        <p14:creationId xmlns:p14="http://schemas.microsoft.com/office/powerpoint/2010/main" val="253331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6491108" y="6424110"/>
            <a:ext cx="2586393" cy="369333"/>
            <a:chOff x="7994007" y="6413023"/>
            <a:chExt cx="2482966" cy="368776"/>
          </a:xfrm>
        </p:grpSpPr>
        <p:pic>
          <p:nvPicPr>
            <p:cNvPr id="5" name="Picture 8" descr="Copyleft.svg.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
        <p:nvSpPr>
          <p:cNvPr id="7" name="Title 1"/>
          <p:cNvSpPr>
            <a:spLocks noGrp="1"/>
          </p:cNvSpPr>
          <p:nvPr>
            <p:ph type="title"/>
          </p:nvPr>
        </p:nvSpPr>
        <p:spPr>
          <a:xfrm>
            <a:off x="0" y="0"/>
            <a:ext cx="9144000" cy="1325563"/>
          </a:xfrm>
        </p:spPr>
        <p:txBody>
          <a:bodyPr>
            <a:normAutofit/>
          </a:bodyPr>
          <a:lstStyle/>
          <a:p>
            <a:pPr algn="r"/>
            <a:r>
              <a:rPr lang="en-US" sz="4000" dirty="0">
                <a:solidFill>
                  <a:srgbClr val="FF0000"/>
                </a:solidFill>
                <a:effectLst>
                  <a:outerShdw blurRad="38100" dist="38100" dir="2700000" algn="tl">
                    <a:srgbClr val="000000">
                      <a:alpha val="43137"/>
                    </a:srgbClr>
                  </a:outerShdw>
                </a:effectLst>
              </a:rPr>
              <a:t>The Perfect Storm</a:t>
            </a:r>
          </a:p>
        </p:txBody>
      </p:sp>
      <p:sp>
        <p:nvSpPr>
          <p:cNvPr id="8" name="Content Placeholder 2"/>
          <p:cNvSpPr>
            <a:spLocks noGrp="1"/>
          </p:cNvSpPr>
          <p:nvPr>
            <p:ph idx="1"/>
          </p:nvPr>
        </p:nvSpPr>
        <p:spPr>
          <a:xfrm>
            <a:off x="91500" y="1555570"/>
            <a:ext cx="8980715" cy="4078847"/>
          </a:xfrm>
        </p:spPr>
        <p:txBody>
          <a:bodyPr>
            <a:normAutofit lnSpcReduction="10000"/>
          </a:bodyPr>
          <a:lstStyle/>
          <a:p>
            <a:pPr>
              <a:lnSpc>
                <a:spcPct val="100000"/>
              </a:lnSpc>
              <a:buClr>
                <a:srgbClr val="FFC000"/>
              </a:buCl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can’t take data from tables, make a bar graph and display it on a slide. (Famous Journal)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owns not only the data, but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also the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 of display of the data.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must be displayed as it was published”</a:t>
            </a:r>
          </a:p>
          <a:p>
            <a:pPr>
              <a:lnSpc>
                <a:spcPct val="100000"/>
              </a:lnSpc>
              <a:buClr>
                <a:srgbClr val="FFC000"/>
              </a:buCl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major cardiovascular society threatened to sue me for copyright infringement for making up slides from a publication that I was involved in. </a:t>
            </a:r>
          </a:p>
          <a:p>
            <a:pPr>
              <a:lnSpc>
                <a:spcPct val="100000"/>
              </a:lnSpc>
              <a:buClr>
                <a:srgbClr val="FFC000"/>
              </a:buCl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fellow: I can’t afford the $450 to download the pdfs of our publications.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97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32200" y="0"/>
            <a:ext cx="5511800" cy="1325563"/>
          </a:xfrm>
        </p:spPr>
        <p:txBody>
          <a:bodyPr>
            <a:normAutofit/>
          </a:bodyPr>
          <a:lstStyle/>
          <a:p>
            <a:pPr algn="r"/>
            <a:r>
              <a:rPr lang="en-US" sz="4000" dirty="0" smtClean="0">
                <a:solidFill>
                  <a:srgbClr val="FF0000"/>
                </a:solidFill>
                <a:effectLst>
                  <a:outerShdw blurRad="38100" dist="38100" dir="2700000" algn="tl">
                    <a:srgbClr val="000000">
                      <a:alpha val="43137"/>
                    </a:srgbClr>
                  </a:outerShdw>
                </a:effectLst>
                <a:latin typeface="Arial Black" panose="020B0A04020102020204" pitchFamily="34" charset="0"/>
              </a:rPr>
              <a:t>The Monk</a:t>
            </a:r>
            <a:endParaRPr lang="en-US" sz="40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pic>
        <p:nvPicPr>
          <p:cNvPr id="5" name="Picture 2" descr="File:Scriptorium-monk-a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732" y="1367443"/>
            <a:ext cx="4828536" cy="452628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p:cNvGrpSpPr>
            <a:grpSpLocks/>
          </p:cNvGrpSpPr>
          <p:nvPr/>
        </p:nvGrpSpPr>
        <p:grpSpPr bwMode="auto">
          <a:xfrm>
            <a:off x="6491108" y="6424110"/>
            <a:ext cx="2586393" cy="369333"/>
            <a:chOff x="7994007" y="6413023"/>
            <a:chExt cx="2482966" cy="368776"/>
          </a:xfrm>
        </p:grpSpPr>
        <p:pic>
          <p:nvPicPr>
            <p:cNvPr id="10" name="Picture 8" descr="Copyleft.svg.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Tree>
    <p:extLst>
      <p:ext uri="{BB962C8B-B14F-4D97-AF65-F5344CB8AC3E}">
        <p14:creationId xmlns:p14="http://schemas.microsoft.com/office/powerpoint/2010/main" val="87002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13818" y="0"/>
            <a:ext cx="6830182" cy="1031649"/>
          </a:xfrm>
        </p:spPr>
        <p:txBody>
          <a:bodyPr>
            <a:normAutofit/>
          </a:bodyPr>
          <a:lstStyle/>
          <a:p>
            <a:pPr algn="r"/>
            <a:r>
              <a:rPr lang="en-US" sz="3600" dirty="0">
                <a:solidFill>
                  <a:srgbClr val="FF0000"/>
                </a:solidFill>
                <a:effectLst>
                  <a:outerShdw blurRad="38100" dist="38100" dir="2700000" algn="tl">
                    <a:srgbClr val="000000">
                      <a:alpha val="43137"/>
                    </a:srgbClr>
                  </a:outerShdw>
                </a:effectLst>
              </a:rPr>
              <a:t>The Printing Press</a:t>
            </a:r>
          </a:p>
        </p:txBody>
      </p:sp>
      <p:sp>
        <p:nvSpPr>
          <p:cNvPr id="5" name="Rectangle 4"/>
          <p:cNvSpPr/>
          <p:nvPr/>
        </p:nvSpPr>
        <p:spPr>
          <a:xfrm>
            <a:off x="325573" y="3318367"/>
            <a:ext cx="8470866" cy="2602764"/>
          </a:xfrm>
          <a:prstGeom prst="rect">
            <a:avLst/>
          </a:prstGeom>
        </p:spPr>
        <p:txBody>
          <a:bodyPr wrap="square">
            <a:spAutoFit/>
          </a:bodyPr>
          <a:lstStyle/>
          <a:p>
            <a:pPr marL="342891" indent="-342891">
              <a:lnSpc>
                <a:spcPct val="107000"/>
              </a:lnSpc>
              <a:spcAft>
                <a:spcPts val="800"/>
              </a:spcAft>
              <a:buClr>
                <a:srgbClr val="FFC000"/>
              </a:buClr>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 the first time, the printing press allowed </a:t>
            </a:r>
            <a:r>
              <a:rPr lang="en-US" sz="2000" i="1" u="sng"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rapid</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distribution of </a:t>
            </a:r>
            <a:r>
              <a:rPr lang="en-US" sz="2000" i="1" u="sng"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large volumes</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of printed work, some of which could be critical of English government</a:t>
            </a:r>
          </a:p>
          <a:p>
            <a:pPr marL="342891" indent="-342891">
              <a:lnSpc>
                <a:spcPct val="107000"/>
              </a:lnSpc>
              <a:spcAft>
                <a:spcPts val="800"/>
              </a:spcAft>
              <a:buClr>
                <a:srgbClr val="FFC000"/>
              </a:buClr>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Copyright originated out of English government’s need to </a:t>
            </a:r>
            <a:r>
              <a:rPr lang="en-US" sz="2000"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control and censor</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the new flood of seditious printed matter</a:t>
            </a:r>
          </a:p>
          <a:p>
            <a:pPr marL="342891" indent="-342891">
              <a:lnSpc>
                <a:spcPct val="107000"/>
              </a:lnSpc>
              <a:spcAft>
                <a:spcPts val="800"/>
              </a:spcAft>
              <a:buClr>
                <a:srgbClr val="FFC000"/>
              </a:buClr>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Government permitted only certain people the </a:t>
            </a:r>
            <a:r>
              <a:rPr lang="en-US" sz="2000"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“Right to Copy” </a:t>
            </a:r>
            <a:r>
              <a:rPr lang="en-US" sz="2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work, the original copyright law was actually a </a:t>
            </a:r>
            <a:r>
              <a:rPr lang="en-US" sz="2000"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censorship law</a:t>
            </a:r>
          </a:p>
        </p:txBody>
      </p:sp>
      <p:pic>
        <p:nvPicPr>
          <p:cNvPr id="6" name="Picture 2" descr="http://www.herravendomain.com/wp-content/uploads/2014/01/printing_press_pub-hou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878" y="317676"/>
            <a:ext cx="3765859" cy="261168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6491392" y="6419939"/>
            <a:ext cx="2586393" cy="369333"/>
            <a:chOff x="7994007" y="6413023"/>
            <a:chExt cx="2482966" cy="368776"/>
          </a:xfrm>
        </p:grpSpPr>
        <p:pic>
          <p:nvPicPr>
            <p:cNvPr id="8" name="Picture 8" descr="Copyleft.svg.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007" y="648311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222606" y="6413023"/>
              <a:ext cx="2254367" cy="368776"/>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Copyleft by CM Gibson</a:t>
              </a:r>
            </a:p>
          </p:txBody>
        </p:sp>
      </p:grpSp>
    </p:spTree>
    <p:extLst>
      <p:ext uri="{BB962C8B-B14F-4D97-AF65-F5344CB8AC3E}">
        <p14:creationId xmlns:p14="http://schemas.microsoft.com/office/powerpoint/2010/main" val="13803382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3403</TotalTime>
  <Words>1876</Words>
  <Application>Microsoft Office PowerPoint</Application>
  <PresentationFormat>On-screen Show (4:3)</PresentationFormat>
  <Paragraphs>305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Depth</vt:lpstr>
      <vt:lpstr>Stilwell Oklahoma, 1967</vt:lpstr>
      <vt:lpstr>Stilwell Oklahoma 1968</vt:lpstr>
      <vt:lpstr>Medical School 1982</vt:lpstr>
      <vt:lpstr>The Monk</vt:lpstr>
      <vt:lpstr>Boston 1986</vt:lpstr>
      <vt:lpstr>PowerPoint Presentation</vt:lpstr>
      <vt:lpstr>The Perfect Storm</vt:lpstr>
      <vt:lpstr>The Monk</vt:lpstr>
      <vt:lpstr>The Printing Press</vt:lpstr>
      <vt:lpstr>Early Copyright Law:  London Company of Stationers</vt:lpstr>
      <vt:lpstr>Statute of Anne: 1709</vt:lpstr>
      <vt:lpstr>Medical Textbooks</vt:lpstr>
      <vt:lpstr>General Practitioner and Specialist’s Income</vt:lpstr>
      <vt:lpstr>Whose Rights Should be Protected in the Modern Electronic Era?</vt:lpstr>
      <vt:lpstr>PowerPoint Presentation</vt:lpstr>
      <vt:lpstr>Old World vs New World: Competition vs Collaboration</vt:lpstr>
      <vt:lpstr>Old World vs New World: Internet</vt:lpstr>
      <vt:lpstr>Old World vs New World:  Reach and Content</vt:lpstr>
      <vt:lpstr>Old World vs New World: Organizational Structure</vt:lpstr>
      <vt:lpstr>Old World vs New World: Medicine &amp; Collaboration</vt:lpstr>
      <vt:lpstr>Old World vs New World:  Evidence Based Replaces Eminence Based As The Truth Standard</vt:lpstr>
      <vt:lpstr>Physician / Patient  Power Gradient</vt:lpstr>
      <vt:lpstr>Old World vs New World: Information Flow</vt:lpstr>
      <vt:lpstr>What is Copyleft?</vt:lpstr>
      <vt:lpstr>What is a Wiki?</vt:lpstr>
      <vt:lpstr>          MediaWiki:  The Wiki Software</vt:lpstr>
      <vt:lpstr>Wiki’s May Be Less Biased</vt:lpstr>
      <vt:lpstr>The “World May Be Flat”, But  “The Earth is Round”</vt:lpstr>
      <vt:lpstr>Are Wikis Accurate?</vt:lpstr>
      <vt:lpstr>Encyclopedia Britannica Ceases in Book Form after 244 Years</vt:lpstr>
      <vt:lpstr>The Ideal “Textbook”</vt:lpstr>
      <vt:lpstr>The Ideal “Textbook”</vt:lpstr>
      <vt:lpstr>WikiDoc &amp; WikiPatient: Overview</vt:lpstr>
      <vt:lpstr>PowerPoint Presentation</vt:lpstr>
      <vt:lpstr>Who Can Get Involved?</vt:lpstr>
      <vt:lpstr>Pre-Medical Students: WikiDoc Scholars Program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account;C. Michael Gibson;M.D.</dc:creator>
  <cp:lastModifiedBy>Mike</cp:lastModifiedBy>
  <cp:revision>71</cp:revision>
  <dcterms:created xsi:type="dcterms:W3CDTF">2014-04-12T13:28:27Z</dcterms:created>
  <dcterms:modified xsi:type="dcterms:W3CDTF">2014-07-14T16:18:23Z</dcterms:modified>
</cp:coreProperties>
</file>