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5" r:id="rId3"/>
    <p:sldMasterId id="2147483677" r:id="rId4"/>
    <p:sldMasterId id="2147483678" r:id="rId5"/>
    <p:sldMasterId id="2147483961" r:id="rId6"/>
    <p:sldMasterId id="2147483962" r:id="rId7"/>
    <p:sldMasterId id="2147483963" r:id="rId8"/>
    <p:sldMasterId id="2147484055" r:id="rId9"/>
  </p:sldMasterIdLst>
  <p:notesMasterIdLst>
    <p:notesMasterId r:id="rId55"/>
  </p:notesMasterIdLst>
  <p:handoutMasterIdLst>
    <p:handoutMasterId r:id="rId56"/>
  </p:handoutMasterIdLst>
  <p:sldIdLst>
    <p:sldId id="949" r:id="rId10"/>
    <p:sldId id="950" r:id="rId11"/>
    <p:sldId id="952" r:id="rId12"/>
    <p:sldId id="987" r:id="rId13"/>
    <p:sldId id="954" r:id="rId14"/>
    <p:sldId id="958" r:id="rId15"/>
    <p:sldId id="985" r:id="rId16"/>
    <p:sldId id="986" r:id="rId17"/>
    <p:sldId id="964" r:id="rId18"/>
    <p:sldId id="965" r:id="rId19"/>
    <p:sldId id="967" r:id="rId20"/>
    <p:sldId id="968" r:id="rId21"/>
    <p:sldId id="969" r:id="rId22"/>
    <p:sldId id="899" r:id="rId23"/>
    <p:sldId id="900" r:id="rId24"/>
    <p:sldId id="901" r:id="rId25"/>
    <p:sldId id="902" r:id="rId26"/>
    <p:sldId id="903" r:id="rId27"/>
    <p:sldId id="970" r:id="rId28"/>
    <p:sldId id="905" r:id="rId29"/>
    <p:sldId id="906" r:id="rId30"/>
    <p:sldId id="908" r:id="rId31"/>
    <p:sldId id="909" r:id="rId32"/>
    <p:sldId id="911" r:id="rId33"/>
    <p:sldId id="940" r:id="rId34"/>
    <p:sldId id="978" r:id="rId35"/>
    <p:sldId id="913" r:id="rId36"/>
    <p:sldId id="914" r:id="rId37"/>
    <p:sldId id="915" r:id="rId38"/>
    <p:sldId id="971" r:id="rId39"/>
    <p:sldId id="917" r:id="rId40"/>
    <p:sldId id="976" r:id="rId41"/>
    <p:sldId id="980" r:id="rId42"/>
    <p:sldId id="979" r:id="rId43"/>
    <p:sldId id="927" r:id="rId44"/>
    <p:sldId id="930" r:id="rId45"/>
    <p:sldId id="935" r:id="rId46"/>
    <p:sldId id="937" r:id="rId47"/>
    <p:sldId id="938" r:id="rId48"/>
    <p:sldId id="988" r:id="rId49"/>
    <p:sldId id="989" r:id="rId50"/>
    <p:sldId id="991" r:id="rId51"/>
    <p:sldId id="992" r:id="rId52"/>
    <p:sldId id="993" r:id="rId53"/>
    <p:sldId id="994" r:id="rId54"/>
  </p:sldIdLst>
  <p:sldSz cx="9144000" cy="6858000" type="screen4x3"/>
  <p:notesSz cx="6858000" cy="92964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8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8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8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7E"/>
    <a:srgbClr val="00007B"/>
    <a:srgbClr val="FF00FF"/>
    <a:srgbClr val="FF3399"/>
    <a:srgbClr val="000082"/>
    <a:srgbClr val="C0C0C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3" autoAdjust="0"/>
    <p:restoredTop sz="94118" autoAdjust="0"/>
  </p:normalViewPr>
  <p:slideViewPr>
    <p:cSldViewPr snapToGrid="0">
      <p:cViewPr>
        <p:scale>
          <a:sx n="100" d="100"/>
          <a:sy n="100" d="100"/>
        </p:scale>
        <p:origin x="-1434" y="-24"/>
      </p:cViewPr>
      <p:guideLst>
        <p:guide orient="horz" pos="4128"/>
        <p:guide orient="horz" pos="3072"/>
        <p:guide orient="horz" pos="3540"/>
        <p:guide orient="horz" pos="1244"/>
        <p:guide orient="horz" pos="1022"/>
        <p:guide pos="96"/>
        <p:guide pos="5678"/>
        <p:guide pos="900"/>
        <p:guide pos="4674"/>
        <p:guide pos="1844"/>
        <p:guide pos="2384"/>
        <p:guide pos="4004"/>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5" d="100"/>
          <a:sy n="75" d="100"/>
        </p:scale>
        <p:origin x="-180" y="-96"/>
      </p:cViewPr>
      <p:guideLst>
        <p:guide orient="horz" pos="1946"/>
        <p:guide orient="horz" pos="439"/>
        <p:guide orient="horz" pos="2208"/>
        <p:guide orient="horz" pos="5563"/>
        <p:guide pos="2160"/>
        <p:guide pos="3888"/>
        <p:guide pos="4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923186">
              <a:defRPr sz="1100">
                <a:latin typeface="Arial" charset="0"/>
                <a:cs typeface="Arial" charset="0"/>
              </a:defRPr>
            </a:lvl1pPr>
          </a:lstStyle>
          <a:p>
            <a:pPr>
              <a:defRPr/>
            </a:pPr>
            <a:endParaRPr lang="en-US"/>
          </a:p>
        </p:txBody>
      </p:sp>
      <p:sp>
        <p:nvSpPr>
          <p:cNvPr id="3389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923186">
              <a:defRPr sz="1100">
                <a:latin typeface="Arial" charset="0"/>
                <a:cs typeface="Arial" charset="0"/>
              </a:defRPr>
            </a:lvl1pPr>
          </a:lstStyle>
          <a:p>
            <a:pPr>
              <a:defRPr/>
            </a:pPr>
            <a:endParaRPr lang="en-US"/>
          </a:p>
        </p:txBody>
      </p:sp>
      <p:sp>
        <p:nvSpPr>
          <p:cNvPr id="3389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923186">
              <a:defRPr sz="1100">
                <a:latin typeface="Arial" charset="0"/>
                <a:cs typeface="Arial" charset="0"/>
              </a:defRPr>
            </a:lvl1pPr>
          </a:lstStyle>
          <a:p>
            <a:pPr>
              <a:defRPr/>
            </a:pPr>
            <a:fld id="{34ECE889-93CF-4AC6-95C5-ADB6CAA90C46}" type="slidenum">
              <a:rPr lang="en-US"/>
              <a:pPr>
                <a:defRPr/>
              </a:pPr>
              <a:t>‹#›</a:t>
            </a:fld>
            <a:endParaRPr lang="en-US"/>
          </a:p>
        </p:txBody>
      </p:sp>
      <p:sp>
        <p:nvSpPr>
          <p:cNvPr id="338950" name="Text Box 6"/>
          <p:cNvSpPr txBox="1">
            <a:spLocks noChangeArrowheads="1"/>
          </p:cNvSpPr>
          <p:nvPr/>
        </p:nvSpPr>
        <p:spPr bwMode="auto">
          <a:xfrm>
            <a:off x="3763963" y="0"/>
            <a:ext cx="3094037" cy="419100"/>
          </a:xfrm>
          <a:prstGeom prst="rect">
            <a:avLst/>
          </a:prstGeom>
          <a:noFill/>
          <a:ln w="9525">
            <a:noFill/>
            <a:miter lim="800000"/>
            <a:headEnd/>
            <a:tailEnd/>
          </a:ln>
        </p:spPr>
        <p:txBody>
          <a:bodyPr lIns="97564" tIns="48782" rIns="97564" bIns="48782">
            <a:spAutoFit/>
          </a:bodyPr>
          <a:lstStyle/>
          <a:p>
            <a:pPr algn="r" defTabSz="976242">
              <a:spcBef>
                <a:spcPct val="50000"/>
              </a:spcBef>
              <a:defRPr/>
            </a:pPr>
            <a:r>
              <a:rPr lang="en-US" sz="2100" b="1" dirty="0" err="1">
                <a:latin typeface="Arial" charset="0"/>
                <a:cs typeface="Arial" charset="0"/>
              </a:rPr>
              <a:t>Core_CC</a:t>
            </a:r>
            <a:endParaRPr lang="en-US" sz="2100" b="1" dirty="0">
              <a:latin typeface="Arial" charset="0"/>
              <a:cs typeface="Arial" charset="0"/>
            </a:endParaRPr>
          </a:p>
        </p:txBody>
      </p:sp>
      <p:sp>
        <p:nvSpPr>
          <p:cNvPr id="117766" name="Rectangle 6"/>
          <p:cNvSpPr>
            <a:spLocks noChangeArrowheads="1"/>
          </p:cNvSpPr>
          <p:nvPr/>
        </p:nvSpPr>
        <p:spPr bwMode="auto">
          <a:xfrm>
            <a:off x="4143375" y="9272588"/>
            <a:ext cx="3170238" cy="487362"/>
          </a:xfrm>
          <a:prstGeom prst="rect">
            <a:avLst/>
          </a:prstGeom>
          <a:noFill/>
          <a:ln w="9525">
            <a:noFill/>
            <a:miter lim="800000"/>
            <a:headEnd/>
            <a:tailEnd/>
          </a:ln>
          <a:effectLst/>
        </p:spPr>
        <p:txBody>
          <a:bodyPr lIns="97564" tIns="48782" rIns="97564" bIns="48782" anchor="b"/>
          <a:lstStyle/>
          <a:p>
            <a:pPr algn="r" defTabSz="976242">
              <a:defRPr/>
            </a:pPr>
            <a:fld id="{A6A9A50B-EA5C-4DD7-BF7E-8CCEE31894A8}" type="slidenum">
              <a:rPr lang="en-US" sz="1200">
                <a:latin typeface="Arial" charset="0"/>
                <a:cs typeface="Arial" charset="0"/>
              </a:rPr>
              <a:pPr algn="r" defTabSz="976242">
                <a:defRPr/>
              </a:pPr>
              <a:t>‹#›</a:t>
            </a:fld>
            <a:endParaRPr lang="en-US" sz="1200" dirty="0">
              <a:latin typeface="Arial" charset="0"/>
              <a:cs typeface="Arial" charset="0"/>
            </a:endParaRPr>
          </a:p>
        </p:txBody>
      </p:sp>
    </p:spTree>
    <p:extLst>
      <p:ext uri="{BB962C8B-B14F-4D97-AF65-F5344CB8AC3E}">
        <p14:creationId xmlns:p14="http://schemas.microsoft.com/office/powerpoint/2010/main" val="110032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923186">
              <a:defRPr sz="11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923186">
              <a:defRPr sz="1100">
                <a:latin typeface="Arial" charset="0"/>
                <a:cs typeface="Arial" charset="0"/>
              </a:defRPr>
            </a:lvl1pPr>
          </a:lstStyle>
          <a:p>
            <a:pPr>
              <a:defRPr/>
            </a:pPr>
            <a:fld id="{D3BFF0AC-A7E5-495A-8E03-E4799A44B4B2}" type="datetimeFigureOut">
              <a:rPr lang="en-US"/>
              <a:pPr>
                <a:defRPr/>
              </a:pPr>
              <a:t>10/16/2014</a:t>
            </a:fld>
            <a:endParaRPr lang="en-US"/>
          </a:p>
        </p:txBody>
      </p:sp>
      <p:sp>
        <p:nvSpPr>
          <p:cNvPr id="60420" name="Rectangle 4"/>
          <p:cNvSpPr>
            <a:spLocks noGrp="1" noRot="1" noChangeAspect="1" noChangeArrowheads="1" noTextEdit="1"/>
          </p:cNvSpPr>
          <p:nvPr>
            <p:ph type="sldImg" idx="2"/>
          </p:nvPr>
        </p:nvSpPr>
        <p:spPr bwMode="auto">
          <a:xfrm>
            <a:off x="1909763" y="6562725"/>
            <a:ext cx="3001962" cy="225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696913"/>
            <a:ext cx="5486400" cy="4183062"/>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923186">
              <a:defRPr sz="1400">
                <a:latin typeface="Arial" charset="0"/>
                <a:cs typeface="Arial" charset="0"/>
              </a:defRPr>
            </a:lvl1pPr>
          </a:lstStyle>
          <a:p>
            <a:pPr>
              <a:defRPr/>
            </a:pPr>
            <a:fld id="{4D095D45-8DC6-44F7-8026-D9661F337CBA}" type="slidenum">
              <a:rPr lang="en-US"/>
              <a:pPr>
                <a:defRPr/>
              </a:pPr>
              <a:t>‹#›</a:t>
            </a:fld>
            <a:endParaRPr lang="en-US"/>
          </a:p>
        </p:txBody>
      </p:sp>
    </p:spTree>
    <p:extLst>
      <p:ext uri="{BB962C8B-B14F-4D97-AF65-F5344CB8AC3E}">
        <p14:creationId xmlns:p14="http://schemas.microsoft.com/office/powerpoint/2010/main" val="1300844055"/>
      </p:ext>
    </p:extLst>
  </p:cSld>
  <p:clrMap bg1="lt1" tx1="dk1" bg2="lt2" tx2="dk2" accent1="accent1" accent2="accent2" accent3="accent3" accent4="accent4" accent5="accent5" accent6="accent6" hlink="hlink" folHlink="folHlink"/>
  <p:notesStyle>
    <a:lvl1pPr algn="l" rtl="0" eaLnBrk="0" fontAlgn="base" hangingPunct="0">
      <a:spcBef>
        <a:spcPct val="50000"/>
      </a:spcBef>
      <a:spcAft>
        <a:spcPct val="0"/>
      </a:spcAft>
      <a:defRPr sz="1400" b="1" kern="1200">
        <a:solidFill>
          <a:schemeClr val="tx1"/>
        </a:solidFill>
        <a:latin typeface="Arial" charset="0"/>
        <a:ea typeface="+mn-ea"/>
        <a:cs typeface="Arial" charset="0"/>
      </a:defRPr>
    </a:lvl1pPr>
    <a:lvl2pPr marL="457200" algn="l" rtl="0" eaLnBrk="0" fontAlgn="base" hangingPunct="0">
      <a:spcBef>
        <a:spcPct val="50000"/>
      </a:spcBef>
      <a:spcAft>
        <a:spcPct val="0"/>
      </a:spcAft>
      <a:defRPr sz="1400" b="1" kern="1200">
        <a:solidFill>
          <a:schemeClr val="tx1"/>
        </a:solidFill>
        <a:latin typeface="Arial" charset="0"/>
        <a:ea typeface="+mn-ea"/>
        <a:cs typeface="Arial" charset="0"/>
      </a:defRPr>
    </a:lvl2pPr>
    <a:lvl3pPr marL="914400" algn="l" rtl="0" eaLnBrk="0" fontAlgn="base" hangingPunct="0">
      <a:spcBef>
        <a:spcPct val="50000"/>
      </a:spcBef>
      <a:spcAft>
        <a:spcPct val="0"/>
      </a:spcAft>
      <a:defRPr sz="1400" b="1" kern="1200">
        <a:solidFill>
          <a:schemeClr val="tx1"/>
        </a:solidFill>
        <a:latin typeface="Arial" charset="0"/>
        <a:ea typeface="+mn-ea"/>
        <a:cs typeface="Arial" charset="0"/>
      </a:defRPr>
    </a:lvl3pPr>
    <a:lvl4pPr marL="1371600" algn="l" rtl="0" eaLnBrk="0" fontAlgn="base" hangingPunct="0">
      <a:spcBef>
        <a:spcPct val="50000"/>
      </a:spcBef>
      <a:spcAft>
        <a:spcPct val="0"/>
      </a:spcAft>
      <a:defRPr sz="1400" b="1" kern="1200">
        <a:solidFill>
          <a:schemeClr val="tx1"/>
        </a:solidFill>
        <a:latin typeface="Arial" charset="0"/>
        <a:ea typeface="+mn-ea"/>
        <a:cs typeface="Arial" charset="0"/>
      </a:defRPr>
    </a:lvl4pPr>
    <a:lvl5pPr marL="1828800" algn="l" rtl="0" eaLnBrk="0" fontAlgn="base" hangingPunct="0">
      <a:spcBef>
        <a:spcPct val="5000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AD740062-820C-4173-8736-B1475C609E65}" type="slidenum">
              <a:rPr lang="en-US" altLang="en-US" sz="1400" smtClean="0"/>
              <a:pPr eaLnBrk="1" hangingPunct="1"/>
              <a:t>1</a:t>
            </a:fld>
            <a:endParaRPr lang="en-US" altLang="en-US" sz="14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1074A8C9-9176-409F-BFD9-DCCD9394F87C}" type="slidenum">
              <a:rPr lang="en-US" altLang="en-US" sz="1400" smtClean="0"/>
              <a:pPr eaLnBrk="1" hangingPunct="1"/>
              <a:t>13</a:t>
            </a:fld>
            <a:endParaRPr lang="en-US" altLang="en-US" sz="14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C7794E0-F0F5-4BD5-8841-351743AE6231}" type="slidenum">
              <a:rPr lang="en-US" altLang="en-US" sz="1400" smtClean="0"/>
              <a:pPr eaLnBrk="1" hangingPunct="1"/>
              <a:t>14</a:t>
            </a:fld>
            <a:endParaRPr lang="en-US" altLang="en-US" sz="14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F524863-4F39-4966-B3C5-C70A8170B241}" type="slidenum">
              <a:rPr lang="en-US" altLang="en-US" sz="1400" smtClean="0"/>
              <a:pPr eaLnBrk="1" hangingPunct="1"/>
              <a:t>15</a:t>
            </a:fld>
            <a:endParaRPr lang="en-US" altLang="en-US" sz="14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A7664B6B-4FDE-4603-99D8-EA3BA6E80268}" type="slidenum">
              <a:rPr lang="en-US" altLang="en-US" sz="1400" smtClean="0"/>
              <a:pPr eaLnBrk="1" hangingPunct="1"/>
              <a:t>16</a:t>
            </a:fld>
            <a:endParaRPr lang="en-US" altLang="en-US" sz="14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0010482C-9353-4168-A775-1A202EC6680D}" type="slidenum">
              <a:rPr lang="en-US" altLang="en-US" sz="1400" smtClean="0"/>
              <a:pPr eaLnBrk="1" hangingPunct="1"/>
              <a:t>17</a:t>
            </a:fld>
            <a:endParaRPr lang="en-US" altLang="en-US" sz="14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DB64E371-0484-412B-AC47-149687F18DF4}" type="slidenum">
              <a:rPr lang="en-US" altLang="en-US" sz="1400" smtClean="0"/>
              <a:pPr eaLnBrk="1" hangingPunct="1"/>
              <a:t>18</a:t>
            </a:fld>
            <a:endParaRPr lang="en-US" altLang="en-US" sz="1400" smtClean="0"/>
          </a:p>
        </p:txBody>
      </p:sp>
      <p:sp>
        <p:nvSpPr>
          <p:cNvPr id="76803"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fld id="{F3B6CF6E-370F-47F0-844C-2D0D9623B18F}" type="slidenum">
              <a:rPr lang="en-US" altLang="en-US" sz="1200">
                <a:latin typeface="Times New Roman" pitchFamily="18" charset="0"/>
              </a:rPr>
              <a:pPr algn="r" eaLnBrk="1" hangingPunct="1"/>
              <a:t>18</a:t>
            </a:fld>
            <a:endParaRPr lang="en-US" altLang="en-US" sz="1200">
              <a:latin typeface="Times New Roman" pitchFamily="18" charset="0"/>
            </a:endParaRPr>
          </a:p>
        </p:txBody>
      </p:sp>
      <p:sp>
        <p:nvSpPr>
          <p:cNvPr id="76804" name="Rectangle 2"/>
          <p:cNvSpPr>
            <a:spLocks noGrp="1" noRot="1" noChangeAspect="1" noChangeArrowheads="1" noTextEdit="1"/>
          </p:cNvSpPr>
          <p:nvPr>
            <p:ph type="sldImg"/>
          </p:nvPr>
        </p:nvSpPr>
        <p:spPr>
          <a:xfrm>
            <a:off x="1106488" y="698500"/>
            <a:ext cx="4646612" cy="3486150"/>
          </a:xfrm>
          <a:ln/>
        </p:spPr>
      </p:sp>
      <p:sp>
        <p:nvSpPr>
          <p:cNvPr id="76805"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spcBef>
                <a:spcPct val="0"/>
              </a:spcBef>
            </a:pPr>
            <a:r>
              <a:rPr lang="en-US" altLang="en-US" smtClean="0">
                <a:solidFill>
                  <a:schemeClr val="bg1"/>
                </a:solidFill>
                <a:latin typeface="Arial" pitchFamily="34" charset="0"/>
                <a:cs typeface="Arial" pitchFamily="34" charset="0"/>
              </a:rPr>
              <a:t>Am J Cardiol 2007; 100:1695-1664</a:t>
            </a:r>
            <a:endParaRPr lang="fr-CA"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17653F7F-0550-4068-AC69-02D7B53569BF}" type="slidenum">
              <a:rPr lang="en-US" altLang="en-US" sz="1400" smtClean="0"/>
              <a:pPr eaLnBrk="1" hangingPunct="1"/>
              <a:t>20</a:t>
            </a:fld>
            <a:endParaRPr lang="en-US" altLang="en-US" sz="14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32C2567A-64FA-427C-BFF8-1C6F2611F851}" type="slidenum">
              <a:rPr lang="en-US" altLang="en-US" sz="1400" smtClean="0"/>
              <a:pPr eaLnBrk="1" hangingPunct="1"/>
              <a:t>21</a:t>
            </a:fld>
            <a:endParaRPr lang="en-US" altLang="en-US" sz="14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8352E239-3331-490C-8629-CD66CAED24C2}" type="slidenum">
              <a:rPr lang="en-US" altLang="en-US" sz="1400" smtClean="0"/>
              <a:pPr eaLnBrk="1" hangingPunct="1"/>
              <a:t>22</a:t>
            </a:fld>
            <a:endParaRPr lang="en-US" altLang="en-US" sz="1400" smtClean="0"/>
          </a:p>
        </p:txBody>
      </p:sp>
      <p:sp>
        <p:nvSpPr>
          <p:cNvPr id="79875"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fld id="{D6EDBB4F-B04C-48F6-BE64-C526C36F1752}" type="slidenum">
              <a:rPr lang="en-US" altLang="en-US" sz="1200">
                <a:latin typeface="Times New Roman" pitchFamily="18" charset="0"/>
              </a:rPr>
              <a:pPr algn="r" eaLnBrk="1" hangingPunct="1"/>
              <a:t>22</a:t>
            </a:fld>
            <a:endParaRPr lang="en-US" altLang="en-US" sz="1200">
              <a:latin typeface="Times New Roman" pitchFamily="18" charset="0"/>
            </a:endParaRPr>
          </a:p>
        </p:txBody>
      </p:sp>
      <p:sp>
        <p:nvSpPr>
          <p:cNvPr id="79876" name="Rectangle 2"/>
          <p:cNvSpPr>
            <a:spLocks noGrp="1" noRot="1" noChangeAspect="1" noChangeArrowheads="1" noTextEdit="1"/>
          </p:cNvSpPr>
          <p:nvPr>
            <p:ph type="sldImg"/>
          </p:nvPr>
        </p:nvSpPr>
        <p:spPr>
          <a:xfrm>
            <a:off x="1106488" y="698500"/>
            <a:ext cx="4646612" cy="3486150"/>
          </a:xfrm>
          <a:ln/>
        </p:spPr>
      </p:sp>
      <p:sp>
        <p:nvSpPr>
          <p:cNvPr id="79877"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spcBef>
                <a:spcPct val="0"/>
              </a:spcBef>
            </a:pPr>
            <a:r>
              <a:rPr lang="en-US" altLang="en-US" smtClean="0">
                <a:solidFill>
                  <a:schemeClr val="bg1"/>
                </a:solidFill>
                <a:latin typeface="Arial" pitchFamily="34" charset="0"/>
                <a:cs typeface="Arial" pitchFamily="34" charset="0"/>
              </a:rPr>
              <a:t>NEJM 2008;359:2195-2207</a:t>
            </a:r>
            <a:endParaRPr lang="fr-CA"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603DBFAC-A62F-4615-A19E-11FF5B4C4EFD}" type="slidenum">
              <a:rPr lang="en-US" altLang="en-US" sz="1400" smtClean="0"/>
              <a:pPr eaLnBrk="1" hangingPunct="1"/>
              <a:t>23</a:t>
            </a:fld>
            <a:endParaRPr lang="en-US" altLang="en-US" sz="14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D879DCF-C532-42B3-B5A2-9577626803A4}" type="slidenum">
              <a:rPr lang="en-US" altLang="en-US" sz="1400" smtClean="0"/>
              <a:pPr eaLnBrk="1" hangingPunct="1"/>
              <a:t>2</a:t>
            </a:fld>
            <a:endParaRPr lang="en-US" altLang="en-US" sz="14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6D6596E5-0B92-4C28-B403-F7FABF2DA734}" type="slidenum">
              <a:rPr lang="en-US" altLang="en-US" sz="1400" smtClean="0"/>
              <a:pPr eaLnBrk="1" hangingPunct="1"/>
              <a:t>24</a:t>
            </a:fld>
            <a:endParaRPr lang="en-US" altLang="en-US" sz="14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F032015F-34DA-413B-BF8F-1FCA3A1DAF04}" type="slidenum">
              <a:rPr lang="en-US" altLang="en-US" sz="1400" smtClean="0"/>
              <a:pPr eaLnBrk="1" hangingPunct="1"/>
              <a:t>27</a:t>
            </a:fld>
            <a:endParaRPr lang="en-US" altLang="en-US" sz="14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0000"/>
                </a:solidFill>
                <a:latin typeface="Arial" pitchFamily="34" charset="0"/>
                <a:cs typeface="Arial" pitchFamily="34" charset="0"/>
              </a:rPr>
              <a:t>NEJM 2008;359:2195-2207</a:t>
            </a:r>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2589FC51-BE5E-47FB-A1EE-11969A797756}" type="slidenum">
              <a:rPr lang="en-US" altLang="en-US" sz="1400" smtClean="0"/>
              <a:pPr eaLnBrk="1" hangingPunct="1"/>
              <a:t>28</a:t>
            </a:fld>
            <a:endParaRPr lang="en-US" altLang="en-US" sz="14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0000"/>
                </a:solidFill>
                <a:latin typeface="Arial" pitchFamily="34" charset="0"/>
                <a:cs typeface="Arial" pitchFamily="34" charset="0"/>
              </a:rPr>
              <a:t>NEJM 2008;359:2195-2207</a:t>
            </a:r>
          </a:p>
          <a:p>
            <a:endParaRPr lang="en-US" alt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4FC9BEFD-B204-47D3-8624-472FC0A92F0B}" type="slidenum">
              <a:rPr lang="en-US" altLang="en-US" sz="1400" smtClean="0"/>
              <a:pPr eaLnBrk="1" hangingPunct="1"/>
              <a:t>29</a:t>
            </a:fld>
            <a:endParaRPr lang="en-US" altLang="en-US" sz="14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0000"/>
                </a:solidFill>
                <a:latin typeface="Arial" pitchFamily="34" charset="0"/>
                <a:cs typeface="Arial" pitchFamily="34" charset="0"/>
              </a:rPr>
              <a:t>NEJM 2008;359:2195-2207</a:t>
            </a:r>
            <a:endParaRPr lang="en-US"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22D628DC-2E56-410F-AE26-687654AA08AA}" type="slidenum">
              <a:rPr lang="en-US" altLang="en-US" sz="1400" smtClean="0"/>
              <a:pPr eaLnBrk="1" hangingPunct="1"/>
              <a:t>30</a:t>
            </a:fld>
            <a:endParaRPr lang="en-US" altLang="en-US" sz="14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0000"/>
                </a:solidFill>
                <a:latin typeface="Arial" pitchFamily="34" charset="0"/>
                <a:cs typeface="Arial" pitchFamily="34" charset="0"/>
              </a:rPr>
              <a:t>NEJM 2008;359:2195-2207</a:t>
            </a:r>
            <a:endParaRPr lang="en-US" alt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35A12290-FA4A-4C54-8EB2-D893D67C9535}" type="slidenum">
              <a:rPr lang="en-US" altLang="en-US" sz="1400" smtClean="0"/>
              <a:pPr eaLnBrk="1" hangingPunct="1"/>
              <a:t>31</a:t>
            </a:fld>
            <a:endParaRPr lang="en-US" altLang="en-US" sz="14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60FD3BD6-1138-4122-919A-5C91653FF409}" type="slidenum">
              <a:rPr lang="en-US" altLang="en-US" sz="1400" smtClean="0"/>
              <a:pPr eaLnBrk="1" hangingPunct="1"/>
              <a:t>32</a:t>
            </a:fld>
            <a:endParaRPr lang="en-US" altLang="en-US" sz="1400" smtClean="0"/>
          </a:p>
        </p:txBody>
      </p:sp>
      <p:sp>
        <p:nvSpPr>
          <p:cNvPr id="88067" name="Rectangle 2"/>
          <p:cNvSpPr>
            <a:spLocks noGrp="1" noRot="1" noChangeAspect="1" noChangeArrowheads="1" noTextEdit="1"/>
          </p:cNvSpPr>
          <p:nvPr>
            <p:ph type="sldImg"/>
          </p:nvPr>
        </p:nvSpPr>
        <p:spPr>
          <a:xfrm>
            <a:off x="1909763" y="6561138"/>
            <a:ext cx="3003550" cy="2254250"/>
          </a:xfrm>
          <a:ln/>
        </p:spPr>
      </p:sp>
      <p:sp>
        <p:nvSpPr>
          <p:cNvPr id="88068" name="Rectangle 3"/>
          <p:cNvSpPr>
            <a:spLocks noGrp="1" noChangeArrowheads="1"/>
          </p:cNvSpPr>
          <p:nvPr>
            <p:ph type="body" idx="1"/>
          </p:nvPr>
        </p:nvSpPr>
        <p:spPr>
          <a:xfrm>
            <a:off x="687388" y="698500"/>
            <a:ext cx="54832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cs typeface="Arial" pitchFamily="34" charset="0"/>
              </a:rPr>
              <a:t>Figure derived from Figure 11.2.1.18.3 of the Jupiter CSR in Module 5, Section 5.3.5.1.</a:t>
            </a:r>
            <a:endParaRPr lang="en-US" alt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2A6BF2DC-DF21-4728-9569-EC11C9DC5FEF}" type="slidenum">
              <a:rPr lang="en-US" altLang="en-US" sz="1400" smtClean="0"/>
              <a:pPr eaLnBrk="1" hangingPunct="1"/>
              <a:t>35</a:t>
            </a:fld>
            <a:endParaRPr lang="en-US" altLang="en-US" sz="14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cs typeface="Arial" pitchFamily="34" charset="0"/>
              </a:rPr>
              <a:t>NEJM 2009;360:1851-1861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705E95B-3C24-4246-8DAA-973F98235290}" type="slidenum">
              <a:rPr lang="en-US" altLang="en-US" sz="1400" smtClean="0"/>
              <a:pPr eaLnBrk="1" hangingPunct="1"/>
              <a:t>36</a:t>
            </a:fld>
            <a:endParaRPr lang="en-US" altLang="en-US" sz="14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003A61D6-91FD-46FE-B129-C34547B971AB}" type="slidenum">
              <a:rPr lang="en-US" altLang="en-US" sz="1400" smtClean="0"/>
              <a:pPr eaLnBrk="1" hangingPunct="1"/>
              <a:t>37</a:t>
            </a:fld>
            <a:endParaRPr lang="en-US" altLang="en-US" sz="14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BC49CDB7-2D64-4D7A-874B-54F93FBCA1B5}" type="slidenum">
              <a:rPr lang="en-US" altLang="en-US" sz="1400" smtClean="0"/>
              <a:pPr eaLnBrk="1" hangingPunct="1"/>
              <a:t>3</a:t>
            </a:fld>
            <a:endParaRPr lang="en-US" altLang="en-US" sz="14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B227FA5F-12EC-49C5-9EF5-765A6D308C98}" type="slidenum">
              <a:rPr lang="en-US" altLang="en-US" sz="1400" smtClean="0"/>
              <a:pPr eaLnBrk="1" hangingPunct="1"/>
              <a:t>38</a:t>
            </a:fld>
            <a:endParaRPr lang="en-US" altLang="en-US" sz="14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931C666-4F07-4928-911E-F47AA0ED22DB}" type="slidenum">
              <a:rPr lang="en-US" altLang="en-US" sz="1400" smtClean="0"/>
              <a:pPr eaLnBrk="1" hangingPunct="1"/>
              <a:t>39</a:t>
            </a:fld>
            <a:endParaRPr lang="en-US" altLang="en-US" sz="14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2000770-FBB1-43B0-8783-D0A86146C859}" type="slidenum">
              <a:rPr lang="en-US" altLang="en-US" sz="1400" smtClean="0"/>
              <a:pPr eaLnBrk="1" hangingPunct="1"/>
              <a:t>5</a:t>
            </a:fld>
            <a:endParaRPr lang="en-US" altLang="en-US" sz="1400" smtClean="0"/>
          </a:p>
        </p:txBody>
      </p:sp>
      <p:sp>
        <p:nvSpPr>
          <p:cNvPr id="65539" name="Rectangle 2"/>
          <p:cNvSpPr>
            <a:spLocks noGrp="1" noRot="1" noChangeAspect="1" noChangeArrowheads="1" noTextEdit="1"/>
          </p:cNvSpPr>
          <p:nvPr>
            <p:ph type="sldImg"/>
          </p:nvPr>
        </p:nvSpPr>
        <p:spPr>
          <a:xfrm>
            <a:off x="1111250" y="701675"/>
            <a:ext cx="4635500" cy="3476625"/>
          </a:xfrm>
          <a:ln w="12699" cap="flat">
            <a:solidFill>
              <a:schemeClr val="tx1"/>
            </a:solidFill>
          </a:ln>
        </p:spPr>
      </p:sp>
      <p:sp>
        <p:nvSpPr>
          <p:cNvPr id="65540" name="Rectangle 3"/>
          <p:cNvSpPr>
            <a:spLocks noGrp="1" noChangeArrowheads="1"/>
          </p:cNvSpPr>
          <p:nvPr>
            <p:ph type="body" idx="1"/>
          </p:nvPr>
        </p:nvSpPr>
        <p:spPr>
          <a:xfrm>
            <a:off x="909638" y="4411663"/>
            <a:ext cx="5038725"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4869" rIns="91341" bIns="44869"/>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F9BF28B5-57BB-46F3-BBEC-A87E89D4AB9E}" type="slidenum">
              <a:rPr lang="en-US" altLang="en-US" sz="1400" smtClean="0"/>
              <a:pPr eaLnBrk="1" hangingPunct="1"/>
              <a:t>6</a:t>
            </a:fld>
            <a:endParaRPr lang="en-US" altLang="en-US" sz="14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954D43AD-F460-4DE4-A093-C01E6B8E3287}" type="slidenum">
              <a:rPr lang="en-US" altLang="en-US" sz="1400" smtClean="0"/>
              <a:pPr eaLnBrk="1" hangingPunct="1"/>
              <a:t>9</a:t>
            </a:fld>
            <a:endParaRPr lang="en-US" altLang="en-US" sz="14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EE0C1B90-3C21-4A67-9E94-366B2397DE02}" type="slidenum">
              <a:rPr lang="en-US" altLang="en-US" sz="1400" smtClean="0"/>
              <a:pPr eaLnBrk="1" hangingPunct="1"/>
              <a:t>10</a:t>
            </a:fld>
            <a:endParaRPr lang="en-US" altLang="en-US" sz="1400" smtClean="0"/>
          </a:p>
        </p:txBody>
      </p:sp>
      <p:sp>
        <p:nvSpPr>
          <p:cNvPr id="68611" name="Rectangle 2"/>
          <p:cNvSpPr>
            <a:spLocks noGrp="1" noRot="1" noChangeAspect="1" noChangeArrowheads="1" noTextEdit="1"/>
          </p:cNvSpPr>
          <p:nvPr>
            <p:ph type="sldImg"/>
          </p:nvPr>
        </p:nvSpPr>
        <p:spPr>
          <a:xfrm>
            <a:off x="1111250" y="701675"/>
            <a:ext cx="4635500" cy="3476625"/>
          </a:xfrm>
          <a:ln w="12699" cap="flat">
            <a:solidFill>
              <a:schemeClr val="tx1"/>
            </a:solidFill>
          </a:ln>
        </p:spPr>
      </p:sp>
      <p:sp>
        <p:nvSpPr>
          <p:cNvPr id="68612" name="Rectangle 3"/>
          <p:cNvSpPr>
            <a:spLocks noGrp="1" noChangeArrowheads="1"/>
          </p:cNvSpPr>
          <p:nvPr>
            <p:ph type="body" idx="1"/>
          </p:nvPr>
        </p:nvSpPr>
        <p:spPr>
          <a:xfrm>
            <a:off x="909638" y="4411663"/>
            <a:ext cx="5038725"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4869" rIns="91341" bIns="44869"/>
          <a:lstStyle/>
          <a:p>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05B2F829-335E-46EE-9872-B3CF0339A0E6}" type="slidenum">
              <a:rPr lang="en-US" altLang="en-US" sz="1400" smtClean="0"/>
              <a:pPr eaLnBrk="1" hangingPunct="1"/>
              <a:t>11</a:t>
            </a:fld>
            <a:endParaRPr lang="en-US" altLang="en-US" sz="14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800">
                <a:solidFill>
                  <a:schemeClr val="tx1"/>
                </a:solidFill>
                <a:latin typeface="Arial" pitchFamily="34" charset="0"/>
                <a:cs typeface="Arial" pitchFamily="34" charset="0"/>
              </a:defRPr>
            </a:lvl1pPr>
            <a:lvl2pPr marL="742950" indent="-285750" defTabSz="922338" eaLnBrk="0" hangingPunct="0">
              <a:defRPr sz="2800">
                <a:solidFill>
                  <a:schemeClr val="tx1"/>
                </a:solidFill>
                <a:latin typeface="Arial" pitchFamily="34" charset="0"/>
                <a:cs typeface="Arial" pitchFamily="34" charset="0"/>
              </a:defRPr>
            </a:lvl2pPr>
            <a:lvl3pPr marL="1143000" indent="-228600" defTabSz="922338" eaLnBrk="0" hangingPunct="0">
              <a:defRPr sz="2800">
                <a:solidFill>
                  <a:schemeClr val="tx1"/>
                </a:solidFill>
                <a:latin typeface="Arial" pitchFamily="34" charset="0"/>
                <a:cs typeface="Arial" pitchFamily="34" charset="0"/>
              </a:defRPr>
            </a:lvl3pPr>
            <a:lvl4pPr marL="1600200" indent="-228600" defTabSz="922338" eaLnBrk="0" hangingPunct="0">
              <a:defRPr sz="2800">
                <a:solidFill>
                  <a:schemeClr val="tx1"/>
                </a:solidFill>
                <a:latin typeface="Arial" pitchFamily="34" charset="0"/>
                <a:cs typeface="Arial" pitchFamily="34" charset="0"/>
              </a:defRPr>
            </a:lvl4pPr>
            <a:lvl5pPr marL="2057400" indent="-228600" defTabSz="922338" eaLnBrk="0" hangingPunct="0">
              <a:defRPr sz="2800">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B32485DE-F809-487E-B93D-A38819EC00BB}" type="slidenum">
              <a:rPr lang="en-US" altLang="en-US" sz="1400" smtClean="0"/>
              <a:pPr eaLnBrk="1" hangingPunct="1"/>
              <a:t>12</a:t>
            </a:fld>
            <a:endParaRPr lang="en-US" altLang="en-US" sz="14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0" y="0"/>
            <a:ext cx="9144000" cy="6858000"/>
          </a:xfrm>
          <a:prstGeom prst="rect">
            <a:avLst/>
          </a:prstGeom>
          <a:gradFill rotWithShape="1">
            <a:gsLst>
              <a:gs pos="0">
                <a:srgbClr val="080808"/>
              </a:gs>
              <a:gs pos="100000">
                <a:srgbClr val="000082"/>
              </a:gs>
            </a:gsLst>
            <a:lin ang="5400000" scaled="1"/>
          </a:gradFill>
          <a:ln w="9525">
            <a:noFill/>
            <a:miter lim="800000"/>
            <a:headEnd/>
            <a:tailEnd/>
          </a:ln>
          <a:effectLst/>
        </p:spPr>
        <p:txBody>
          <a:bodyPr wrap="none" anchor="ctr"/>
          <a:lstStyle/>
          <a:p>
            <a:pPr>
              <a:defRPr/>
            </a:pPr>
            <a:endParaRPr lang="en-US">
              <a:latin typeface="Arial" charset="0"/>
              <a:cs typeface="Arial" charset="0"/>
            </a:endParaRPr>
          </a:p>
        </p:txBody>
      </p:sp>
      <p:sp>
        <p:nvSpPr>
          <p:cNvPr id="5" name="Text Box 28"/>
          <p:cNvSpPr txBox="1">
            <a:spLocks noChangeArrowheads="1"/>
          </p:cNvSpPr>
          <p:nvPr/>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latin typeface="Arial" charset="0"/>
                <a:cs typeface="Arial" charset="0"/>
              </a:rPr>
              <a:t>									JH-</a:t>
            </a:r>
            <a:fld id="{6BE1DD82-79B5-40C8-A9F0-CC5096A69312}" type="slidenum">
              <a:rPr lang="en-US" sz="1600" b="1">
                <a:latin typeface="Arial" charset="0"/>
                <a:cs typeface="Arial" charset="0"/>
              </a:rPr>
              <a:pPr>
                <a:defRPr/>
              </a:pPr>
              <a:t>‹#›</a:t>
            </a:fld>
            <a:endParaRPr lang="en-US" sz="1600" b="1">
              <a:latin typeface="Arial" charset="0"/>
              <a:cs typeface="Arial" charset="0"/>
            </a:endParaRPr>
          </a:p>
        </p:txBody>
      </p:sp>
      <p:sp>
        <p:nvSpPr>
          <p:cNvPr id="518147" name="Rectangle 3"/>
          <p:cNvSpPr>
            <a:spLocks noGrp="1" noChangeArrowheads="1"/>
          </p:cNvSpPr>
          <p:nvPr>
            <p:ph type="ctrTitle"/>
          </p:nvPr>
        </p:nvSpPr>
        <p:spPr>
          <a:xfrm>
            <a:off x="685800" y="2130425"/>
            <a:ext cx="7772400" cy="1470025"/>
          </a:xfrm>
        </p:spPr>
        <p:txBody>
          <a:bodyPr anchor="ctr"/>
          <a:lstStyle>
            <a:lvl1pPr algn="ctr">
              <a:defRPr sz="4000" b="1"/>
            </a:lvl1pPr>
          </a:lstStyle>
          <a:p>
            <a:r>
              <a:rPr lang="en-US"/>
              <a:t>Click to edit Master title style</a:t>
            </a:r>
          </a:p>
        </p:txBody>
      </p:sp>
      <p:sp>
        <p:nvSpPr>
          <p:cNvPr id="518148" name="Rectangle 4"/>
          <p:cNvSpPr>
            <a:spLocks noGrp="1" noChangeArrowheads="1"/>
          </p:cNvSpPr>
          <p:nvPr>
            <p:ph type="subTitle" idx="1"/>
          </p:nvPr>
        </p:nvSpPr>
        <p:spPr>
          <a:xfrm>
            <a:off x="1371600" y="3886200"/>
            <a:ext cx="6400800" cy="1752600"/>
          </a:xfrm>
          <a:ln/>
        </p:spPr>
        <p:txBody>
          <a:bodyPr/>
          <a:lstStyle>
            <a:lvl1pPr marL="0" indent="0" algn="ctr">
              <a:buFont typeface="Wingdings" pitchFamily="2" charset="2"/>
              <a:buNone/>
              <a:defRPr sz="2800"/>
            </a:lvl1pPr>
          </a:lstStyle>
          <a:p>
            <a:r>
              <a:rPr lang="en-US"/>
              <a:t>Click to edit Master subtitle style</a:t>
            </a:r>
          </a:p>
        </p:txBody>
      </p:sp>
    </p:spTree>
    <p:extLst>
      <p:ext uri="{BB962C8B-B14F-4D97-AF65-F5344CB8AC3E}">
        <p14:creationId xmlns:p14="http://schemas.microsoft.com/office/powerpoint/2010/main" val="160676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123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5406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7596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328613"/>
            <a:ext cx="2125662"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675" y="328613"/>
            <a:ext cx="6227763"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4216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0675" y="328613"/>
            <a:ext cx="8505825" cy="8239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0675" y="1347788"/>
            <a:ext cx="8505825" cy="4906962"/>
          </a:xfrm>
        </p:spPr>
        <p:txBody>
          <a:bodyPr/>
          <a:lstStyle/>
          <a:p>
            <a:pPr lvl="0"/>
            <a:endParaRPr lang="en-US" noProof="0"/>
          </a:p>
        </p:txBody>
      </p:sp>
    </p:spTree>
    <p:extLst>
      <p:ext uri="{BB962C8B-B14F-4D97-AF65-F5344CB8AC3E}">
        <p14:creationId xmlns:p14="http://schemas.microsoft.com/office/powerpoint/2010/main" val="212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328613"/>
            <a:ext cx="2125662"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675" y="328613"/>
            <a:ext cx="6227763"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2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0675" y="328613"/>
            <a:ext cx="8505825" cy="8239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0675" y="1347788"/>
            <a:ext cx="8505825" cy="4906962"/>
          </a:xfrm>
        </p:spPr>
        <p:txBody>
          <a:bodyPr/>
          <a:lstStyle/>
          <a:p>
            <a:pPr lvl="0"/>
            <a:endParaRPr lang="en-US" noProof="0"/>
          </a:p>
        </p:txBody>
      </p:sp>
    </p:spTree>
    <p:extLst>
      <p:ext uri="{BB962C8B-B14F-4D97-AF65-F5344CB8AC3E}">
        <p14:creationId xmlns:p14="http://schemas.microsoft.com/office/powerpoint/2010/main" val="56048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invGray">
          <a:xfrm>
            <a:off x="0" y="0"/>
            <a:ext cx="9144000" cy="6858000"/>
          </a:xfrm>
          <a:prstGeom prst="rect">
            <a:avLst/>
          </a:prstGeom>
          <a:gradFill rotWithShape="1">
            <a:gsLst>
              <a:gs pos="0">
                <a:srgbClr val="080808"/>
              </a:gs>
              <a:gs pos="100000">
                <a:srgbClr val="000082"/>
              </a:gs>
            </a:gsLst>
            <a:lin ang="5400000" scaled="1"/>
          </a:gradFill>
          <a:ln w="9525">
            <a:noFill/>
            <a:miter lim="800000"/>
            <a:headEnd/>
            <a:tailEnd/>
          </a:ln>
          <a:effectLst/>
        </p:spPr>
        <p:txBody>
          <a:bodyPr wrap="none" anchor="ctr"/>
          <a:lstStyle/>
          <a:p>
            <a:pPr>
              <a:defRPr/>
            </a:pPr>
            <a:endParaRPr lang="en-US">
              <a:latin typeface="Arial" charset="0"/>
              <a:cs typeface="Arial" charset="0"/>
            </a:endParaRPr>
          </a:p>
        </p:txBody>
      </p:sp>
      <p:sp>
        <p:nvSpPr>
          <p:cNvPr id="5" name="Text Box 28"/>
          <p:cNvSpPr txBox="1">
            <a:spLocks noChangeArrowheads="1"/>
          </p:cNvSpPr>
          <p:nvPr userDrawn="1"/>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latin typeface="Arial" charset="0"/>
                <a:cs typeface="Arial" charset="0"/>
              </a:rPr>
              <a:t>									CC-</a:t>
            </a:r>
            <a:fld id="{8FA728FD-5C0D-414F-ACD0-5D7B85A81E22}" type="slidenum">
              <a:rPr lang="en-US" sz="1600" b="1">
                <a:latin typeface="Arial" charset="0"/>
                <a:cs typeface="Arial" charset="0"/>
              </a:rPr>
              <a:pPr>
                <a:defRPr/>
              </a:pPr>
              <a:t>‹#›</a:t>
            </a:fld>
            <a:endParaRPr lang="en-US" sz="1600" b="1">
              <a:latin typeface="Arial" charset="0"/>
              <a:cs typeface="Arial" charset="0"/>
            </a:endParaRPr>
          </a:p>
        </p:txBody>
      </p:sp>
      <p:sp>
        <p:nvSpPr>
          <p:cNvPr id="2226179" name="Rectangle 3"/>
          <p:cNvSpPr>
            <a:spLocks noGrp="1" noChangeArrowheads="1"/>
          </p:cNvSpPr>
          <p:nvPr>
            <p:ph type="ctrTitle"/>
          </p:nvPr>
        </p:nvSpPr>
        <p:spPr>
          <a:xfrm>
            <a:off x="685800" y="2130425"/>
            <a:ext cx="7772400" cy="1470025"/>
          </a:xfrm>
        </p:spPr>
        <p:txBody>
          <a:bodyPr anchor="ctr"/>
          <a:lstStyle>
            <a:lvl1pPr algn="ctr">
              <a:defRPr sz="4000" b="1"/>
            </a:lvl1pPr>
          </a:lstStyle>
          <a:p>
            <a:r>
              <a:rPr lang="en-US"/>
              <a:t>Click to edit Master title style</a:t>
            </a:r>
          </a:p>
        </p:txBody>
      </p:sp>
      <p:sp>
        <p:nvSpPr>
          <p:cNvPr id="2226180" name="Rectangle 4"/>
          <p:cNvSpPr>
            <a:spLocks noGrp="1" noChangeArrowheads="1"/>
          </p:cNvSpPr>
          <p:nvPr>
            <p:ph type="subTitle" idx="1"/>
          </p:nvPr>
        </p:nvSpPr>
        <p:spPr>
          <a:xfrm>
            <a:off x="1371600" y="3886200"/>
            <a:ext cx="6400800" cy="1752600"/>
          </a:xfrm>
          <a:ln/>
        </p:spPr>
        <p:txBody>
          <a:bodyPr/>
          <a:lstStyle>
            <a:lvl1pPr marL="0" indent="0" algn="ctr">
              <a:buFont typeface="Wingdings" pitchFamily="2" charset="2"/>
              <a:buNone/>
              <a:defRPr sz="2800"/>
            </a:lvl1pPr>
          </a:lstStyle>
          <a:p>
            <a:r>
              <a:rPr lang="en-US"/>
              <a:t>Click to edit Master subtitle style</a:t>
            </a:r>
          </a:p>
        </p:txBody>
      </p:sp>
    </p:spTree>
    <p:extLst>
      <p:ext uri="{BB962C8B-B14F-4D97-AF65-F5344CB8AC3E}">
        <p14:creationId xmlns:p14="http://schemas.microsoft.com/office/powerpoint/2010/main" val="173961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06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933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675" y="1347788"/>
            <a:ext cx="4176713"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47788"/>
            <a:ext cx="4176712"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11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631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985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05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41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85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171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821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328613"/>
            <a:ext cx="2125662"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675" y="328613"/>
            <a:ext cx="6227763"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060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048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917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2658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61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598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528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711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877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13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1783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9198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447675"/>
            <a:ext cx="1844675" cy="595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447675"/>
            <a:ext cx="5381625"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67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8050" y="447675"/>
            <a:ext cx="7202488" cy="15271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08050" y="2082800"/>
            <a:ext cx="7378700" cy="4322763"/>
          </a:xfrm>
        </p:spPr>
        <p:txBody>
          <a:bodyPr/>
          <a:lstStyle/>
          <a:p>
            <a:pPr lvl="0"/>
            <a:endParaRPr lang="en-US" noProof="0"/>
          </a:p>
        </p:txBody>
      </p:sp>
    </p:spTree>
    <p:extLst>
      <p:ext uri="{BB962C8B-B14F-4D97-AF65-F5344CB8AC3E}">
        <p14:creationId xmlns:p14="http://schemas.microsoft.com/office/powerpoint/2010/main" val="516768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F2771A-8760-4960-997A-5C43AEE11096}"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D41DD-50B0-40A8-B7CE-2CA3A7AE875D}" type="slidenum">
              <a:rPr lang="en-US"/>
              <a:pPr>
                <a:defRPr/>
              </a:pPr>
              <a:t>‹#›</a:t>
            </a:fld>
            <a:endParaRPr lang="en-US"/>
          </a:p>
        </p:txBody>
      </p:sp>
    </p:spTree>
    <p:extLst>
      <p:ext uri="{BB962C8B-B14F-4D97-AF65-F5344CB8AC3E}">
        <p14:creationId xmlns:p14="http://schemas.microsoft.com/office/powerpoint/2010/main" val="1887445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B075A1-6499-4E28-8C98-73A5C6E5057D}"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32992-F61A-4D19-8CAD-669F0FFE9182}" type="slidenum">
              <a:rPr lang="en-US"/>
              <a:pPr>
                <a:defRPr/>
              </a:pPr>
              <a:t>‹#›</a:t>
            </a:fld>
            <a:endParaRPr lang="en-US"/>
          </a:p>
        </p:txBody>
      </p:sp>
    </p:spTree>
    <p:extLst>
      <p:ext uri="{BB962C8B-B14F-4D97-AF65-F5344CB8AC3E}">
        <p14:creationId xmlns:p14="http://schemas.microsoft.com/office/powerpoint/2010/main" val="1645796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C20E53-16D1-4B51-893D-1EAED0407DB1}"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9C444-C9CB-48D4-8845-3770439CB8C6}" type="slidenum">
              <a:rPr lang="en-US"/>
              <a:pPr>
                <a:defRPr/>
              </a:pPr>
              <a:t>‹#›</a:t>
            </a:fld>
            <a:endParaRPr lang="en-US"/>
          </a:p>
        </p:txBody>
      </p:sp>
    </p:spTree>
    <p:extLst>
      <p:ext uri="{BB962C8B-B14F-4D97-AF65-F5344CB8AC3E}">
        <p14:creationId xmlns:p14="http://schemas.microsoft.com/office/powerpoint/2010/main" val="1946439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7FB99A1-06F7-4785-BC65-6C416A2DB004}"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33C488-FC69-4451-8F19-3BA335E38942}" type="slidenum">
              <a:rPr lang="en-US"/>
              <a:pPr>
                <a:defRPr/>
              </a:pPr>
              <a:t>‹#›</a:t>
            </a:fld>
            <a:endParaRPr lang="en-US"/>
          </a:p>
        </p:txBody>
      </p:sp>
    </p:spTree>
    <p:extLst>
      <p:ext uri="{BB962C8B-B14F-4D97-AF65-F5344CB8AC3E}">
        <p14:creationId xmlns:p14="http://schemas.microsoft.com/office/powerpoint/2010/main" val="295348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675" y="1347788"/>
            <a:ext cx="4176713"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47788"/>
            <a:ext cx="4176712"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877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51B0C44-9470-40CB-9CF6-DD8464F7FC31}" type="datetimeFigureOut">
              <a:rPr lang="en-US"/>
              <a:pPr>
                <a:defRPr/>
              </a:pPr>
              <a:t>10/16/2014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E8B87F-3F6B-41FE-AB9B-DCF41E698866}" type="slidenum">
              <a:rPr lang="en-US"/>
              <a:pPr>
                <a:defRPr/>
              </a:pPr>
              <a:t>‹#›</a:t>
            </a:fld>
            <a:endParaRPr lang="en-US"/>
          </a:p>
        </p:txBody>
      </p:sp>
    </p:spTree>
    <p:extLst>
      <p:ext uri="{BB962C8B-B14F-4D97-AF65-F5344CB8AC3E}">
        <p14:creationId xmlns:p14="http://schemas.microsoft.com/office/powerpoint/2010/main" val="216215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6F569B1-3D21-4B92-852B-E690D6D1D8B3}" type="datetimeFigureOut">
              <a:rPr lang="en-US"/>
              <a:pPr>
                <a:defRPr/>
              </a:pPr>
              <a:t>10/16/2014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BFE48E-A64E-4CB7-A8E6-E6D2B15E6636}" type="slidenum">
              <a:rPr lang="en-US"/>
              <a:pPr>
                <a:defRPr/>
              </a:pPr>
              <a:t>‹#›</a:t>
            </a:fld>
            <a:endParaRPr lang="en-US"/>
          </a:p>
        </p:txBody>
      </p:sp>
    </p:spTree>
    <p:extLst>
      <p:ext uri="{BB962C8B-B14F-4D97-AF65-F5344CB8AC3E}">
        <p14:creationId xmlns:p14="http://schemas.microsoft.com/office/powerpoint/2010/main" val="962092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D5D58F-6627-4963-968C-CF364094D87B}" type="datetimeFigureOut">
              <a:rPr lang="en-US"/>
              <a:pPr>
                <a:defRPr/>
              </a:pPr>
              <a:t>10/16/2014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C2BDE4-B95C-428A-8286-FC30698E02B6}" type="slidenum">
              <a:rPr lang="en-US"/>
              <a:pPr>
                <a:defRPr/>
              </a:pPr>
              <a:t>‹#›</a:t>
            </a:fld>
            <a:endParaRPr lang="en-US"/>
          </a:p>
        </p:txBody>
      </p:sp>
    </p:spTree>
    <p:extLst>
      <p:ext uri="{BB962C8B-B14F-4D97-AF65-F5344CB8AC3E}">
        <p14:creationId xmlns:p14="http://schemas.microsoft.com/office/powerpoint/2010/main" val="174537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58232AC-DD10-4F06-8F82-AF3874D94DC8}"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1F496-B042-4816-9A3E-0E6268E78E50}" type="slidenum">
              <a:rPr lang="en-US"/>
              <a:pPr>
                <a:defRPr/>
              </a:pPr>
              <a:t>‹#›</a:t>
            </a:fld>
            <a:endParaRPr lang="en-US"/>
          </a:p>
        </p:txBody>
      </p:sp>
    </p:spTree>
    <p:extLst>
      <p:ext uri="{BB962C8B-B14F-4D97-AF65-F5344CB8AC3E}">
        <p14:creationId xmlns:p14="http://schemas.microsoft.com/office/powerpoint/2010/main" val="2901297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11DC79-E940-4CB1-AEFF-A39E80E1A733}"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B2CA67-6ED3-4921-8928-F9CA87A5B22A}" type="slidenum">
              <a:rPr lang="en-US"/>
              <a:pPr>
                <a:defRPr/>
              </a:pPr>
              <a:t>‹#›</a:t>
            </a:fld>
            <a:endParaRPr lang="en-US"/>
          </a:p>
        </p:txBody>
      </p:sp>
    </p:spTree>
    <p:extLst>
      <p:ext uri="{BB962C8B-B14F-4D97-AF65-F5344CB8AC3E}">
        <p14:creationId xmlns:p14="http://schemas.microsoft.com/office/powerpoint/2010/main" val="15965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618DE0-49D4-449D-B477-4029121DC4EF}"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761D80-65A0-4A67-8237-FDCD8693BF4D}" type="slidenum">
              <a:rPr lang="en-US"/>
              <a:pPr>
                <a:defRPr/>
              </a:pPr>
              <a:t>‹#›</a:t>
            </a:fld>
            <a:endParaRPr lang="en-US"/>
          </a:p>
        </p:txBody>
      </p:sp>
    </p:spTree>
    <p:extLst>
      <p:ext uri="{BB962C8B-B14F-4D97-AF65-F5344CB8AC3E}">
        <p14:creationId xmlns:p14="http://schemas.microsoft.com/office/powerpoint/2010/main" val="82238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76AB45-835E-4E85-86CA-4C0BA1E2ECE0}"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5D005F-C38F-4DE5-B61C-F70080930857}" type="slidenum">
              <a:rPr lang="en-US"/>
              <a:pPr>
                <a:defRPr/>
              </a:pPr>
              <a:t>‹#›</a:t>
            </a:fld>
            <a:endParaRPr lang="en-US"/>
          </a:p>
        </p:txBody>
      </p:sp>
    </p:spTree>
    <p:extLst>
      <p:ext uri="{BB962C8B-B14F-4D97-AF65-F5344CB8AC3E}">
        <p14:creationId xmlns:p14="http://schemas.microsoft.com/office/powerpoint/2010/main" val="1912525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17408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550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3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406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702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808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2622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492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8777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9053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31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447675"/>
            <a:ext cx="1844675" cy="595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447675"/>
            <a:ext cx="5381625"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2427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8050" y="447675"/>
            <a:ext cx="7202488" cy="15271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08050" y="2082800"/>
            <a:ext cx="7378700" cy="4322763"/>
          </a:xfrm>
        </p:spPr>
        <p:txBody>
          <a:bodyPr/>
          <a:lstStyle/>
          <a:p>
            <a:pPr lvl="0"/>
            <a:endParaRPr lang="en-US" noProof="0"/>
          </a:p>
        </p:txBody>
      </p:sp>
    </p:spTree>
    <p:extLst>
      <p:ext uri="{BB962C8B-B14F-4D97-AF65-F5344CB8AC3E}">
        <p14:creationId xmlns:p14="http://schemas.microsoft.com/office/powerpoint/2010/main" val="4274930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3534999-38CB-4B92-AE88-83B44F945C4F}"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5830F-B60C-4E9D-A38E-C845F88E4039}" type="slidenum">
              <a:rPr lang="en-US"/>
              <a:pPr>
                <a:defRPr/>
              </a:pPr>
              <a:t>‹#›</a:t>
            </a:fld>
            <a:endParaRPr lang="en-US"/>
          </a:p>
        </p:txBody>
      </p:sp>
    </p:spTree>
    <p:extLst>
      <p:ext uri="{BB962C8B-B14F-4D97-AF65-F5344CB8AC3E}">
        <p14:creationId xmlns:p14="http://schemas.microsoft.com/office/powerpoint/2010/main" val="108790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75393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D22751-A59C-467A-BFCA-D464BA2A53AE}"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1B8E6-80C1-423B-B49E-B223BDA10671}" type="slidenum">
              <a:rPr lang="en-US"/>
              <a:pPr>
                <a:defRPr/>
              </a:pPr>
              <a:t>‹#›</a:t>
            </a:fld>
            <a:endParaRPr lang="en-US"/>
          </a:p>
        </p:txBody>
      </p:sp>
    </p:spTree>
    <p:extLst>
      <p:ext uri="{BB962C8B-B14F-4D97-AF65-F5344CB8AC3E}">
        <p14:creationId xmlns:p14="http://schemas.microsoft.com/office/powerpoint/2010/main" val="2673968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9D63CF-04A8-4DF0-8AE7-3281CE6FDDE2}"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25478-F0E9-49CE-91BD-AE5CF0D01ACF}" type="slidenum">
              <a:rPr lang="en-US"/>
              <a:pPr>
                <a:defRPr/>
              </a:pPr>
              <a:t>‹#›</a:t>
            </a:fld>
            <a:endParaRPr lang="en-US"/>
          </a:p>
        </p:txBody>
      </p:sp>
    </p:spTree>
    <p:extLst>
      <p:ext uri="{BB962C8B-B14F-4D97-AF65-F5344CB8AC3E}">
        <p14:creationId xmlns:p14="http://schemas.microsoft.com/office/powerpoint/2010/main" val="1475860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03E12B6-9623-4F7F-B2C4-28C62CF0432E}"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B83F1A-7033-46BD-BB26-081C320C5B4D}" type="slidenum">
              <a:rPr lang="en-US"/>
              <a:pPr>
                <a:defRPr/>
              </a:pPr>
              <a:t>‹#›</a:t>
            </a:fld>
            <a:endParaRPr lang="en-US"/>
          </a:p>
        </p:txBody>
      </p:sp>
    </p:spTree>
    <p:extLst>
      <p:ext uri="{BB962C8B-B14F-4D97-AF65-F5344CB8AC3E}">
        <p14:creationId xmlns:p14="http://schemas.microsoft.com/office/powerpoint/2010/main" val="317408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5B10A5-4D56-4999-B9A5-F5C9AEB7D6D3}" type="datetimeFigureOut">
              <a:rPr lang="en-US"/>
              <a:pPr>
                <a:defRPr/>
              </a:pPr>
              <a:t>10/16/2014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A6E668-A89D-4D3A-B6CF-E615CE17671B}" type="slidenum">
              <a:rPr lang="en-US"/>
              <a:pPr>
                <a:defRPr/>
              </a:pPr>
              <a:t>‹#›</a:t>
            </a:fld>
            <a:endParaRPr lang="en-US"/>
          </a:p>
        </p:txBody>
      </p:sp>
    </p:spTree>
    <p:extLst>
      <p:ext uri="{BB962C8B-B14F-4D97-AF65-F5344CB8AC3E}">
        <p14:creationId xmlns:p14="http://schemas.microsoft.com/office/powerpoint/2010/main" val="2803168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9FD880F-588A-476B-85AE-3234C3F9E74A}" type="datetimeFigureOut">
              <a:rPr lang="en-US"/>
              <a:pPr>
                <a:defRPr/>
              </a:pPr>
              <a:t>10/16/2014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C96EEF-0069-48E9-8399-267B685432CB}" type="slidenum">
              <a:rPr lang="en-US"/>
              <a:pPr>
                <a:defRPr/>
              </a:pPr>
              <a:t>‹#›</a:t>
            </a:fld>
            <a:endParaRPr lang="en-US"/>
          </a:p>
        </p:txBody>
      </p:sp>
    </p:spTree>
    <p:extLst>
      <p:ext uri="{BB962C8B-B14F-4D97-AF65-F5344CB8AC3E}">
        <p14:creationId xmlns:p14="http://schemas.microsoft.com/office/powerpoint/2010/main" val="399806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92C56F-6F65-4043-9BB7-2A2BFC5CC78D}" type="datetimeFigureOut">
              <a:rPr lang="en-US"/>
              <a:pPr>
                <a:defRPr/>
              </a:pPr>
              <a:t>10/16/2014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17521C-447E-448E-9CA4-E310F599C33F}" type="slidenum">
              <a:rPr lang="en-US"/>
              <a:pPr>
                <a:defRPr/>
              </a:pPr>
              <a:t>‹#›</a:t>
            </a:fld>
            <a:endParaRPr lang="en-US"/>
          </a:p>
        </p:txBody>
      </p:sp>
    </p:spTree>
    <p:extLst>
      <p:ext uri="{BB962C8B-B14F-4D97-AF65-F5344CB8AC3E}">
        <p14:creationId xmlns:p14="http://schemas.microsoft.com/office/powerpoint/2010/main" val="2509682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0A84CB-A73E-41C0-8BFA-DAC5DF827504}"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81ADE0-4DA4-472D-AF76-DD39F85BD723}" type="slidenum">
              <a:rPr lang="en-US"/>
              <a:pPr>
                <a:defRPr/>
              </a:pPr>
              <a:t>‹#›</a:t>
            </a:fld>
            <a:endParaRPr lang="en-US"/>
          </a:p>
        </p:txBody>
      </p:sp>
    </p:spTree>
    <p:extLst>
      <p:ext uri="{BB962C8B-B14F-4D97-AF65-F5344CB8AC3E}">
        <p14:creationId xmlns:p14="http://schemas.microsoft.com/office/powerpoint/2010/main" val="1742099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3C5510-B2EA-45BE-809B-6CD1F67B570D}"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922AE-082F-47B5-9E9D-9BEBDF201C87}" type="slidenum">
              <a:rPr lang="en-US"/>
              <a:pPr>
                <a:defRPr/>
              </a:pPr>
              <a:t>‹#›</a:t>
            </a:fld>
            <a:endParaRPr lang="en-US"/>
          </a:p>
        </p:txBody>
      </p:sp>
    </p:spTree>
    <p:extLst>
      <p:ext uri="{BB962C8B-B14F-4D97-AF65-F5344CB8AC3E}">
        <p14:creationId xmlns:p14="http://schemas.microsoft.com/office/powerpoint/2010/main" val="1826434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FCFB92-BF8B-48E8-B23D-9F7893D978A2}"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7ABE8-5AC8-4037-AFC8-91EC58FD02C3}" type="slidenum">
              <a:rPr lang="en-US"/>
              <a:pPr>
                <a:defRPr/>
              </a:pPr>
              <a:t>‹#›</a:t>
            </a:fld>
            <a:endParaRPr lang="en-US"/>
          </a:p>
        </p:txBody>
      </p:sp>
    </p:spTree>
    <p:extLst>
      <p:ext uri="{BB962C8B-B14F-4D97-AF65-F5344CB8AC3E}">
        <p14:creationId xmlns:p14="http://schemas.microsoft.com/office/powerpoint/2010/main" val="4202282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E308C2-1098-48F2-9A69-779CA9008BFB}"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D970F-011A-45A8-B543-422E859B96BB}" type="slidenum">
              <a:rPr lang="en-US"/>
              <a:pPr>
                <a:defRPr/>
              </a:pPr>
              <a:t>‹#›</a:t>
            </a:fld>
            <a:endParaRPr lang="en-US"/>
          </a:p>
        </p:txBody>
      </p:sp>
    </p:spTree>
    <p:extLst>
      <p:ext uri="{BB962C8B-B14F-4D97-AF65-F5344CB8AC3E}">
        <p14:creationId xmlns:p14="http://schemas.microsoft.com/office/powerpoint/2010/main" val="104225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633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8848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793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3451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2082800"/>
            <a:ext cx="3613150" cy="432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205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818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277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873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3447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91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9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11785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447675"/>
            <a:ext cx="1844675" cy="595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447675"/>
            <a:ext cx="5381625"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691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61AB41-17C4-4F20-93D2-3C238AD14008}"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F574C-1CD7-4702-A7CA-3920BAD48454}" type="slidenum">
              <a:rPr lang="en-US"/>
              <a:pPr>
                <a:defRPr/>
              </a:pPr>
              <a:t>‹#›</a:t>
            </a:fld>
            <a:endParaRPr lang="en-US"/>
          </a:p>
        </p:txBody>
      </p:sp>
    </p:spTree>
    <p:extLst>
      <p:ext uri="{BB962C8B-B14F-4D97-AF65-F5344CB8AC3E}">
        <p14:creationId xmlns:p14="http://schemas.microsoft.com/office/powerpoint/2010/main" val="35975882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88ED2E-767F-4DA9-B277-96FCC2BC1D3F}"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CEF2B-8F23-443C-B991-AEDABB696F79}" type="slidenum">
              <a:rPr lang="en-US"/>
              <a:pPr>
                <a:defRPr/>
              </a:pPr>
              <a:t>‹#›</a:t>
            </a:fld>
            <a:endParaRPr lang="en-US"/>
          </a:p>
        </p:txBody>
      </p:sp>
    </p:spTree>
    <p:extLst>
      <p:ext uri="{BB962C8B-B14F-4D97-AF65-F5344CB8AC3E}">
        <p14:creationId xmlns:p14="http://schemas.microsoft.com/office/powerpoint/2010/main" val="4248786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9CF53F-F288-45C9-A10B-1008365CEF42}"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4475A-5115-445F-B801-6387428F4E02}" type="slidenum">
              <a:rPr lang="en-US"/>
              <a:pPr>
                <a:defRPr/>
              </a:pPr>
              <a:t>‹#›</a:t>
            </a:fld>
            <a:endParaRPr lang="en-US"/>
          </a:p>
        </p:txBody>
      </p:sp>
    </p:spTree>
    <p:extLst>
      <p:ext uri="{BB962C8B-B14F-4D97-AF65-F5344CB8AC3E}">
        <p14:creationId xmlns:p14="http://schemas.microsoft.com/office/powerpoint/2010/main" val="9655163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E1EF2B3-FE29-4088-8B0E-72B9AF75E8BD}"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C67CBC-77A5-48D9-A29C-3AC9DFFB5CE2}" type="slidenum">
              <a:rPr lang="en-US"/>
              <a:pPr>
                <a:defRPr/>
              </a:pPr>
              <a:t>‹#›</a:t>
            </a:fld>
            <a:endParaRPr lang="en-US"/>
          </a:p>
        </p:txBody>
      </p:sp>
    </p:spTree>
    <p:extLst>
      <p:ext uri="{BB962C8B-B14F-4D97-AF65-F5344CB8AC3E}">
        <p14:creationId xmlns:p14="http://schemas.microsoft.com/office/powerpoint/2010/main" val="204666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40DAC9E-4FAE-4BBB-BFE4-1A95C013CB14}" type="datetimeFigureOut">
              <a:rPr lang="en-US"/>
              <a:pPr>
                <a:defRPr/>
              </a:pPr>
              <a:t>10/16/2014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10158F-F09D-46E3-8AE3-94D83A8E2809}" type="slidenum">
              <a:rPr lang="en-US"/>
              <a:pPr>
                <a:defRPr/>
              </a:pPr>
              <a:t>‹#›</a:t>
            </a:fld>
            <a:endParaRPr lang="en-US"/>
          </a:p>
        </p:txBody>
      </p:sp>
    </p:spTree>
    <p:extLst>
      <p:ext uri="{BB962C8B-B14F-4D97-AF65-F5344CB8AC3E}">
        <p14:creationId xmlns:p14="http://schemas.microsoft.com/office/powerpoint/2010/main" val="33730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BD9B0B-DABF-4EF7-911D-4E2B3A9FA3DB}" type="datetimeFigureOut">
              <a:rPr lang="en-US"/>
              <a:pPr>
                <a:defRPr/>
              </a:pPr>
              <a:t>10/16/2014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1CD07D-32EF-4032-935C-391FF2E1C83C}" type="slidenum">
              <a:rPr lang="en-US"/>
              <a:pPr>
                <a:defRPr/>
              </a:pPr>
              <a:t>‹#›</a:t>
            </a:fld>
            <a:endParaRPr lang="en-US"/>
          </a:p>
        </p:txBody>
      </p:sp>
    </p:spTree>
    <p:extLst>
      <p:ext uri="{BB962C8B-B14F-4D97-AF65-F5344CB8AC3E}">
        <p14:creationId xmlns:p14="http://schemas.microsoft.com/office/powerpoint/2010/main" val="2261348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B03B7C7-0BBA-451C-B954-DD212061AC3C}" type="datetimeFigureOut">
              <a:rPr lang="en-US"/>
              <a:pPr>
                <a:defRPr/>
              </a:pPr>
              <a:t>10/16/2014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17CC76-43BF-4966-A458-4469F7C351DB}" type="slidenum">
              <a:rPr lang="en-US"/>
              <a:pPr>
                <a:defRPr/>
              </a:pPr>
              <a:t>‹#›</a:t>
            </a:fld>
            <a:endParaRPr lang="en-US"/>
          </a:p>
        </p:txBody>
      </p:sp>
    </p:spTree>
    <p:extLst>
      <p:ext uri="{BB962C8B-B14F-4D97-AF65-F5344CB8AC3E}">
        <p14:creationId xmlns:p14="http://schemas.microsoft.com/office/powerpoint/2010/main" val="416092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B2B0CE-7513-4197-A3D5-63F7AA4936B8}"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C3266-31BB-45BC-B48F-A0065A27E560}" type="slidenum">
              <a:rPr lang="en-US"/>
              <a:pPr>
                <a:defRPr/>
              </a:pPr>
              <a:t>‹#›</a:t>
            </a:fld>
            <a:endParaRPr lang="en-US"/>
          </a:p>
        </p:txBody>
      </p:sp>
    </p:spTree>
    <p:extLst>
      <p:ext uri="{BB962C8B-B14F-4D97-AF65-F5344CB8AC3E}">
        <p14:creationId xmlns:p14="http://schemas.microsoft.com/office/powerpoint/2010/main" val="932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26CEB2-BEC7-4DB9-A716-C114A700C7F1}" type="datetimeFigureOut">
              <a:rPr lang="en-US"/>
              <a:pPr>
                <a:defRPr/>
              </a:pPr>
              <a:t>10/16/2014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50296D-B8C5-4B53-9138-2CF9CD66C50B}" type="slidenum">
              <a:rPr lang="en-US"/>
              <a:pPr>
                <a:defRPr/>
              </a:pPr>
              <a:t>‹#›</a:t>
            </a:fld>
            <a:endParaRPr lang="en-US"/>
          </a:p>
        </p:txBody>
      </p:sp>
    </p:spTree>
    <p:extLst>
      <p:ext uri="{BB962C8B-B14F-4D97-AF65-F5344CB8AC3E}">
        <p14:creationId xmlns:p14="http://schemas.microsoft.com/office/powerpoint/2010/main" val="311576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0218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ADD825-5A79-4A27-B49C-3D3E3D6B2774}"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AB6AB-1B8E-4E29-A0BD-D727A9F3D9E2}" type="slidenum">
              <a:rPr lang="en-US"/>
              <a:pPr>
                <a:defRPr/>
              </a:pPr>
              <a:t>‹#›</a:t>
            </a:fld>
            <a:endParaRPr lang="en-US"/>
          </a:p>
        </p:txBody>
      </p:sp>
    </p:spTree>
    <p:extLst>
      <p:ext uri="{BB962C8B-B14F-4D97-AF65-F5344CB8AC3E}">
        <p14:creationId xmlns:p14="http://schemas.microsoft.com/office/powerpoint/2010/main" val="10222667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F28F68-59A3-4A0B-974A-B8A4379EF08F}" type="datetimeFigureOut">
              <a:rPr lang="en-US"/>
              <a:pPr>
                <a:defRPr/>
              </a:pPr>
              <a:t>10/16/2014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92439-F96E-4470-9761-A5813FBE08C2}" type="slidenum">
              <a:rPr lang="en-US"/>
              <a:pPr>
                <a:defRPr/>
              </a:pPr>
              <a:t>‹#›</a:t>
            </a:fld>
            <a:endParaRPr lang="en-US"/>
          </a:p>
        </p:txBody>
      </p:sp>
    </p:spTree>
    <p:extLst>
      <p:ext uri="{BB962C8B-B14F-4D97-AF65-F5344CB8AC3E}">
        <p14:creationId xmlns:p14="http://schemas.microsoft.com/office/powerpoint/2010/main" val="2773527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0" y="0"/>
            <a:ext cx="9144000" cy="6858000"/>
          </a:xfrm>
          <a:prstGeom prst="rect">
            <a:avLst/>
          </a:prstGeom>
          <a:gradFill rotWithShape="1">
            <a:gsLst>
              <a:gs pos="0">
                <a:srgbClr val="080808"/>
              </a:gs>
              <a:gs pos="100000">
                <a:srgbClr val="000082"/>
              </a:gs>
            </a:gsLst>
            <a:lin ang="5400000" scaled="1"/>
          </a:gradFill>
          <a:ln w="9525">
            <a:noFill/>
            <a:miter lim="800000"/>
            <a:headEnd/>
            <a:tailEnd/>
          </a:ln>
          <a:effectLst/>
        </p:spPr>
        <p:txBody>
          <a:bodyPr wrap="none" anchor="ctr"/>
          <a:lstStyle/>
          <a:p>
            <a:pPr>
              <a:defRPr/>
            </a:pPr>
            <a:endParaRPr lang="en-US">
              <a:solidFill>
                <a:srgbClr val="FFFFFF"/>
              </a:solidFill>
              <a:latin typeface="Arial" charset="0"/>
              <a:cs typeface="Arial" charset="0"/>
            </a:endParaRPr>
          </a:p>
        </p:txBody>
      </p:sp>
      <p:sp>
        <p:nvSpPr>
          <p:cNvPr id="5" name="Text Box 28"/>
          <p:cNvSpPr txBox="1">
            <a:spLocks noChangeArrowheads="1"/>
          </p:cNvSpPr>
          <p:nvPr/>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solidFill>
                  <a:srgbClr val="FFFFFF"/>
                </a:solidFill>
                <a:latin typeface="Arial" charset="0"/>
                <a:cs typeface="Arial" charset="0"/>
              </a:rPr>
              <a:t>									JH-</a:t>
            </a:r>
            <a:fld id="{97750474-D9BC-448B-9F03-3873039ABEC5}" type="slidenum">
              <a:rPr lang="en-US" sz="1600" b="1">
                <a:solidFill>
                  <a:srgbClr val="FFFFFF"/>
                </a:solidFill>
                <a:latin typeface="Arial" charset="0"/>
                <a:cs typeface="Arial" charset="0"/>
              </a:rPr>
              <a:pPr>
                <a:defRPr/>
              </a:pPr>
              <a:t>‹#›</a:t>
            </a:fld>
            <a:endParaRPr lang="en-US" sz="1600" b="1">
              <a:solidFill>
                <a:srgbClr val="FFFFFF"/>
              </a:solidFill>
              <a:latin typeface="Arial" charset="0"/>
              <a:cs typeface="Arial" charset="0"/>
            </a:endParaRPr>
          </a:p>
        </p:txBody>
      </p:sp>
      <p:sp>
        <p:nvSpPr>
          <p:cNvPr id="518147" name="Rectangle 3"/>
          <p:cNvSpPr>
            <a:spLocks noGrp="1" noChangeArrowheads="1"/>
          </p:cNvSpPr>
          <p:nvPr>
            <p:ph type="ctrTitle"/>
          </p:nvPr>
        </p:nvSpPr>
        <p:spPr>
          <a:xfrm>
            <a:off x="685800" y="2130425"/>
            <a:ext cx="7772400" cy="1470025"/>
          </a:xfrm>
        </p:spPr>
        <p:txBody>
          <a:bodyPr anchor="ctr"/>
          <a:lstStyle>
            <a:lvl1pPr algn="ctr">
              <a:defRPr sz="4000" b="1"/>
            </a:lvl1pPr>
          </a:lstStyle>
          <a:p>
            <a:r>
              <a:rPr lang="en-US"/>
              <a:t>Click to edit Master title style</a:t>
            </a:r>
          </a:p>
        </p:txBody>
      </p:sp>
      <p:sp>
        <p:nvSpPr>
          <p:cNvPr id="518148" name="Rectangle 4"/>
          <p:cNvSpPr>
            <a:spLocks noGrp="1" noChangeArrowheads="1"/>
          </p:cNvSpPr>
          <p:nvPr>
            <p:ph type="subTitle" idx="1"/>
          </p:nvPr>
        </p:nvSpPr>
        <p:spPr>
          <a:xfrm>
            <a:off x="1371600" y="3886200"/>
            <a:ext cx="6400800" cy="1752600"/>
          </a:xfrm>
          <a:ln/>
        </p:spPr>
        <p:txBody>
          <a:bodyPr/>
          <a:lstStyle>
            <a:lvl1pPr marL="0" indent="0" algn="ctr">
              <a:buFont typeface="Wingdings" pitchFamily="2" charset="2"/>
              <a:buNone/>
              <a:defRPr sz="2800"/>
            </a:lvl1pPr>
          </a:lstStyle>
          <a:p>
            <a:r>
              <a:rPr lang="en-US"/>
              <a:t>Click to edit Master subtitle style</a:t>
            </a:r>
          </a:p>
        </p:txBody>
      </p:sp>
    </p:spTree>
    <p:extLst>
      <p:ext uri="{BB962C8B-B14F-4D97-AF65-F5344CB8AC3E}">
        <p14:creationId xmlns:p14="http://schemas.microsoft.com/office/powerpoint/2010/main" val="382406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915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21183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675" y="1347788"/>
            <a:ext cx="4176713"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47788"/>
            <a:ext cx="4176712"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38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049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1112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351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808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17122" name="Rectangle 2"/>
          <p:cNvSpPr>
            <a:spLocks noChangeArrowheads="1"/>
          </p:cNvSpPr>
          <p:nvPr/>
        </p:nvSpPr>
        <p:spPr bwMode="invGray">
          <a:xfrm>
            <a:off x="0" y="0"/>
            <a:ext cx="9144000" cy="6858000"/>
          </a:xfrm>
          <a:prstGeom prst="rect">
            <a:avLst/>
          </a:prstGeom>
          <a:gradFill rotWithShape="1">
            <a:gsLst>
              <a:gs pos="0">
                <a:srgbClr val="080808"/>
              </a:gs>
              <a:gs pos="100000">
                <a:srgbClr val="000082"/>
              </a:gs>
            </a:gsLst>
            <a:lin ang="540000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3075" name="Rectangle 3"/>
          <p:cNvSpPr>
            <a:spLocks noGrp="1" noChangeArrowheads="1"/>
          </p:cNvSpPr>
          <p:nvPr>
            <p:ph type="title"/>
          </p:nvPr>
        </p:nvSpPr>
        <p:spPr bwMode="invGray">
          <a:xfrm>
            <a:off x="320675" y="328613"/>
            <a:ext cx="8505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invGray">
          <a:xfrm>
            <a:off x="320675" y="1347788"/>
            <a:ext cx="85058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24" name="Text Box 28"/>
          <p:cNvSpPr txBox="1">
            <a:spLocks noChangeArrowheads="1"/>
          </p:cNvSpPr>
          <p:nvPr/>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latin typeface="Arial" charset="0"/>
                <a:cs typeface="Arial" charset="0"/>
              </a:rPr>
              <a:t>									JH-</a:t>
            </a:r>
            <a:fld id="{73BB2D82-945D-47E8-AAF5-B8CA8AB0C014}" type="slidenum">
              <a:rPr lang="en-US" sz="1600" b="1">
                <a:latin typeface="Arial" charset="0"/>
                <a:cs typeface="Arial" charset="0"/>
              </a:rPr>
              <a:pPr>
                <a:defRPr/>
              </a:pPr>
              <a:t>‹#›</a:t>
            </a:fld>
            <a:endParaRPr lang="en-US" sz="1600" b="1">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4277"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Lst>
  <p:txStyles>
    <p:titleStyle>
      <a:lvl1pPr algn="l" rtl="0" eaLnBrk="0" fontAlgn="base" hangingPunct="0">
        <a:lnSpc>
          <a:spcPct val="90000"/>
        </a:lnSpc>
        <a:spcBef>
          <a:spcPct val="0"/>
        </a:spcBef>
        <a:spcAft>
          <a:spcPct val="0"/>
        </a:spcAft>
        <a:defRPr sz="3600">
          <a:solidFill>
            <a:srgbClr val="FFFF00"/>
          </a:solidFill>
          <a:latin typeface="+mj-lt"/>
          <a:ea typeface="+mj-ea"/>
          <a:cs typeface="+mj-cs"/>
        </a:defRPr>
      </a:lvl1pPr>
      <a:lvl2pPr algn="l" rtl="0" eaLnBrk="0" fontAlgn="base" hangingPunct="0">
        <a:lnSpc>
          <a:spcPct val="90000"/>
        </a:lnSpc>
        <a:spcBef>
          <a:spcPct val="0"/>
        </a:spcBef>
        <a:spcAft>
          <a:spcPct val="0"/>
        </a:spcAft>
        <a:defRPr sz="3600">
          <a:solidFill>
            <a:srgbClr val="FFFF00"/>
          </a:solidFill>
          <a:latin typeface="Arial" charset="0"/>
          <a:cs typeface="Arial" charset="0"/>
        </a:defRPr>
      </a:lvl2pPr>
      <a:lvl3pPr algn="l" rtl="0" eaLnBrk="0" fontAlgn="base" hangingPunct="0">
        <a:lnSpc>
          <a:spcPct val="90000"/>
        </a:lnSpc>
        <a:spcBef>
          <a:spcPct val="0"/>
        </a:spcBef>
        <a:spcAft>
          <a:spcPct val="0"/>
        </a:spcAft>
        <a:defRPr sz="3600">
          <a:solidFill>
            <a:srgbClr val="FFFF00"/>
          </a:solidFill>
          <a:latin typeface="Arial" charset="0"/>
          <a:cs typeface="Arial" charset="0"/>
        </a:defRPr>
      </a:lvl3pPr>
      <a:lvl4pPr algn="l" rtl="0" eaLnBrk="0" fontAlgn="base" hangingPunct="0">
        <a:lnSpc>
          <a:spcPct val="90000"/>
        </a:lnSpc>
        <a:spcBef>
          <a:spcPct val="0"/>
        </a:spcBef>
        <a:spcAft>
          <a:spcPct val="0"/>
        </a:spcAft>
        <a:defRPr sz="3600">
          <a:solidFill>
            <a:srgbClr val="FFFF00"/>
          </a:solidFill>
          <a:latin typeface="Arial" charset="0"/>
          <a:cs typeface="Arial" charset="0"/>
        </a:defRPr>
      </a:lvl4pPr>
      <a:lvl5pPr algn="l" rtl="0" eaLnBrk="0" fontAlgn="base" hangingPunct="0">
        <a:lnSpc>
          <a:spcPct val="90000"/>
        </a:lnSpc>
        <a:spcBef>
          <a:spcPct val="0"/>
        </a:spcBef>
        <a:spcAft>
          <a:spcPct val="0"/>
        </a:spcAft>
        <a:defRPr sz="3600">
          <a:solidFill>
            <a:srgbClr val="FFFF00"/>
          </a:solidFill>
          <a:latin typeface="Arial" charset="0"/>
          <a:cs typeface="Arial" charset="0"/>
        </a:defRPr>
      </a:lvl5pPr>
      <a:lvl6pPr marL="457200" algn="l" rtl="0" fontAlgn="base">
        <a:lnSpc>
          <a:spcPct val="90000"/>
        </a:lnSpc>
        <a:spcBef>
          <a:spcPct val="0"/>
        </a:spcBef>
        <a:spcAft>
          <a:spcPct val="0"/>
        </a:spcAft>
        <a:defRPr sz="3600">
          <a:solidFill>
            <a:srgbClr val="FFFF00"/>
          </a:solidFill>
          <a:latin typeface="Arial" charset="0"/>
          <a:cs typeface="Arial" charset="0"/>
        </a:defRPr>
      </a:lvl6pPr>
      <a:lvl7pPr marL="914400" algn="l" rtl="0" fontAlgn="base">
        <a:lnSpc>
          <a:spcPct val="90000"/>
        </a:lnSpc>
        <a:spcBef>
          <a:spcPct val="0"/>
        </a:spcBef>
        <a:spcAft>
          <a:spcPct val="0"/>
        </a:spcAft>
        <a:defRPr sz="3600">
          <a:solidFill>
            <a:srgbClr val="FFFF00"/>
          </a:solidFill>
          <a:latin typeface="Arial" charset="0"/>
          <a:cs typeface="Arial" charset="0"/>
        </a:defRPr>
      </a:lvl7pPr>
      <a:lvl8pPr marL="1371600" algn="l" rtl="0" fontAlgn="base">
        <a:lnSpc>
          <a:spcPct val="90000"/>
        </a:lnSpc>
        <a:spcBef>
          <a:spcPct val="0"/>
        </a:spcBef>
        <a:spcAft>
          <a:spcPct val="0"/>
        </a:spcAft>
        <a:defRPr sz="3600">
          <a:solidFill>
            <a:srgbClr val="FFFF00"/>
          </a:solidFill>
          <a:latin typeface="Arial" charset="0"/>
          <a:cs typeface="Arial" charset="0"/>
        </a:defRPr>
      </a:lvl8pPr>
      <a:lvl9pPr marL="1828800" algn="l" rtl="0" fontAlgn="base">
        <a:lnSpc>
          <a:spcPct val="90000"/>
        </a:lnSpc>
        <a:spcBef>
          <a:spcPct val="0"/>
        </a:spcBef>
        <a:spcAft>
          <a:spcPct val="0"/>
        </a:spcAft>
        <a:defRPr sz="3600">
          <a:solidFill>
            <a:srgbClr val="FFFF00"/>
          </a:solidFill>
          <a:latin typeface="Arial" charset="0"/>
          <a:cs typeface="Arial" charset="0"/>
        </a:defRPr>
      </a:lvl9pPr>
    </p:titleStyle>
    <p:bodyStyle>
      <a:lvl1pPr marL="342900" indent="-342900" algn="l" rtl="0" eaLnBrk="0" fontAlgn="base" hangingPunct="0">
        <a:spcBef>
          <a:spcPct val="60000"/>
        </a:spcBef>
        <a:spcAft>
          <a:spcPct val="0"/>
        </a:spcAft>
        <a:buClr>
          <a:srgbClr val="FFFF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SzPct val="130000"/>
        <a:buFont typeface="Times New Roman" pitchFamily="18"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FFFF00"/>
        </a:buClr>
        <a:buSzPct val="110000"/>
        <a:buChar char="•"/>
        <a:defRPr b="1">
          <a:solidFill>
            <a:schemeClr val="tx1"/>
          </a:solidFill>
          <a:latin typeface="+mn-lt"/>
          <a:cs typeface="+mn-cs"/>
        </a:defRPr>
      </a:lvl3pPr>
      <a:lvl4pPr marL="16002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4pPr>
      <a:lvl5pPr marL="20574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5pPr>
      <a:lvl6pPr marL="2514600" indent="-228600" algn="l" rtl="0" fontAlgn="base">
        <a:spcBef>
          <a:spcPct val="20000"/>
        </a:spcBef>
        <a:spcAft>
          <a:spcPct val="0"/>
        </a:spcAft>
        <a:buClr>
          <a:srgbClr val="FFFF00"/>
        </a:buClr>
        <a:buSzPct val="110000"/>
        <a:buChar char="»"/>
        <a:defRPr sz="1600" b="1">
          <a:solidFill>
            <a:schemeClr val="tx1"/>
          </a:solidFill>
          <a:latin typeface="+mn-lt"/>
          <a:cs typeface="+mn-cs"/>
        </a:defRPr>
      </a:lvl6pPr>
      <a:lvl7pPr marL="2971800" indent="-228600" algn="l" rtl="0" fontAlgn="base">
        <a:spcBef>
          <a:spcPct val="20000"/>
        </a:spcBef>
        <a:spcAft>
          <a:spcPct val="0"/>
        </a:spcAft>
        <a:buClr>
          <a:srgbClr val="FFFF00"/>
        </a:buClr>
        <a:buSzPct val="110000"/>
        <a:buChar char="»"/>
        <a:defRPr sz="1600" b="1">
          <a:solidFill>
            <a:schemeClr val="tx1"/>
          </a:solidFill>
          <a:latin typeface="+mn-lt"/>
          <a:cs typeface="+mn-cs"/>
        </a:defRPr>
      </a:lvl7pPr>
      <a:lvl8pPr marL="3429000" indent="-228600" algn="l" rtl="0" fontAlgn="base">
        <a:spcBef>
          <a:spcPct val="20000"/>
        </a:spcBef>
        <a:spcAft>
          <a:spcPct val="0"/>
        </a:spcAft>
        <a:buClr>
          <a:srgbClr val="FFFF00"/>
        </a:buClr>
        <a:buSzPct val="110000"/>
        <a:buChar char="»"/>
        <a:defRPr sz="1600" b="1">
          <a:solidFill>
            <a:schemeClr val="tx1"/>
          </a:solidFill>
          <a:latin typeface="+mn-lt"/>
          <a:cs typeface="+mn-cs"/>
        </a:defRPr>
      </a:lvl8pPr>
      <a:lvl9pPr marL="3886200" indent="-228600" algn="l" rtl="0" fontAlgn="base">
        <a:spcBef>
          <a:spcPct val="20000"/>
        </a:spcBef>
        <a:spcAft>
          <a:spcPct val="0"/>
        </a:spcAft>
        <a:buClr>
          <a:srgbClr val="FFFF00"/>
        </a:buClr>
        <a:buSzPct val="110000"/>
        <a:buChar char="»"/>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225154" name="Rectangle 2"/>
          <p:cNvSpPr>
            <a:spLocks noChangeArrowheads="1"/>
          </p:cNvSpPr>
          <p:nvPr userDrawn="1"/>
        </p:nvSpPr>
        <p:spPr bwMode="invGray">
          <a:xfrm>
            <a:off x="0" y="0"/>
            <a:ext cx="9144000" cy="6858000"/>
          </a:xfrm>
          <a:prstGeom prst="rect">
            <a:avLst/>
          </a:prstGeom>
          <a:gradFill rotWithShape="1">
            <a:gsLst>
              <a:gs pos="0">
                <a:srgbClr val="080808"/>
              </a:gs>
              <a:gs pos="100000">
                <a:srgbClr val="000082"/>
              </a:gs>
            </a:gsLst>
            <a:lin ang="540000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4099" name="Rectangle 3"/>
          <p:cNvSpPr>
            <a:spLocks noGrp="1" noChangeArrowheads="1"/>
          </p:cNvSpPr>
          <p:nvPr>
            <p:ph type="title"/>
          </p:nvPr>
        </p:nvSpPr>
        <p:spPr bwMode="invGray">
          <a:xfrm>
            <a:off x="320675" y="328613"/>
            <a:ext cx="8505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invGray">
          <a:xfrm>
            <a:off x="320675" y="1347788"/>
            <a:ext cx="85058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24" name="Text Box 28"/>
          <p:cNvSpPr txBox="1">
            <a:spLocks noChangeArrowheads="1"/>
          </p:cNvSpPr>
          <p:nvPr userDrawn="1"/>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latin typeface="Arial" charset="0"/>
                <a:cs typeface="Arial" charset="0"/>
              </a:rPr>
              <a:t>									CC-</a:t>
            </a:r>
            <a:fld id="{373811DC-3260-411C-A007-989954D2694C}" type="slidenum">
              <a:rPr lang="en-US" sz="1600" b="1">
                <a:latin typeface="Arial" charset="0"/>
                <a:cs typeface="Arial" charset="0"/>
              </a:rPr>
              <a:pPr>
                <a:defRPr/>
              </a:pPr>
              <a:t>‹#›</a:t>
            </a:fld>
            <a:endParaRPr lang="en-US" sz="1600" b="1">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4278" r:id="rId1"/>
    <p:sldLayoutId id="2147484197" r:id="rId2"/>
    <p:sldLayoutId id="2147484196" r:id="rId3"/>
    <p:sldLayoutId id="2147484195" r:id="rId4"/>
    <p:sldLayoutId id="2147484194" r:id="rId5"/>
    <p:sldLayoutId id="2147484193" r:id="rId6"/>
    <p:sldLayoutId id="2147484192" r:id="rId7"/>
    <p:sldLayoutId id="2147484191" r:id="rId8"/>
    <p:sldLayoutId id="2147484190" r:id="rId9"/>
    <p:sldLayoutId id="2147484189" r:id="rId10"/>
    <p:sldLayoutId id="2147484188" r:id="rId11"/>
  </p:sldLayoutIdLst>
  <p:txStyles>
    <p:titleStyle>
      <a:lvl1pPr algn="l" rtl="0" eaLnBrk="0" fontAlgn="base" hangingPunct="0">
        <a:lnSpc>
          <a:spcPct val="90000"/>
        </a:lnSpc>
        <a:spcBef>
          <a:spcPct val="0"/>
        </a:spcBef>
        <a:spcAft>
          <a:spcPct val="0"/>
        </a:spcAft>
        <a:defRPr sz="3600">
          <a:solidFill>
            <a:srgbClr val="FFFF00"/>
          </a:solidFill>
          <a:latin typeface="+mj-lt"/>
          <a:ea typeface="+mj-ea"/>
          <a:cs typeface="+mj-cs"/>
        </a:defRPr>
      </a:lvl1pPr>
      <a:lvl2pPr algn="l" rtl="0" eaLnBrk="0" fontAlgn="base" hangingPunct="0">
        <a:lnSpc>
          <a:spcPct val="90000"/>
        </a:lnSpc>
        <a:spcBef>
          <a:spcPct val="0"/>
        </a:spcBef>
        <a:spcAft>
          <a:spcPct val="0"/>
        </a:spcAft>
        <a:defRPr sz="3600">
          <a:solidFill>
            <a:srgbClr val="FFFF00"/>
          </a:solidFill>
          <a:latin typeface="Arial" charset="0"/>
          <a:cs typeface="Arial" charset="0"/>
        </a:defRPr>
      </a:lvl2pPr>
      <a:lvl3pPr algn="l" rtl="0" eaLnBrk="0" fontAlgn="base" hangingPunct="0">
        <a:lnSpc>
          <a:spcPct val="90000"/>
        </a:lnSpc>
        <a:spcBef>
          <a:spcPct val="0"/>
        </a:spcBef>
        <a:spcAft>
          <a:spcPct val="0"/>
        </a:spcAft>
        <a:defRPr sz="3600">
          <a:solidFill>
            <a:srgbClr val="FFFF00"/>
          </a:solidFill>
          <a:latin typeface="Arial" charset="0"/>
          <a:cs typeface="Arial" charset="0"/>
        </a:defRPr>
      </a:lvl3pPr>
      <a:lvl4pPr algn="l" rtl="0" eaLnBrk="0" fontAlgn="base" hangingPunct="0">
        <a:lnSpc>
          <a:spcPct val="90000"/>
        </a:lnSpc>
        <a:spcBef>
          <a:spcPct val="0"/>
        </a:spcBef>
        <a:spcAft>
          <a:spcPct val="0"/>
        </a:spcAft>
        <a:defRPr sz="3600">
          <a:solidFill>
            <a:srgbClr val="FFFF00"/>
          </a:solidFill>
          <a:latin typeface="Arial" charset="0"/>
          <a:cs typeface="Arial" charset="0"/>
        </a:defRPr>
      </a:lvl4pPr>
      <a:lvl5pPr algn="l" rtl="0" eaLnBrk="0" fontAlgn="base" hangingPunct="0">
        <a:lnSpc>
          <a:spcPct val="90000"/>
        </a:lnSpc>
        <a:spcBef>
          <a:spcPct val="0"/>
        </a:spcBef>
        <a:spcAft>
          <a:spcPct val="0"/>
        </a:spcAft>
        <a:defRPr sz="3600">
          <a:solidFill>
            <a:srgbClr val="FFFF00"/>
          </a:solidFill>
          <a:latin typeface="Arial" charset="0"/>
          <a:cs typeface="Arial" charset="0"/>
        </a:defRPr>
      </a:lvl5pPr>
      <a:lvl6pPr marL="457200" algn="l" rtl="0" fontAlgn="base">
        <a:lnSpc>
          <a:spcPct val="90000"/>
        </a:lnSpc>
        <a:spcBef>
          <a:spcPct val="0"/>
        </a:spcBef>
        <a:spcAft>
          <a:spcPct val="0"/>
        </a:spcAft>
        <a:defRPr sz="3600">
          <a:solidFill>
            <a:srgbClr val="FFFF00"/>
          </a:solidFill>
          <a:latin typeface="Arial" charset="0"/>
          <a:cs typeface="Arial" charset="0"/>
        </a:defRPr>
      </a:lvl6pPr>
      <a:lvl7pPr marL="914400" algn="l" rtl="0" fontAlgn="base">
        <a:lnSpc>
          <a:spcPct val="90000"/>
        </a:lnSpc>
        <a:spcBef>
          <a:spcPct val="0"/>
        </a:spcBef>
        <a:spcAft>
          <a:spcPct val="0"/>
        </a:spcAft>
        <a:defRPr sz="3600">
          <a:solidFill>
            <a:srgbClr val="FFFF00"/>
          </a:solidFill>
          <a:latin typeface="Arial" charset="0"/>
          <a:cs typeface="Arial" charset="0"/>
        </a:defRPr>
      </a:lvl7pPr>
      <a:lvl8pPr marL="1371600" algn="l" rtl="0" fontAlgn="base">
        <a:lnSpc>
          <a:spcPct val="90000"/>
        </a:lnSpc>
        <a:spcBef>
          <a:spcPct val="0"/>
        </a:spcBef>
        <a:spcAft>
          <a:spcPct val="0"/>
        </a:spcAft>
        <a:defRPr sz="3600">
          <a:solidFill>
            <a:srgbClr val="FFFF00"/>
          </a:solidFill>
          <a:latin typeface="Arial" charset="0"/>
          <a:cs typeface="Arial" charset="0"/>
        </a:defRPr>
      </a:lvl8pPr>
      <a:lvl9pPr marL="1828800" algn="l" rtl="0" fontAlgn="base">
        <a:lnSpc>
          <a:spcPct val="90000"/>
        </a:lnSpc>
        <a:spcBef>
          <a:spcPct val="0"/>
        </a:spcBef>
        <a:spcAft>
          <a:spcPct val="0"/>
        </a:spcAft>
        <a:defRPr sz="3600">
          <a:solidFill>
            <a:srgbClr val="FFFF00"/>
          </a:solidFill>
          <a:latin typeface="Arial" charset="0"/>
          <a:cs typeface="Arial" charset="0"/>
        </a:defRPr>
      </a:lvl9pPr>
    </p:titleStyle>
    <p:bodyStyle>
      <a:lvl1pPr marL="342900" indent="-342900" algn="l" rtl="0" eaLnBrk="0" fontAlgn="base" hangingPunct="0">
        <a:spcBef>
          <a:spcPct val="60000"/>
        </a:spcBef>
        <a:spcAft>
          <a:spcPct val="0"/>
        </a:spcAft>
        <a:buClr>
          <a:srgbClr val="FFFF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SzPct val="130000"/>
        <a:buFont typeface="Times New Roman" pitchFamily="18"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FFFF00"/>
        </a:buClr>
        <a:buSzPct val="110000"/>
        <a:buChar char="•"/>
        <a:defRPr b="1">
          <a:solidFill>
            <a:schemeClr val="tx1"/>
          </a:solidFill>
          <a:latin typeface="+mn-lt"/>
          <a:cs typeface="+mn-cs"/>
        </a:defRPr>
      </a:lvl3pPr>
      <a:lvl4pPr marL="16002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4pPr>
      <a:lvl5pPr marL="20574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5pPr>
      <a:lvl6pPr marL="2514600" indent="-228600" algn="l" rtl="0" fontAlgn="base">
        <a:spcBef>
          <a:spcPct val="20000"/>
        </a:spcBef>
        <a:spcAft>
          <a:spcPct val="0"/>
        </a:spcAft>
        <a:buClr>
          <a:srgbClr val="FFFF00"/>
        </a:buClr>
        <a:buSzPct val="110000"/>
        <a:buChar char="»"/>
        <a:defRPr sz="1600" b="1">
          <a:solidFill>
            <a:schemeClr val="tx1"/>
          </a:solidFill>
          <a:latin typeface="+mn-lt"/>
          <a:cs typeface="+mn-cs"/>
        </a:defRPr>
      </a:lvl6pPr>
      <a:lvl7pPr marL="2971800" indent="-228600" algn="l" rtl="0" fontAlgn="base">
        <a:spcBef>
          <a:spcPct val="20000"/>
        </a:spcBef>
        <a:spcAft>
          <a:spcPct val="0"/>
        </a:spcAft>
        <a:buClr>
          <a:srgbClr val="FFFF00"/>
        </a:buClr>
        <a:buSzPct val="110000"/>
        <a:buChar char="»"/>
        <a:defRPr sz="1600" b="1">
          <a:solidFill>
            <a:schemeClr val="tx1"/>
          </a:solidFill>
          <a:latin typeface="+mn-lt"/>
          <a:cs typeface="+mn-cs"/>
        </a:defRPr>
      </a:lvl7pPr>
      <a:lvl8pPr marL="3429000" indent="-228600" algn="l" rtl="0" fontAlgn="base">
        <a:spcBef>
          <a:spcPct val="20000"/>
        </a:spcBef>
        <a:spcAft>
          <a:spcPct val="0"/>
        </a:spcAft>
        <a:buClr>
          <a:srgbClr val="FFFF00"/>
        </a:buClr>
        <a:buSzPct val="110000"/>
        <a:buChar char="»"/>
        <a:defRPr sz="1600" b="1">
          <a:solidFill>
            <a:schemeClr val="tx1"/>
          </a:solidFill>
          <a:latin typeface="+mn-lt"/>
          <a:cs typeface="+mn-cs"/>
        </a:defRPr>
      </a:lvl8pPr>
      <a:lvl9pPr marL="3886200" indent="-228600" algn="l" rtl="0" fontAlgn="base">
        <a:spcBef>
          <a:spcPct val="20000"/>
        </a:spcBef>
        <a:spcAft>
          <a:spcPct val="0"/>
        </a:spcAft>
        <a:buClr>
          <a:srgbClr val="FFFF00"/>
        </a:buClr>
        <a:buSzPct val="110000"/>
        <a:buChar char="»"/>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9490" name="Rectangle 2"/>
          <p:cNvSpPr>
            <a:spLocks noGrp="1" noChangeArrowheads="1"/>
          </p:cNvSpPr>
          <p:nvPr>
            <p:ph type="body" idx="1"/>
          </p:nvPr>
        </p:nvSpPr>
        <p:spPr bwMode="auto">
          <a:xfrm>
            <a:off x="908050" y="2082800"/>
            <a:ext cx="7378700" cy="4322763"/>
          </a:xfrm>
          <a:prstGeom prst="rect">
            <a:avLst/>
          </a:prstGeom>
          <a:noFill/>
          <a:ln w="9525">
            <a:noFill/>
            <a:miter lim="800000"/>
            <a:headEnd/>
            <a:tailEnd/>
          </a:ln>
          <a:effectLst/>
        </p:spPr>
        <p:txBody>
          <a:bodyPr vert="horz" wrap="square" lIns="0" tIns="195262" rIns="0" bIns="195262" numCol="1" anchor="t" anchorCtr="0" compatLnSpc="1">
            <a:prstTxWarp prst="textNoShape">
              <a:avLst/>
            </a:prstTxWarp>
          </a:bodyPr>
          <a:lstStyle/>
          <a:p>
            <a:pPr lvl="0"/>
            <a:r>
              <a:rPr lang="en-US" smtClean="0"/>
              <a:t>27 pt Arial Bold for top line of bodycopy</a:t>
            </a:r>
          </a:p>
          <a:p>
            <a:pPr lvl="1"/>
            <a:r>
              <a:rPr lang="en-US" smtClean="0"/>
              <a:t>27 pt Arial Reg</a:t>
            </a:r>
          </a:p>
          <a:p>
            <a:pPr lvl="2"/>
            <a:r>
              <a:rPr lang="en-US" smtClean="0"/>
              <a:t>Picornavirus</a:t>
            </a:r>
          </a:p>
          <a:p>
            <a:pPr lvl="3"/>
            <a:r>
              <a:rPr lang="en-US" smtClean="0"/>
              <a:t>Paramyxo- or myxovirus</a:t>
            </a:r>
          </a:p>
          <a:p>
            <a:pPr lvl="1"/>
            <a:r>
              <a:rPr lang="en-US" smtClean="0"/>
              <a:t>Signs and symptoms</a:t>
            </a:r>
          </a:p>
          <a:p>
            <a:pPr lvl="2"/>
            <a:r>
              <a:rPr lang="en-US" smtClean="0"/>
              <a:t>Onset is abrupt</a:t>
            </a:r>
          </a:p>
          <a:p>
            <a:pPr lvl="2"/>
            <a:r>
              <a:rPr lang="en-US" smtClean="0"/>
              <a:t>Nasal or throat discomfort, followed by sneezing, rhinorrhea and malaise</a:t>
            </a:r>
          </a:p>
        </p:txBody>
      </p:sp>
      <p:sp>
        <p:nvSpPr>
          <p:cNvPr id="2239491" name="Rectangle 3"/>
          <p:cNvSpPr>
            <a:spLocks noGrp="1" noChangeArrowheads="1"/>
          </p:cNvSpPr>
          <p:nvPr>
            <p:ph type="title"/>
          </p:nvPr>
        </p:nvSpPr>
        <p:spPr bwMode="auto">
          <a:xfrm>
            <a:off x="908050" y="447675"/>
            <a:ext cx="7202488" cy="1527175"/>
          </a:xfrm>
          <a:prstGeom prst="rect">
            <a:avLst/>
          </a:prstGeom>
          <a:noFill/>
          <a:ln w="9525">
            <a:noFill/>
            <a:miter lim="800000"/>
            <a:headEnd/>
            <a:tailEnd/>
          </a:ln>
          <a:effectLst/>
        </p:spPr>
        <p:txBody>
          <a:bodyPr vert="horz" wrap="square" lIns="0" tIns="47625" rIns="0" bIns="47625" numCol="1" anchor="b" anchorCtr="0" compatLnSpc="1">
            <a:prstTxWarp prst="textNoShape">
              <a:avLst/>
            </a:prstTxWarp>
          </a:bodyPr>
          <a:lstStyle/>
          <a:p>
            <a:pPr lvl="0"/>
            <a:r>
              <a:rPr lang="en-US" smtClean="0"/>
              <a:t>38pt Arial Black w/shdw</a:t>
            </a:r>
            <a:br>
              <a:rPr lang="en-US" smtClean="0"/>
            </a:br>
            <a:r>
              <a:rPr lang="en-US" smtClean="0"/>
              <a:t>Edit Master Title Style</a:t>
            </a:r>
          </a:p>
        </p:txBody>
      </p:sp>
      <p:sp>
        <p:nvSpPr>
          <p:cNvPr id="4124" name="Text Box 28"/>
          <p:cNvSpPr txBox="1">
            <a:spLocks noChangeArrowheads="1"/>
          </p:cNvSpPr>
          <p:nvPr userDrawn="1"/>
        </p:nvSpPr>
        <p:spPr bwMode="invGray">
          <a:xfrm>
            <a:off x="0" y="6521450"/>
            <a:ext cx="9144000" cy="322263"/>
          </a:xfrm>
          <a:prstGeom prst="rect">
            <a:avLst/>
          </a:prstGeom>
          <a:noFill/>
          <a:ln w="9525" algn="ctr">
            <a:noFill/>
            <a:miter lim="800000"/>
            <a:headEnd/>
            <a:tailEnd/>
          </a:ln>
          <a:effectLst/>
        </p:spPr>
        <p:txBody>
          <a:bodyPr anchor="b"/>
          <a:lstStyle/>
          <a:p>
            <a:pPr algn="r">
              <a:defRPr/>
            </a:pPr>
            <a:r>
              <a:rPr lang="en-US" sz="1400">
                <a:latin typeface="Arial" charset="0"/>
                <a:cs typeface="Arial" charset="0"/>
              </a:rPr>
              <a:t>	                 </a:t>
            </a:r>
            <a:r>
              <a:rPr lang="en-US" sz="1600" b="1">
                <a:latin typeface="Arial" charset="0"/>
                <a:cs typeface="Arial" charset="0"/>
              </a:rPr>
              <a:t>CC-</a:t>
            </a:r>
            <a:fld id="{243469EF-D196-4B1F-9558-7F38F9964884}" type="slidenum">
              <a:rPr lang="en-US" sz="1600" b="1">
                <a:latin typeface="Arial" charset="0"/>
                <a:cs typeface="Arial" charset="0"/>
              </a:rPr>
              <a:pPr algn="r">
                <a:defRPr/>
              </a:pPr>
              <a:t>‹#›</a:t>
            </a:fld>
            <a:endParaRPr lang="en-US" sz="1600" b="1">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4209" r:id="rId1"/>
    <p:sldLayoutId id="2147484208" r:id="rId2"/>
    <p:sldLayoutId id="2147484207" r:id="rId3"/>
    <p:sldLayoutId id="2147484206" r:id="rId4"/>
    <p:sldLayoutId id="2147484205" r:id="rId5"/>
    <p:sldLayoutId id="2147484204" r:id="rId6"/>
    <p:sldLayoutId id="2147484203" r:id="rId7"/>
    <p:sldLayoutId id="2147484202" r:id="rId8"/>
    <p:sldLayoutId id="2147484201" r:id="rId9"/>
    <p:sldLayoutId id="2147484200" r:id="rId10"/>
    <p:sldLayoutId id="2147484199" r:id="rId11"/>
    <p:sldLayoutId id="2147484198" r:id="rId12"/>
  </p:sldLayoutIdLst>
  <p:txStyles>
    <p:titleStyle>
      <a:lvl1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mj-lt"/>
          <a:ea typeface="+mj-ea"/>
          <a:cs typeface="+mj-cs"/>
        </a:defRPr>
      </a:lvl1pPr>
      <a:lvl2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2pPr>
      <a:lvl3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3pPr>
      <a:lvl4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4pPr>
      <a:lvl5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5pPr>
      <a:lvl6pPr marL="4572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6pPr>
      <a:lvl7pPr marL="9144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7pPr>
      <a:lvl8pPr marL="13716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8pPr>
      <a:lvl9pPr marL="18288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9pPr>
    </p:titleStyle>
    <p:bodyStyle>
      <a:lvl1pPr marL="342900" indent="-342900" algn="l" defTabSz="1022350" rtl="0" eaLnBrk="0" fontAlgn="base" hangingPunct="0">
        <a:spcBef>
          <a:spcPct val="75000"/>
        </a:spcBef>
        <a:spcAft>
          <a:spcPct val="0"/>
        </a:spcAft>
        <a:defRPr sz="2900" b="1">
          <a:solidFill>
            <a:srgbClr val="FFFF00"/>
          </a:solidFill>
          <a:effectLst>
            <a:outerShdw blurRad="38100" dist="38100" dir="2700000" algn="tl">
              <a:srgbClr val="000000"/>
            </a:outerShdw>
          </a:effectLst>
          <a:latin typeface="+mn-lt"/>
          <a:ea typeface="+mn-ea"/>
          <a:cs typeface="+mn-cs"/>
        </a:defRPr>
      </a:lvl1pPr>
      <a:lvl2pPr marL="363538" indent="93663" algn="l" defTabSz="1022350" rtl="0" eaLnBrk="0" fontAlgn="base" hangingPunct="0">
        <a:spcBef>
          <a:spcPct val="34000"/>
        </a:spcBef>
        <a:spcAft>
          <a:spcPct val="0"/>
        </a:spcAft>
        <a:buClr>
          <a:srgbClr val="FFFF00"/>
        </a:buClr>
        <a:buSzPct val="78000"/>
        <a:buChar char="l"/>
        <a:defRPr sz="2900">
          <a:solidFill>
            <a:schemeClr val="tx1"/>
          </a:solidFill>
          <a:effectLst>
            <a:outerShdw blurRad="38100" dist="38100" dir="2700000" algn="tl">
              <a:srgbClr val="000000"/>
            </a:outerShdw>
          </a:effectLst>
          <a:latin typeface="+mn-lt"/>
        </a:defRPr>
      </a:lvl2pPr>
      <a:lvl3pPr marL="712788" indent="201613"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3pPr>
      <a:lvl4pPr marL="1076325" indent="295275"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4pPr>
      <a:lvl5pPr marL="2481263" indent="-379413" algn="l" defTabSz="1022350" rtl="0" eaLnBrk="0" fontAlgn="base" hangingPunct="0">
        <a:spcBef>
          <a:spcPct val="20000"/>
        </a:spcBef>
        <a:spcAft>
          <a:spcPct val="0"/>
        </a:spcAft>
        <a:buChar char="»"/>
        <a:defRPr sz="2000">
          <a:solidFill>
            <a:schemeClr val="tx1"/>
          </a:solidFill>
          <a:latin typeface="Times" pitchFamily="18" charset="0"/>
        </a:defRPr>
      </a:lvl5pPr>
      <a:lvl6pPr marL="2938463" indent="-379413" algn="l" defTabSz="1022350" rtl="0" fontAlgn="base">
        <a:spcBef>
          <a:spcPct val="20000"/>
        </a:spcBef>
        <a:spcAft>
          <a:spcPct val="0"/>
        </a:spcAft>
        <a:buChar char="»"/>
        <a:defRPr sz="2000">
          <a:solidFill>
            <a:schemeClr val="tx1"/>
          </a:solidFill>
          <a:latin typeface="Times" pitchFamily="18" charset="0"/>
        </a:defRPr>
      </a:lvl6pPr>
      <a:lvl7pPr marL="3395663" indent="-379413" algn="l" defTabSz="1022350" rtl="0" fontAlgn="base">
        <a:spcBef>
          <a:spcPct val="20000"/>
        </a:spcBef>
        <a:spcAft>
          <a:spcPct val="0"/>
        </a:spcAft>
        <a:buChar char="»"/>
        <a:defRPr sz="2000">
          <a:solidFill>
            <a:schemeClr val="tx1"/>
          </a:solidFill>
          <a:latin typeface="Times" pitchFamily="18" charset="0"/>
        </a:defRPr>
      </a:lvl7pPr>
      <a:lvl8pPr marL="3852863" indent="-379413" algn="l" defTabSz="1022350" rtl="0" fontAlgn="base">
        <a:spcBef>
          <a:spcPct val="20000"/>
        </a:spcBef>
        <a:spcAft>
          <a:spcPct val="0"/>
        </a:spcAft>
        <a:buChar char="»"/>
        <a:defRPr sz="2000">
          <a:solidFill>
            <a:schemeClr val="tx1"/>
          </a:solidFill>
          <a:latin typeface="Times" pitchFamily="18" charset="0"/>
        </a:defRPr>
      </a:lvl8pPr>
      <a:lvl9pPr marL="4310063" indent="-379413" algn="l" defTabSz="1022350"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47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B8D1EDFD-2F74-4675-8B37-77CF62BEC7E8}" type="datetimeFigureOut">
              <a:rPr lang="en-US"/>
              <a:pPr>
                <a:defRPr/>
              </a:pPr>
              <a:t>10/16/2014</a:t>
            </a:fld>
            <a:endParaRPr lang="en-US"/>
          </a:p>
        </p:txBody>
      </p:sp>
      <p:sp>
        <p:nvSpPr>
          <p:cNvPr id="2247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2247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9BE77CA-1C44-4CEC-8651-FA3CA14979A3}" type="slidenum">
              <a:rPr lang="en-US"/>
              <a:pPr>
                <a:defRPr/>
              </a:pPr>
              <a:t>‹#›</a:t>
            </a:fld>
            <a:endParaRPr lang="en-US"/>
          </a:p>
        </p:txBody>
      </p:sp>
      <p:sp>
        <p:nvSpPr>
          <p:cNvPr id="4124" name="Text Box 28"/>
          <p:cNvSpPr txBox="1">
            <a:spLocks noChangeArrowheads="1"/>
          </p:cNvSpPr>
          <p:nvPr userDrawn="1"/>
        </p:nvSpPr>
        <p:spPr bwMode="invGray">
          <a:xfrm>
            <a:off x="0" y="6521450"/>
            <a:ext cx="9144000" cy="322263"/>
          </a:xfrm>
          <a:prstGeom prst="rect">
            <a:avLst/>
          </a:prstGeom>
          <a:noFill/>
          <a:ln w="9525" algn="ctr">
            <a:noFill/>
            <a:miter lim="800000"/>
            <a:headEnd/>
            <a:tailEnd/>
          </a:ln>
          <a:effectLst/>
        </p:spPr>
        <p:txBody>
          <a:bodyPr anchor="b"/>
          <a:lstStyle/>
          <a:p>
            <a:pPr algn="r">
              <a:defRPr/>
            </a:pPr>
            <a:r>
              <a:rPr lang="en-US" sz="1400">
                <a:solidFill>
                  <a:srgbClr val="FFFFFF"/>
                </a:solidFill>
                <a:latin typeface="Arial" charset="0"/>
                <a:cs typeface="Arial" charset="0"/>
              </a:rPr>
              <a:t>	                 </a:t>
            </a:r>
            <a:r>
              <a:rPr lang="en-US" sz="1600" b="1">
                <a:solidFill>
                  <a:srgbClr val="FFFFFF"/>
                </a:solidFill>
                <a:latin typeface="Arial" charset="0"/>
                <a:cs typeface="Arial" charset="0"/>
              </a:rPr>
              <a:t>CC-</a:t>
            </a:r>
            <a:fld id="{DB0BC71A-4D71-4223-9445-4DA4540B4999}" type="slidenum">
              <a:rPr lang="en-US" sz="1600" b="1">
                <a:solidFill>
                  <a:srgbClr val="FFFFFF"/>
                </a:solidFill>
                <a:latin typeface="Arial" charset="0"/>
                <a:cs typeface="Arial" charset="0"/>
              </a:rPr>
              <a:pPr algn="r">
                <a:defRPr/>
              </a:pPr>
              <a:t>‹#›</a:t>
            </a:fld>
            <a:endParaRPr lang="en-US" sz="1600" b="1">
              <a:solidFill>
                <a:srgbClr val="FFFFFF"/>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220" r:id="rId1"/>
    <p:sldLayoutId id="2147484219" r:id="rId2"/>
    <p:sldLayoutId id="2147484218" r:id="rId3"/>
    <p:sldLayoutId id="2147484217" r:id="rId4"/>
    <p:sldLayoutId id="2147484216" r:id="rId5"/>
    <p:sldLayoutId id="2147484215" r:id="rId6"/>
    <p:sldLayoutId id="2147484214" r:id="rId7"/>
    <p:sldLayoutId id="2147484213" r:id="rId8"/>
    <p:sldLayoutId id="2147484212" r:id="rId9"/>
    <p:sldLayoutId id="2147484211" r:id="rId10"/>
    <p:sldLayoutId id="21474842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0754" name="Rectangle 2"/>
          <p:cNvSpPr>
            <a:spLocks noGrp="1" noChangeArrowheads="1"/>
          </p:cNvSpPr>
          <p:nvPr>
            <p:ph type="body" idx="1"/>
          </p:nvPr>
        </p:nvSpPr>
        <p:spPr bwMode="auto">
          <a:xfrm>
            <a:off x="908050" y="2082800"/>
            <a:ext cx="7378700" cy="4322763"/>
          </a:xfrm>
          <a:prstGeom prst="rect">
            <a:avLst/>
          </a:prstGeom>
          <a:noFill/>
          <a:ln w="9525">
            <a:noFill/>
            <a:miter lim="800000"/>
            <a:headEnd/>
            <a:tailEnd/>
          </a:ln>
          <a:effectLst/>
        </p:spPr>
        <p:txBody>
          <a:bodyPr vert="horz" wrap="square" lIns="0" tIns="195262" rIns="0" bIns="195262" numCol="1" anchor="t" anchorCtr="0" compatLnSpc="1">
            <a:prstTxWarp prst="textNoShape">
              <a:avLst/>
            </a:prstTxWarp>
          </a:bodyPr>
          <a:lstStyle/>
          <a:p>
            <a:pPr lvl="0"/>
            <a:r>
              <a:rPr lang="en-US" smtClean="0"/>
              <a:t>27 pt Arial Bold for top line of bodycopy</a:t>
            </a:r>
          </a:p>
          <a:p>
            <a:pPr lvl="1"/>
            <a:r>
              <a:rPr lang="en-US" smtClean="0"/>
              <a:t>27 pt Arial Reg</a:t>
            </a:r>
          </a:p>
          <a:p>
            <a:pPr lvl="2"/>
            <a:r>
              <a:rPr lang="en-US" smtClean="0"/>
              <a:t>Picornavirus</a:t>
            </a:r>
          </a:p>
          <a:p>
            <a:pPr lvl="3"/>
            <a:r>
              <a:rPr lang="en-US" smtClean="0"/>
              <a:t>Paramyxo- or myxovirus</a:t>
            </a:r>
          </a:p>
          <a:p>
            <a:pPr lvl="1"/>
            <a:r>
              <a:rPr lang="en-US" smtClean="0"/>
              <a:t>Signs and symptoms</a:t>
            </a:r>
          </a:p>
          <a:p>
            <a:pPr lvl="2"/>
            <a:r>
              <a:rPr lang="en-US" smtClean="0"/>
              <a:t>Onset is abrupt</a:t>
            </a:r>
          </a:p>
          <a:p>
            <a:pPr lvl="2"/>
            <a:r>
              <a:rPr lang="en-US" smtClean="0"/>
              <a:t>Nasal or throat discomfort, followed by sneezing, rhinorrhea and malaise</a:t>
            </a:r>
          </a:p>
        </p:txBody>
      </p:sp>
      <p:sp>
        <p:nvSpPr>
          <p:cNvPr id="2250755" name="Rectangle 3"/>
          <p:cNvSpPr>
            <a:spLocks noGrp="1" noChangeArrowheads="1"/>
          </p:cNvSpPr>
          <p:nvPr>
            <p:ph type="title"/>
          </p:nvPr>
        </p:nvSpPr>
        <p:spPr bwMode="auto">
          <a:xfrm>
            <a:off x="908050" y="447675"/>
            <a:ext cx="7202488" cy="1527175"/>
          </a:xfrm>
          <a:prstGeom prst="rect">
            <a:avLst/>
          </a:prstGeom>
          <a:noFill/>
          <a:ln w="9525">
            <a:noFill/>
            <a:miter lim="800000"/>
            <a:headEnd/>
            <a:tailEnd/>
          </a:ln>
          <a:effectLst/>
        </p:spPr>
        <p:txBody>
          <a:bodyPr vert="horz" wrap="square" lIns="0" tIns="47625" rIns="0" bIns="47625" numCol="1" anchor="b" anchorCtr="0" compatLnSpc="1">
            <a:prstTxWarp prst="textNoShape">
              <a:avLst/>
            </a:prstTxWarp>
          </a:bodyPr>
          <a:lstStyle/>
          <a:p>
            <a:pPr lvl="0"/>
            <a:r>
              <a:rPr lang="en-US" smtClean="0"/>
              <a:t>38pt Arial Black w/shdw</a:t>
            </a:r>
            <a:br>
              <a:rPr lang="en-US" smtClean="0"/>
            </a:br>
            <a:r>
              <a:rPr lang="en-US" smtClean="0"/>
              <a:t>Edit Master Title Style</a:t>
            </a:r>
          </a:p>
        </p:txBody>
      </p:sp>
      <p:sp>
        <p:nvSpPr>
          <p:cNvPr id="4124" name="Text Box 28"/>
          <p:cNvSpPr txBox="1">
            <a:spLocks noChangeArrowheads="1"/>
          </p:cNvSpPr>
          <p:nvPr userDrawn="1"/>
        </p:nvSpPr>
        <p:spPr bwMode="invGray">
          <a:xfrm>
            <a:off x="0" y="6521450"/>
            <a:ext cx="9144000" cy="322263"/>
          </a:xfrm>
          <a:prstGeom prst="rect">
            <a:avLst/>
          </a:prstGeom>
          <a:noFill/>
          <a:ln w="9525" algn="ctr">
            <a:noFill/>
            <a:miter lim="800000"/>
            <a:headEnd/>
            <a:tailEnd/>
          </a:ln>
          <a:effectLst/>
        </p:spPr>
        <p:txBody>
          <a:bodyPr anchor="b"/>
          <a:lstStyle/>
          <a:p>
            <a:pPr algn="r">
              <a:defRPr/>
            </a:pPr>
            <a:r>
              <a:rPr lang="en-US" sz="1400">
                <a:solidFill>
                  <a:srgbClr val="FFFFFF"/>
                </a:solidFill>
                <a:latin typeface="Arial" charset="0"/>
                <a:cs typeface="Arial" charset="0"/>
              </a:rPr>
              <a:t>	                 </a:t>
            </a:r>
            <a:r>
              <a:rPr lang="en-US" sz="1600" b="1">
                <a:solidFill>
                  <a:srgbClr val="FFFFFF"/>
                </a:solidFill>
                <a:latin typeface="Arial" charset="0"/>
                <a:cs typeface="Arial" charset="0"/>
              </a:rPr>
              <a:t>CC-</a:t>
            </a:r>
            <a:fld id="{34B83D56-CFEE-4166-B443-9E4EA52D1F26}" type="slidenum">
              <a:rPr lang="en-US" sz="1600" b="1">
                <a:solidFill>
                  <a:srgbClr val="FFFFFF"/>
                </a:solidFill>
                <a:latin typeface="Arial" charset="0"/>
                <a:cs typeface="Arial" charset="0"/>
              </a:rPr>
              <a:pPr algn="r">
                <a:defRPr/>
              </a:pPr>
              <a:t>‹#›</a:t>
            </a:fld>
            <a:endParaRPr lang="en-US" sz="1600" b="1">
              <a:solidFill>
                <a:srgbClr val="FFFFFF"/>
              </a:solidFill>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4232" r:id="rId1"/>
    <p:sldLayoutId id="2147484231" r:id="rId2"/>
    <p:sldLayoutId id="2147484230" r:id="rId3"/>
    <p:sldLayoutId id="2147484229" r:id="rId4"/>
    <p:sldLayoutId id="2147484228" r:id="rId5"/>
    <p:sldLayoutId id="2147484227" r:id="rId6"/>
    <p:sldLayoutId id="2147484226" r:id="rId7"/>
    <p:sldLayoutId id="2147484225" r:id="rId8"/>
    <p:sldLayoutId id="2147484224" r:id="rId9"/>
    <p:sldLayoutId id="2147484223" r:id="rId10"/>
    <p:sldLayoutId id="2147484222" r:id="rId11"/>
    <p:sldLayoutId id="2147484221" r:id="rId12"/>
  </p:sldLayoutIdLst>
  <p:txStyles>
    <p:titleStyle>
      <a:lvl1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mj-lt"/>
          <a:ea typeface="+mj-ea"/>
          <a:cs typeface="+mj-cs"/>
        </a:defRPr>
      </a:lvl1pPr>
      <a:lvl2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2pPr>
      <a:lvl3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3pPr>
      <a:lvl4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4pPr>
      <a:lvl5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5pPr>
      <a:lvl6pPr marL="4572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6pPr>
      <a:lvl7pPr marL="9144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7pPr>
      <a:lvl8pPr marL="13716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8pPr>
      <a:lvl9pPr marL="18288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charset="0"/>
        </a:defRPr>
      </a:lvl9pPr>
    </p:titleStyle>
    <p:bodyStyle>
      <a:lvl1pPr marL="342900" indent="-342900" algn="l" defTabSz="1022350" rtl="0" eaLnBrk="0" fontAlgn="base" hangingPunct="0">
        <a:spcBef>
          <a:spcPct val="75000"/>
        </a:spcBef>
        <a:spcAft>
          <a:spcPct val="0"/>
        </a:spcAft>
        <a:defRPr sz="2900" b="1">
          <a:solidFill>
            <a:srgbClr val="FFFF00"/>
          </a:solidFill>
          <a:effectLst>
            <a:outerShdw blurRad="38100" dist="38100" dir="2700000" algn="tl">
              <a:srgbClr val="000000"/>
            </a:outerShdw>
          </a:effectLst>
          <a:latin typeface="+mn-lt"/>
          <a:ea typeface="+mn-ea"/>
          <a:cs typeface="+mn-cs"/>
        </a:defRPr>
      </a:lvl1pPr>
      <a:lvl2pPr marL="363538" indent="93663" algn="l" defTabSz="1022350" rtl="0" eaLnBrk="0" fontAlgn="base" hangingPunct="0">
        <a:spcBef>
          <a:spcPct val="34000"/>
        </a:spcBef>
        <a:spcAft>
          <a:spcPct val="0"/>
        </a:spcAft>
        <a:buClr>
          <a:srgbClr val="FFFF00"/>
        </a:buClr>
        <a:buSzPct val="78000"/>
        <a:buChar char="l"/>
        <a:defRPr sz="2900">
          <a:solidFill>
            <a:schemeClr val="tx1"/>
          </a:solidFill>
          <a:effectLst>
            <a:outerShdw blurRad="38100" dist="38100" dir="2700000" algn="tl">
              <a:srgbClr val="000000"/>
            </a:outerShdw>
          </a:effectLst>
          <a:latin typeface="+mn-lt"/>
        </a:defRPr>
      </a:lvl2pPr>
      <a:lvl3pPr marL="712788" indent="201613"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3pPr>
      <a:lvl4pPr marL="1076325" indent="295275"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4pPr>
      <a:lvl5pPr marL="2481263" indent="-379413" algn="l" defTabSz="1022350" rtl="0" eaLnBrk="0" fontAlgn="base" hangingPunct="0">
        <a:spcBef>
          <a:spcPct val="20000"/>
        </a:spcBef>
        <a:spcAft>
          <a:spcPct val="0"/>
        </a:spcAft>
        <a:buChar char="»"/>
        <a:defRPr sz="2000">
          <a:solidFill>
            <a:schemeClr val="tx1"/>
          </a:solidFill>
          <a:latin typeface="Times" pitchFamily="18" charset="0"/>
        </a:defRPr>
      </a:lvl5pPr>
      <a:lvl6pPr marL="2938463" indent="-379413" algn="l" defTabSz="1022350" rtl="0" fontAlgn="base">
        <a:spcBef>
          <a:spcPct val="20000"/>
        </a:spcBef>
        <a:spcAft>
          <a:spcPct val="0"/>
        </a:spcAft>
        <a:buChar char="»"/>
        <a:defRPr sz="2000">
          <a:solidFill>
            <a:schemeClr val="tx1"/>
          </a:solidFill>
          <a:latin typeface="Times" pitchFamily="18" charset="0"/>
        </a:defRPr>
      </a:lvl6pPr>
      <a:lvl7pPr marL="3395663" indent="-379413" algn="l" defTabSz="1022350" rtl="0" fontAlgn="base">
        <a:spcBef>
          <a:spcPct val="20000"/>
        </a:spcBef>
        <a:spcAft>
          <a:spcPct val="0"/>
        </a:spcAft>
        <a:buChar char="»"/>
        <a:defRPr sz="2000">
          <a:solidFill>
            <a:schemeClr val="tx1"/>
          </a:solidFill>
          <a:latin typeface="Times" pitchFamily="18" charset="0"/>
        </a:defRPr>
      </a:lvl7pPr>
      <a:lvl8pPr marL="3852863" indent="-379413" algn="l" defTabSz="1022350" rtl="0" fontAlgn="base">
        <a:spcBef>
          <a:spcPct val="20000"/>
        </a:spcBef>
        <a:spcAft>
          <a:spcPct val="0"/>
        </a:spcAft>
        <a:buChar char="»"/>
        <a:defRPr sz="2000">
          <a:solidFill>
            <a:schemeClr val="tx1"/>
          </a:solidFill>
          <a:latin typeface="Times" pitchFamily="18" charset="0"/>
        </a:defRPr>
      </a:lvl8pPr>
      <a:lvl9pPr marL="4310063" indent="-379413" algn="l" defTabSz="1022350"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9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694CF21-56FF-410E-BB95-0F7D1C71491F}" type="datetimeFigureOut">
              <a:rPr lang="en-US"/>
              <a:pPr>
                <a:defRPr/>
              </a:pPr>
              <a:t>10/16/2014</a:t>
            </a:fld>
            <a:endParaRPr lang="en-US"/>
          </a:p>
        </p:txBody>
      </p:sp>
      <p:sp>
        <p:nvSpPr>
          <p:cNvPr id="189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9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BDD2FC-9125-4648-8A88-BD96020E35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3" r:id="rId1"/>
    <p:sldLayoutId id="2147484242" r:id="rId2"/>
    <p:sldLayoutId id="2147484241" r:id="rId3"/>
    <p:sldLayoutId id="2147484240" r:id="rId4"/>
    <p:sldLayoutId id="2147484239" r:id="rId5"/>
    <p:sldLayoutId id="2147484238" r:id="rId6"/>
    <p:sldLayoutId id="2147484237" r:id="rId7"/>
    <p:sldLayoutId id="2147484236" r:id="rId8"/>
    <p:sldLayoutId id="2147484235" r:id="rId9"/>
    <p:sldLayoutId id="2147484234" r:id="rId10"/>
    <p:sldLayoutId id="21474842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bwMode="auto">
          <a:xfrm>
            <a:off x="908050" y="2082800"/>
            <a:ext cx="7378700" cy="4322763"/>
          </a:xfrm>
          <a:prstGeom prst="rect">
            <a:avLst/>
          </a:prstGeom>
          <a:noFill/>
          <a:ln w="9525">
            <a:noFill/>
            <a:miter lim="800000"/>
            <a:headEnd/>
            <a:tailEnd/>
          </a:ln>
          <a:effectLst/>
        </p:spPr>
        <p:txBody>
          <a:bodyPr vert="horz" wrap="square" lIns="0" tIns="195262" rIns="0" bIns="195262" numCol="1" anchor="t" anchorCtr="0" compatLnSpc="1">
            <a:prstTxWarp prst="textNoShape">
              <a:avLst/>
            </a:prstTxWarp>
          </a:bodyPr>
          <a:lstStyle/>
          <a:p>
            <a:pPr lvl="0"/>
            <a:r>
              <a:rPr lang="en-US" smtClean="0"/>
              <a:t>27 pt Arial Bold for top line of bodycopy</a:t>
            </a:r>
          </a:p>
          <a:p>
            <a:pPr lvl="1"/>
            <a:r>
              <a:rPr lang="en-US" smtClean="0"/>
              <a:t>27 pt Arial Reg</a:t>
            </a:r>
          </a:p>
          <a:p>
            <a:pPr lvl="2"/>
            <a:r>
              <a:rPr lang="en-US" smtClean="0"/>
              <a:t>Picornavirus</a:t>
            </a:r>
          </a:p>
          <a:p>
            <a:pPr lvl="3"/>
            <a:r>
              <a:rPr lang="en-US" smtClean="0"/>
              <a:t>Paramyxo- or myxovirus</a:t>
            </a:r>
          </a:p>
          <a:p>
            <a:pPr lvl="1"/>
            <a:r>
              <a:rPr lang="en-US" smtClean="0"/>
              <a:t>Signs and symptoms</a:t>
            </a:r>
          </a:p>
          <a:p>
            <a:pPr lvl="2"/>
            <a:r>
              <a:rPr lang="en-US" smtClean="0"/>
              <a:t>Onset is abrupt</a:t>
            </a:r>
          </a:p>
          <a:p>
            <a:pPr lvl="2"/>
            <a:r>
              <a:rPr lang="en-US" smtClean="0"/>
              <a:t>Nasal or throat discomfort, followed by sneezing, rhinorrhea and malaise</a:t>
            </a:r>
          </a:p>
        </p:txBody>
      </p:sp>
      <p:sp>
        <p:nvSpPr>
          <p:cNvPr id="193539" name="Rectangle 3"/>
          <p:cNvSpPr>
            <a:spLocks noGrp="1" noChangeArrowheads="1"/>
          </p:cNvSpPr>
          <p:nvPr>
            <p:ph type="title"/>
          </p:nvPr>
        </p:nvSpPr>
        <p:spPr bwMode="auto">
          <a:xfrm>
            <a:off x="908050" y="447675"/>
            <a:ext cx="7202488" cy="1527175"/>
          </a:xfrm>
          <a:prstGeom prst="rect">
            <a:avLst/>
          </a:prstGeom>
          <a:noFill/>
          <a:ln w="9525">
            <a:noFill/>
            <a:miter lim="800000"/>
            <a:headEnd/>
            <a:tailEnd/>
          </a:ln>
          <a:effectLst/>
        </p:spPr>
        <p:txBody>
          <a:bodyPr vert="horz" wrap="square" lIns="0" tIns="47625" rIns="0" bIns="47625" numCol="1" anchor="b" anchorCtr="0" compatLnSpc="1">
            <a:prstTxWarp prst="textNoShape">
              <a:avLst/>
            </a:prstTxWarp>
          </a:bodyPr>
          <a:lstStyle/>
          <a:p>
            <a:pPr lvl="0"/>
            <a:r>
              <a:rPr lang="en-US" smtClean="0"/>
              <a:t>38pt Arial Black w/shdw</a:t>
            </a:r>
            <a:br>
              <a:rPr lang="en-US" smtClean="0"/>
            </a:br>
            <a:r>
              <a:rPr lang="en-US" smtClean="0"/>
              <a:t>Edit Master Title Style</a:t>
            </a:r>
          </a:p>
        </p:txBody>
      </p:sp>
    </p:spTree>
  </p:cSld>
  <p:clrMap bg1="dk2" tx1="lt1" bg2="dk1" tx2="lt2" accent1="accent1" accent2="accent2" accent3="accent3" accent4="accent4" accent5="accent5" accent6="accent6" hlink="hlink" folHlink="folHlink"/>
  <p:sldLayoutIdLst>
    <p:sldLayoutId id="2147484254" r:id="rId1"/>
    <p:sldLayoutId id="2147484253" r:id="rId2"/>
    <p:sldLayoutId id="2147484252" r:id="rId3"/>
    <p:sldLayoutId id="2147484251" r:id="rId4"/>
    <p:sldLayoutId id="2147484250" r:id="rId5"/>
    <p:sldLayoutId id="2147484249" r:id="rId6"/>
    <p:sldLayoutId id="2147484248" r:id="rId7"/>
    <p:sldLayoutId id="2147484247" r:id="rId8"/>
    <p:sldLayoutId id="2147484246" r:id="rId9"/>
    <p:sldLayoutId id="2147484245" r:id="rId10"/>
    <p:sldLayoutId id="2147484244" r:id="rId11"/>
  </p:sldLayoutIdLst>
  <p:txStyles>
    <p:titleStyle>
      <a:lvl1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mj-lt"/>
          <a:ea typeface="+mj-ea"/>
          <a:cs typeface="+mj-cs"/>
        </a:defRPr>
      </a:lvl1pPr>
      <a:lvl2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2pPr>
      <a:lvl3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3pPr>
      <a:lvl4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4pPr>
      <a:lvl5pPr algn="l" defTabSz="973138" rtl="0" eaLnBrk="0" fontAlgn="base" hangingPunct="0">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5pPr>
      <a:lvl6pPr marL="4572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6pPr>
      <a:lvl7pPr marL="9144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7pPr>
      <a:lvl8pPr marL="13716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8pPr>
      <a:lvl9pPr marL="1828800" algn="l" defTabSz="973138" rtl="0" fontAlgn="base">
        <a:lnSpc>
          <a:spcPct val="93000"/>
        </a:lnSpc>
        <a:spcBef>
          <a:spcPct val="0"/>
        </a:spcBef>
        <a:spcAft>
          <a:spcPct val="0"/>
        </a:spcAft>
        <a:defRPr sz="4100">
          <a:solidFill>
            <a:srgbClr val="FFFF00"/>
          </a:solidFill>
          <a:effectLst>
            <a:outerShdw blurRad="38100" dist="38100" dir="2700000" algn="tl">
              <a:srgbClr val="000000"/>
            </a:outerShdw>
          </a:effectLst>
          <a:latin typeface="Arial Black" pitchFamily="34" charset="0"/>
        </a:defRPr>
      </a:lvl9pPr>
    </p:titleStyle>
    <p:bodyStyle>
      <a:lvl1pPr marL="342900" indent="-342900" algn="l" defTabSz="1022350" rtl="0" eaLnBrk="0" fontAlgn="base" hangingPunct="0">
        <a:spcBef>
          <a:spcPct val="75000"/>
        </a:spcBef>
        <a:spcAft>
          <a:spcPct val="0"/>
        </a:spcAft>
        <a:defRPr sz="2900" b="1">
          <a:solidFill>
            <a:srgbClr val="FFFF00"/>
          </a:solidFill>
          <a:effectLst>
            <a:outerShdw blurRad="38100" dist="38100" dir="2700000" algn="tl">
              <a:srgbClr val="000000"/>
            </a:outerShdw>
          </a:effectLst>
          <a:latin typeface="+mn-lt"/>
          <a:ea typeface="+mn-ea"/>
          <a:cs typeface="+mn-cs"/>
        </a:defRPr>
      </a:lvl1pPr>
      <a:lvl2pPr marL="363538" indent="93663" algn="l" defTabSz="1022350" rtl="0" eaLnBrk="0" fontAlgn="base" hangingPunct="0">
        <a:spcBef>
          <a:spcPct val="34000"/>
        </a:spcBef>
        <a:spcAft>
          <a:spcPct val="0"/>
        </a:spcAft>
        <a:buClr>
          <a:srgbClr val="FFFF00"/>
        </a:buClr>
        <a:buSzPct val="78000"/>
        <a:buChar char="l"/>
        <a:defRPr sz="2900">
          <a:solidFill>
            <a:schemeClr val="tx1"/>
          </a:solidFill>
          <a:effectLst>
            <a:outerShdw blurRad="38100" dist="38100" dir="2700000" algn="tl">
              <a:srgbClr val="000000"/>
            </a:outerShdw>
          </a:effectLst>
          <a:latin typeface="+mn-lt"/>
        </a:defRPr>
      </a:lvl2pPr>
      <a:lvl3pPr marL="712788" indent="201613"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3pPr>
      <a:lvl4pPr marL="1076325" indent="295275" algn="l" defTabSz="1022350" rtl="0" eaLnBrk="0" fontAlgn="base" hangingPunct="0">
        <a:spcBef>
          <a:spcPct val="15000"/>
        </a:spcBef>
        <a:spcAft>
          <a:spcPct val="0"/>
        </a:spcAft>
        <a:buChar char="–"/>
        <a:defRPr sz="2900">
          <a:solidFill>
            <a:schemeClr val="tx1"/>
          </a:solidFill>
          <a:effectLst>
            <a:outerShdw blurRad="38100" dist="38100" dir="2700000" algn="tl">
              <a:srgbClr val="000000"/>
            </a:outerShdw>
          </a:effectLst>
          <a:latin typeface="+mn-lt"/>
        </a:defRPr>
      </a:lvl4pPr>
      <a:lvl5pPr marL="2481263" indent="-379413" algn="l" defTabSz="1022350" rtl="0" eaLnBrk="0" fontAlgn="base" hangingPunct="0">
        <a:spcBef>
          <a:spcPct val="20000"/>
        </a:spcBef>
        <a:spcAft>
          <a:spcPct val="0"/>
        </a:spcAft>
        <a:buChar char="»"/>
        <a:defRPr sz="2000">
          <a:solidFill>
            <a:schemeClr val="tx1"/>
          </a:solidFill>
          <a:latin typeface="Times"/>
        </a:defRPr>
      </a:lvl5pPr>
      <a:lvl6pPr marL="2938463" indent="-379413" algn="l" defTabSz="1022350" rtl="0" fontAlgn="base">
        <a:spcBef>
          <a:spcPct val="20000"/>
        </a:spcBef>
        <a:spcAft>
          <a:spcPct val="0"/>
        </a:spcAft>
        <a:buChar char="»"/>
        <a:defRPr sz="2000">
          <a:solidFill>
            <a:schemeClr val="tx1"/>
          </a:solidFill>
          <a:latin typeface="Times"/>
        </a:defRPr>
      </a:lvl6pPr>
      <a:lvl7pPr marL="3395663" indent="-379413" algn="l" defTabSz="1022350" rtl="0" fontAlgn="base">
        <a:spcBef>
          <a:spcPct val="20000"/>
        </a:spcBef>
        <a:spcAft>
          <a:spcPct val="0"/>
        </a:spcAft>
        <a:buChar char="»"/>
        <a:defRPr sz="2000">
          <a:solidFill>
            <a:schemeClr val="tx1"/>
          </a:solidFill>
          <a:latin typeface="Times"/>
        </a:defRPr>
      </a:lvl7pPr>
      <a:lvl8pPr marL="3852863" indent="-379413" algn="l" defTabSz="1022350" rtl="0" fontAlgn="base">
        <a:spcBef>
          <a:spcPct val="20000"/>
        </a:spcBef>
        <a:spcAft>
          <a:spcPct val="0"/>
        </a:spcAft>
        <a:buChar char="»"/>
        <a:defRPr sz="2000">
          <a:solidFill>
            <a:schemeClr val="tx1"/>
          </a:solidFill>
          <a:latin typeface="Times"/>
        </a:defRPr>
      </a:lvl8pPr>
      <a:lvl9pPr marL="4310063" indent="-379413" algn="l" defTabSz="1022350" rtl="0" fontAlgn="base">
        <a:spcBef>
          <a:spcPct val="20000"/>
        </a:spcBef>
        <a:spcAft>
          <a:spcPct val="0"/>
        </a:spcAft>
        <a:buChar char="»"/>
        <a:defRPr sz="2000">
          <a:solidFill>
            <a:schemeClr val="tx1"/>
          </a:solidFill>
          <a:latin typeface="Time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18AD92F3-72FA-49B3-A646-40B0D893D329}" type="datetimeFigureOut">
              <a:rPr lang="en-US"/>
              <a:pPr>
                <a:defRPr/>
              </a:pPr>
              <a:t>10/16/2014</a:t>
            </a:fld>
            <a:endParaRPr 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818906-B639-496E-8F4F-ED8DB7851A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5" r:id="rId1"/>
    <p:sldLayoutId id="2147484264" r:id="rId2"/>
    <p:sldLayoutId id="2147484263" r:id="rId3"/>
    <p:sldLayoutId id="2147484262" r:id="rId4"/>
    <p:sldLayoutId id="2147484261" r:id="rId5"/>
    <p:sldLayoutId id="2147484260" r:id="rId6"/>
    <p:sldLayoutId id="2147484259" r:id="rId7"/>
    <p:sldLayoutId id="2147484258" r:id="rId8"/>
    <p:sldLayoutId id="2147484257" r:id="rId9"/>
    <p:sldLayoutId id="2147484256" r:id="rId10"/>
    <p:sldLayoutId id="21474842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17122" name="Rectangle 2"/>
          <p:cNvSpPr>
            <a:spLocks noChangeArrowheads="1"/>
          </p:cNvSpPr>
          <p:nvPr/>
        </p:nvSpPr>
        <p:spPr bwMode="invGray">
          <a:xfrm>
            <a:off x="0" y="0"/>
            <a:ext cx="9144000" cy="6858000"/>
          </a:xfrm>
          <a:prstGeom prst="rect">
            <a:avLst/>
          </a:prstGeom>
          <a:gradFill rotWithShape="1">
            <a:gsLst>
              <a:gs pos="0">
                <a:srgbClr val="080808"/>
              </a:gs>
              <a:gs pos="100000">
                <a:srgbClr val="000082"/>
              </a:gs>
            </a:gsLst>
            <a:lin ang="5400000" scaled="1"/>
          </a:gradFill>
          <a:ln w="9525" algn="ctr">
            <a:noFill/>
            <a:miter lim="800000"/>
            <a:headEnd/>
            <a:tailEnd/>
          </a:ln>
          <a:effectLst/>
        </p:spPr>
        <p:txBody>
          <a:bodyPr wrap="none" anchor="ctr"/>
          <a:lstStyle/>
          <a:p>
            <a:pPr>
              <a:defRPr/>
            </a:pPr>
            <a:endParaRPr lang="en-US">
              <a:solidFill>
                <a:srgbClr val="FFFFFF"/>
              </a:solidFill>
              <a:latin typeface="Arial" charset="0"/>
              <a:cs typeface="Arial" charset="0"/>
            </a:endParaRPr>
          </a:p>
        </p:txBody>
      </p:sp>
      <p:sp>
        <p:nvSpPr>
          <p:cNvPr id="11267" name="Rectangle 3"/>
          <p:cNvSpPr>
            <a:spLocks noGrp="1" noChangeArrowheads="1"/>
          </p:cNvSpPr>
          <p:nvPr>
            <p:ph type="title"/>
          </p:nvPr>
        </p:nvSpPr>
        <p:spPr bwMode="invGray">
          <a:xfrm>
            <a:off x="320675" y="328613"/>
            <a:ext cx="8505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1268" name="Rectangle 4"/>
          <p:cNvSpPr>
            <a:spLocks noGrp="1" noChangeArrowheads="1"/>
          </p:cNvSpPr>
          <p:nvPr>
            <p:ph type="body" idx="1"/>
          </p:nvPr>
        </p:nvSpPr>
        <p:spPr bwMode="invGray">
          <a:xfrm>
            <a:off x="320675" y="1347788"/>
            <a:ext cx="85058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24" name="Text Box 28"/>
          <p:cNvSpPr txBox="1">
            <a:spLocks noChangeArrowheads="1"/>
          </p:cNvSpPr>
          <p:nvPr/>
        </p:nvSpPr>
        <p:spPr bwMode="invGray">
          <a:xfrm>
            <a:off x="0" y="6521450"/>
            <a:ext cx="9144000" cy="322263"/>
          </a:xfrm>
          <a:prstGeom prst="rect">
            <a:avLst/>
          </a:prstGeom>
          <a:noFill/>
          <a:ln w="9525" algn="ctr">
            <a:noFill/>
            <a:miter lim="800000"/>
            <a:headEnd/>
            <a:tailEnd/>
          </a:ln>
          <a:effectLst/>
        </p:spPr>
        <p:txBody>
          <a:bodyPr anchor="b"/>
          <a:lstStyle/>
          <a:p>
            <a:pPr>
              <a:defRPr/>
            </a:pPr>
            <a:r>
              <a:rPr lang="en-US" sz="1600" b="1">
                <a:solidFill>
                  <a:srgbClr val="FFFFFF"/>
                </a:solidFill>
                <a:latin typeface="Arial" charset="0"/>
                <a:cs typeface="Arial" charset="0"/>
              </a:rPr>
              <a:t>									JH-</a:t>
            </a:r>
            <a:fld id="{8DFDC802-8F7A-4346-B21E-1CF843E29DA8}" type="slidenum">
              <a:rPr lang="en-US" sz="1600" b="1">
                <a:solidFill>
                  <a:srgbClr val="FFFFFF"/>
                </a:solidFill>
                <a:latin typeface="Arial" charset="0"/>
                <a:cs typeface="Arial" charset="0"/>
              </a:rPr>
              <a:pPr>
                <a:defRPr/>
              </a:pPr>
              <a:t>‹#›</a:t>
            </a:fld>
            <a:endParaRPr lang="en-US" sz="1600" b="1">
              <a:solidFill>
                <a:srgbClr val="FFFFFF"/>
              </a:solidFill>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4279" r:id="rId1"/>
    <p:sldLayoutId id="2147484276" r:id="rId2"/>
    <p:sldLayoutId id="2147484275" r:id="rId3"/>
    <p:sldLayoutId id="2147484274" r:id="rId4"/>
    <p:sldLayoutId id="2147484273" r:id="rId5"/>
    <p:sldLayoutId id="2147484272" r:id="rId6"/>
    <p:sldLayoutId id="2147484271" r:id="rId7"/>
    <p:sldLayoutId id="2147484270" r:id="rId8"/>
    <p:sldLayoutId id="2147484269" r:id="rId9"/>
    <p:sldLayoutId id="2147484268" r:id="rId10"/>
    <p:sldLayoutId id="2147484267" r:id="rId11"/>
    <p:sldLayoutId id="2147484266" r:id="rId12"/>
  </p:sldLayoutIdLst>
  <p:txStyles>
    <p:titleStyle>
      <a:lvl1pPr algn="l" rtl="0" eaLnBrk="0" fontAlgn="base" hangingPunct="0">
        <a:lnSpc>
          <a:spcPct val="90000"/>
        </a:lnSpc>
        <a:spcBef>
          <a:spcPct val="0"/>
        </a:spcBef>
        <a:spcAft>
          <a:spcPct val="0"/>
        </a:spcAft>
        <a:defRPr sz="3600">
          <a:solidFill>
            <a:srgbClr val="FFFF00"/>
          </a:solidFill>
          <a:latin typeface="+mj-lt"/>
          <a:ea typeface="+mj-ea"/>
          <a:cs typeface="+mj-cs"/>
        </a:defRPr>
      </a:lvl1pPr>
      <a:lvl2pPr algn="l" rtl="0" eaLnBrk="0" fontAlgn="base" hangingPunct="0">
        <a:lnSpc>
          <a:spcPct val="90000"/>
        </a:lnSpc>
        <a:spcBef>
          <a:spcPct val="0"/>
        </a:spcBef>
        <a:spcAft>
          <a:spcPct val="0"/>
        </a:spcAft>
        <a:defRPr sz="3600">
          <a:solidFill>
            <a:srgbClr val="FFFF00"/>
          </a:solidFill>
          <a:latin typeface="Arial" charset="0"/>
          <a:cs typeface="Arial" charset="0"/>
        </a:defRPr>
      </a:lvl2pPr>
      <a:lvl3pPr algn="l" rtl="0" eaLnBrk="0" fontAlgn="base" hangingPunct="0">
        <a:lnSpc>
          <a:spcPct val="90000"/>
        </a:lnSpc>
        <a:spcBef>
          <a:spcPct val="0"/>
        </a:spcBef>
        <a:spcAft>
          <a:spcPct val="0"/>
        </a:spcAft>
        <a:defRPr sz="3600">
          <a:solidFill>
            <a:srgbClr val="FFFF00"/>
          </a:solidFill>
          <a:latin typeface="Arial" charset="0"/>
          <a:cs typeface="Arial" charset="0"/>
        </a:defRPr>
      </a:lvl3pPr>
      <a:lvl4pPr algn="l" rtl="0" eaLnBrk="0" fontAlgn="base" hangingPunct="0">
        <a:lnSpc>
          <a:spcPct val="90000"/>
        </a:lnSpc>
        <a:spcBef>
          <a:spcPct val="0"/>
        </a:spcBef>
        <a:spcAft>
          <a:spcPct val="0"/>
        </a:spcAft>
        <a:defRPr sz="3600">
          <a:solidFill>
            <a:srgbClr val="FFFF00"/>
          </a:solidFill>
          <a:latin typeface="Arial" charset="0"/>
          <a:cs typeface="Arial" charset="0"/>
        </a:defRPr>
      </a:lvl4pPr>
      <a:lvl5pPr algn="l" rtl="0" eaLnBrk="0" fontAlgn="base" hangingPunct="0">
        <a:lnSpc>
          <a:spcPct val="90000"/>
        </a:lnSpc>
        <a:spcBef>
          <a:spcPct val="0"/>
        </a:spcBef>
        <a:spcAft>
          <a:spcPct val="0"/>
        </a:spcAft>
        <a:defRPr sz="3600">
          <a:solidFill>
            <a:srgbClr val="FFFF00"/>
          </a:solidFill>
          <a:latin typeface="Arial" charset="0"/>
          <a:cs typeface="Arial" charset="0"/>
        </a:defRPr>
      </a:lvl5pPr>
      <a:lvl6pPr marL="457200" algn="l" rtl="0" fontAlgn="base">
        <a:lnSpc>
          <a:spcPct val="90000"/>
        </a:lnSpc>
        <a:spcBef>
          <a:spcPct val="0"/>
        </a:spcBef>
        <a:spcAft>
          <a:spcPct val="0"/>
        </a:spcAft>
        <a:defRPr sz="3600">
          <a:solidFill>
            <a:srgbClr val="FFFF00"/>
          </a:solidFill>
          <a:latin typeface="Arial" charset="0"/>
          <a:cs typeface="Arial" charset="0"/>
        </a:defRPr>
      </a:lvl6pPr>
      <a:lvl7pPr marL="914400" algn="l" rtl="0" fontAlgn="base">
        <a:lnSpc>
          <a:spcPct val="90000"/>
        </a:lnSpc>
        <a:spcBef>
          <a:spcPct val="0"/>
        </a:spcBef>
        <a:spcAft>
          <a:spcPct val="0"/>
        </a:spcAft>
        <a:defRPr sz="3600">
          <a:solidFill>
            <a:srgbClr val="FFFF00"/>
          </a:solidFill>
          <a:latin typeface="Arial" charset="0"/>
          <a:cs typeface="Arial" charset="0"/>
        </a:defRPr>
      </a:lvl7pPr>
      <a:lvl8pPr marL="1371600" algn="l" rtl="0" fontAlgn="base">
        <a:lnSpc>
          <a:spcPct val="90000"/>
        </a:lnSpc>
        <a:spcBef>
          <a:spcPct val="0"/>
        </a:spcBef>
        <a:spcAft>
          <a:spcPct val="0"/>
        </a:spcAft>
        <a:defRPr sz="3600">
          <a:solidFill>
            <a:srgbClr val="FFFF00"/>
          </a:solidFill>
          <a:latin typeface="Arial" charset="0"/>
          <a:cs typeface="Arial" charset="0"/>
        </a:defRPr>
      </a:lvl8pPr>
      <a:lvl9pPr marL="1828800" algn="l" rtl="0" fontAlgn="base">
        <a:lnSpc>
          <a:spcPct val="90000"/>
        </a:lnSpc>
        <a:spcBef>
          <a:spcPct val="0"/>
        </a:spcBef>
        <a:spcAft>
          <a:spcPct val="0"/>
        </a:spcAft>
        <a:defRPr sz="3600">
          <a:solidFill>
            <a:srgbClr val="FFFF00"/>
          </a:solidFill>
          <a:latin typeface="Arial" charset="0"/>
          <a:cs typeface="Arial" charset="0"/>
        </a:defRPr>
      </a:lvl9pPr>
    </p:titleStyle>
    <p:bodyStyle>
      <a:lvl1pPr marL="342900" indent="-342900" algn="l" rtl="0" eaLnBrk="0" fontAlgn="base" hangingPunct="0">
        <a:spcBef>
          <a:spcPct val="60000"/>
        </a:spcBef>
        <a:spcAft>
          <a:spcPct val="0"/>
        </a:spcAft>
        <a:buClr>
          <a:srgbClr val="FFFF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SzPct val="130000"/>
        <a:buFont typeface="Times New Roman" pitchFamily="18"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FFFF00"/>
        </a:buClr>
        <a:buSzPct val="110000"/>
        <a:buChar char="•"/>
        <a:defRPr b="1">
          <a:solidFill>
            <a:schemeClr val="tx1"/>
          </a:solidFill>
          <a:latin typeface="+mn-lt"/>
          <a:cs typeface="+mn-cs"/>
        </a:defRPr>
      </a:lvl3pPr>
      <a:lvl4pPr marL="16002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4pPr>
      <a:lvl5pPr marL="2057400" indent="-228600" algn="l" rtl="0" eaLnBrk="0" fontAlgn="base" hangingPunct="0">
        <a:spcBef>
          <a:spcPct val="20000"/>
        </a:spcBef>
        <a:spcAft>
          <a:spcPct val="0"/>
        </a:spcAft>
        <a:buClr>
          <a:srgbClr val="FFFF00"/>
        </a:buClr>
        <a:buSzPct val="110000"/>
        <a:buChar char="»"/>
        <a:defRPr sz="1600" b="1">
          <a:solidFill>
            <a:schemeClr val="tx1"/>
          </a:solidFill>
          <a:latin typeface="+mn-lt"/>
          <a:cs typeface="+mn-cs"/>
        </a:defRPr>
      </a:lvl5pPr>
      <a:lvl6pPr marL="2514600" indent="-228600" algn="l" rtl="0" fontAlgn="base">
        <a:spcBef>
          <a:spcPct val="20000"/>
        </a:spcBef>
        <a:spcAft>
          <a:spcPct val="0"/>
        </a:spcAft>
        <a:buClr>
          <a:srgbClr val="FFFF00"/>
        </a:buClr>
        <a:buSzPct val="110000"/>
        <a:buChar char="»"/>
        <a:defRPr sz="1600" b="1">
          <a:solidFill>
            <a:schemeClr val="tx1"/>
          </a:solidFill>
          <a:latin typeface="+mn-lt"/>
          <a:cs typeface="+mn-cs"/>
        </a:defRPr>
      </a:lvl6pPr>
      <a:lvl7pPr marL="2971800" indent="-228600" algn="l" rtl="0" fontAlgn="base">
        <a:spcBef>
          <a:spcPct val="20000"/>
        </a:spcBef>
        <a:spcAft>
          <a:spcPct val="0"/>
        </a:spcAft>
        <a:buClr>
          <a:srgbClr val="FFFF00"/>
        </a:buClr>
        <a:buSzPct val="110000"/>
        <a:buChar char="»"/>
        <a:defRPr sz="1600" b="1">
          <a:solidFill>
            <a:schemeClr val="tx1"/>
          </a:solidFill>
          <a:latin typeface="+mn-lt"/>
          <a:cs typeface="+mn-cs"/>
        </a:defRPr>
      </a:lvl7pPr>
      <a:lvl8pPr marL="3429000" indent="-228600" algn="l" rtl="0" fontAlgn="base">
        <a:spcBef>
          <a:spcPct val="20000"/>
        </a:spcBef>
        <a:spcAft>
          <a:spcPct val="0"/>
        </a:spcAft>
        <a:buClr>
          <a:srgbClr val="FFFF00"/>
        </a:buClr>
        <a:buSzPct val="110000"/>
        <a:buChar char="»"/>
        <a:defRPr sz="1600" b="1">
          <a:solidFill>
            <a:schemeClr val="tx1"/>
          </a:solidFill>
          <a:latin typeface="+mn-lt"/>
          <a:cs typeface="+mn-cs"/>
        </a:defRPr>
      </a:lvl8pPr>
      <a:lvl9pPr marL="3886200" indent="-228600" algn="l" rtl="0" fontAlgn="base">
        <a:spcBef>
          <a:spcPct val="20000"/>
        </a:spcBef>
        <a:spcAft>
          <a:spcPct val="0"/>
        </a:spcAft>
        <a:buClr>
          <a:srgbClr val="FFFF00"/>
        </a:buClr>
        <a:buSzPct val="110000"/>
        <a:buChar char="»"/>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5.xml"/><Relationship Id="rId21" Type="http://schemas.openxmlformats.org/officeDocument/2006/relationships/image" Target="../media/image15.emf"/><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image" Target="../media/image13.emf"/><Relationship Id="rId25" Type="http://schemas.openxmlformats.org/officeDocument/2006/relationships/image" Target="../media/image17.emf"/><Relationship Id="rId2" Type="http://schemas.openxmlformats.org/officeDocument/2006/relationships/slideLayout" Target="../slideLayouts/slideLayout35.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9.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24" Type="http://schemas.openxmlformats.org/officeDocument/2006/relationships/oleObject" Target="../embeddings/oleObject11.bin"/><Relationship Id="rId5" Type="http://schemas.openxmlformats.org/officeDocument/2006/relationships/image" Target="../media/image7.emf"/><Relationship Id="rId15" Type="http://schemas.openxmlformats.org/officeDocument/2006/relationships/image" Target="../media/image12.emf"/><Relationship Id="rId23" Type="http://schemas.openxmlformats.org/officeDocument/2006/relationships/image" Target="../media/image16.e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4.emf"/><Relationship Id="rId31" Type="http://schemas.openxmlformats.org/officeDocument/2006/relationships/image" Target="../media/image20.emf"/><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emf"/><Relationship Id="rId30"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p:cNvSpPr>
            <a:spLocks noGrp="1" noChangeArrowheads="1"/>
          </p:cNvSpPr>
          <p:nvPr>
            <p:ph type="ctrTitle"/>
          </p:nvPr>
        </p:nvSpPr>
        <p:spPr>
          <a:xfrm>
            <a:off x="457200" y="1295400"/>
            <a:ext cx="8610600" cy="781050"/>
          </a:xfrm>
        </p:spPr>
        <p:txBody>
          <a:bodyPr/>
          <a:lstStyle/>
          <a:p>
            <a:pPr eaLnBrk="1" hangingPunct="1">
              <a:defRPr/>
            </a:pPr>
            <a:r>
              <a:rPr lang="en-US" sz="2800" i="1">
                <a:solidFill>
                  <a:schemeClr val="tx1"/>
                </a:solidFill>
              </a:rPr>
              <a:t>hsCRP, Inflammation, LDL, and The JUPITER Trial:</a:t>
            </a:r>
            <a:br>
              <a:rPr lang="en-US" sz="2800" i="1">
                <a:solidFill>
                  <a:schemeClr val="tx1"/>
                </a:solidFill>
              </a:rPr>
            </a:br>
            <a:r>
              <a:rPr lang="en-US" sz="2800" i="1">
                <a:solidFill>
                  <a:schemeClr val="tx1"/>
                </a:solidFill>
              </a:rPr>
              <a:t> </a:t>
            </a:r>
            <a:br>
              <a:rPr lang="en-US" sz="2800" i="1">
                <a:solidFill>
                  <a:schemeClr val="tx1"/>
                </a:solidFill>
              </a:rPr>
            </a:br>
            <a:r>
              <a:rPr lang="en-US" sz="2800" i="1">
                <a:solidFill>
                  <a:schemeClr val="tx1"/>
                </a:solidFill>
              </a:rPr>
              <a:t>Rationale, Results, and Public Health Implications</a:t>
            </a:r>
            <a:endParaRPr lang="en-US" sz="2800" b="1" i="1">
              <a:solidFill>
                <a:srgbClr val="69D4F5"/>
              </a:solidFill>
            </a:endParaRPr>
          </a:p>
        </p:txBody>
      </p:sp>
      <p:sp>
        <p:nvSpPr>
          <p:cNvPr id="2240515" name="Rectangle 3"/>
          <p:cNvSpPr>
            <a:spLocks noGrp="1" noChangeArrowheads="1"/>
          </p:cNvSpPr>
          <p:nvPr>
            <p:ph type="subTitle" idx="1"/>
          </p:nvPr>
        </p:nvSpPr>
        <p:spPr>
          <a:xfrm>
            <a:off x="227013" y="3365500"/>
            <a:ext cx="8783637" cy="2147888"/>
          </a:xfrm>
        </p:spPr>
        <p:txBody>
          <a:bodyPr/>
          <a:lstStyle/>
          <a:p>
            <a:pPr eaLnBrk="1" hangingPunct="1">
              <a:lnSpc>
                <a:spcPct val="80000"/>
              </a:lnSpc>
              <a:spcBef>
                <a:spcPct val="35000"/>
              </a:spcBef>
              <a:defRPr/>
            </a:pPr>
            <a:r>
              <a:rPr lang="en-US" sz="2400" i="1" dirty="0"/>
              <a:t>Paul M Ridker, MD, MPH</a:t>
            </a:r>
          </a:p>
          <a:p>
            <a:pPr eaLnBrk="1" hangingPunct="1">
              <a:lnSpc>
                <a:spcPct val="80000"/>
              </a:lnSpc>
              <a:spcBef>
                <a:spcPct val="35000"/>
              </a:spcBef>
              <a:defRPr/>
            </a:pPr>
            <a:r>
              <a:rPr lang="en-US" sz="2000" i="1" dirty="0"/>
              <a:t>Eugene Braunwald Professor of Medicine</a:t>
            </a:r>
          </a:p>
          <a:p>
            <a:pPr eaLnBrk="1" hangingPunct="1">
              <a:lnSpc>
                <a:spcPct val="80000"/>
              </a:lnSpc>
              <a:spcBef>
                <a:spcPct val="35000"/>
              </a:spcBef>
              <a:defRPr/>
            </a:pPr>
            <a:r>
              <a:rPr lang="en-US" sz="2000" i="1" dirty="0"/>
              <a:t>Director, Center for Cardiovascular Disease Prevention</a:t>
            </a:r>
          </a:p>
          <a:p>
            <a:pPr eaLnBrk="1" hangingPunct="1">
              <a:lnSpc>
                <a:spcPct val="80000"/>
              </a:lnSpc>
              <a:spcBef>
                <a:spcPct val="35000"/>
              </a:spcBef>
              <a:defRPr/>
            </a:pPr>
            <a:r>
              <a:rPr lang="en-US" sz="2000" i="1" dirty="0"/>
              <a:t>Brigham and Women’s Hospital</a:t>
            </a:r>
          </a:p>
          <a:p>
            <a:pPr eaLnBrk="1" hangingPunct="1">
              <a:lnSpc>
                <a:spcPct val="80000"/>
              </a:lnSpc>
              <a:spcBef>
                <a:spcPct val="35000"/>
              </a:spcBef>
              <a:defRPr/>
            </a:pPr>
            <a:r>
              <a:rPr lang="en-US" sz="2000" i="1" dirty="0"/>
              <a:t>Harvard Medical School, Boston, MA USA</a:t>
            </a:r>
          </a:p>
        </p:txBody>
      </p:sp>
      <p:sp>
        <p:nvSpPr>
          <p:cNvPr id="16388" name="Text Box 4"/>
          <p:cNvSpPr txBox="1">
            <a:spLocks noChangeArrowheads="1"/>
          </p:cNvSpPr>
          <p:nvPr/>
        </p:nvSpPr>
        <p:spPr bwMode="auto">
          <a:xfrm>
            <a:off x="577850" y="5895975"/>
            <a:ext cx="794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400" b="1" i="1">
                <a:latin typeface="Univers"/>
              </a:rPr>
              <a:t>Dr Ridker is listed as a co-inventor on patents held by the Brigham and Women’s Hospital</a:t>
            </a:r>
          </a:p>
          <a:p>
            <a:pPr algn="ctr"/>
            <a:r>
              <a:rPr lang="en-US" altLang="en-US" sz="1400" b="1" i="1">
                <a:latin typeface="Univers"/>
              </a:rPr>
              <a:t>that relate to the use of inflammatory biomarkers in cardiovascular disease and diabetes.</a:t>
            </a:r>
          </a:p>
        </p:txBody>
      </p:sp>
      <p:grpSp>
        <p:nvGrpSpPr>
          <p:cNvPr id="16389" name="Group 5"/>
          <p:cNvGrpSpPr>
            <a:grpSpLocks/>
          </p:cNvGrpSpPr>
          <p:nvPr/>
        </p:nvGrpSpPr>
        <p:grpSpPr bwMode="auto">
          <a:xfrm>
            <a:off x="1196975" y="4800600"/>
            <a:ext cx="631825" cy="852488"/>
            <a:chOff x="1425" y="2712"/>
            <a:chExt cx="447" cy="537"/>
          </a:xfrm>
        </p:grpSpPr>
        <p:sp>
          <p:nvSpPr>
            <p:cNvPr id="16395" name="Freeform 6"/>
            <p:cNvSpPr>
              <a:spLocks noChangeAspect="1"/>
            </p:cNvSpPr>
            <p:nvPr/>
          </p:nvSpPr>
          <p:spPr bwMode="auto">
            <a:xfrm>
              <a:off x="1451" y="2742"/>
              <a:ext cx="411" cy="486"/>
            </a:xfrm>
            <a:custGeom>
              <a:avLst/>
              <a:gdLst>
                <a:gd name="T0" fmla="*/ 0 w 352"/>
                <a:gd name="T1" fmla="*/ 0 h 412"/>
                <a:gd name="T2" fmla="*/ 0 w 352"/>
                <a:gd name="T3" fmla="*/ 277 h 412"/>
                <a:gd name="T4" fmla="*/ 8 w 352"/>
                <a:gd name="T5" fmla="*/ 390 h 412"/>
                <a:gd name="T6" fmla="*/ 21 w 352"/>
                <a:gd name="T7" fmla="*/ 482 h 412"/>
                <a:gd name="T8" fmla="*/ 47 w 352"/>
                <a:gd name="T9" fmla="*/ 558 h 412"/>
                <a:gd name="T10" fmla="*/ 79 w 352"/>
                <a:gd name="T11" fmla="*/ 650 h 412"/>
                <a:gd name="T12" fmla="*/ 163 w 352"/>
                <a:gd name="T13" fmla="*/ 775 h 412"/>
                <a:gd name="T14" fmla="*/ 246 w 352"/>
                <a:gd name="T15" fmla="*/ 852 h 412"/>
                <a:gd name="T16" fmla="*/ 374 w 352"/>
                <a:gd name="T17" fmla="*/ 940 h 412"/>
                <a:gd name="T18" fmla="*/ 481 w 352"/>
                <a:gd name="T19" fmla="*/ 866 h 412"/>
                <a:gd name="T20" fmla="*/ 587 w 352"/>
                <a:gd name="T21" fmla="*/ 769 h 412"/>
                <a:gd name="T22" fmla="*/ 653 w 352"/>
                <a:gd name="T23" fmla="*/ 671 h 412"/>
                <a:gd name="T24" fmla="*/ 705 w 352"/>
                <a:gd name="T25" fmla="*/ 574 h 412"/>
                <a:gd name="T26" fmla="*/ 739 w 352"/>
                <a:gd name="T27" fmla="*/ 459 h 412"/>
                <a:gd name="T28" fmla="*/ 757 w 352"/>
                <a:gd name="T29" fmla="*/ 356 h 412"/>
                <a:gd name="T30" fmla="*/ 757 w 352"/>
                <a:gd name="T31" fmla="*/ 234 h 412"/>
                <a:gd name="T32" fmla="*/ 764 w 352"/>
                <a:gd name="T33" fmla="*/ 1 h 412"/>
                <a:gd name="T34" fmla="*/ 0 w 352"/>
                <a:gd name="T35" fmla="*/ 0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412"/>
                <a:gd name="T56" fmla="*/ 352 w 352"/>
                <a:gd name="T57" fmla="*/ 412 h 4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412">
                  <a:moveTo>
                    <a:pt x="0" y="0"/>
                  </a:moveTo>
                  <a:lnTo>
                    <a:pt x="0" y="121"/>
                  </a:lnTo>
                  <a:lnTo>
                    <a:pt x="3" y="171"/>
                  </a:lnTo>
                  <a:lnTo>
                    <a:pt x="9" y="211"/>
                  </a:lnTo>
                  <a:lnTo>
                    <a:pt x="21" y="244"/>
                  </a:lnTo>
                  <a:lnTo>
                    <a:pt x="37" y="285"/>
                  </a:lnTo>
                  <a:lnTo>
                    <a:pt x="75" y="339"/>
                  </a:lnTo>
                  <a:lnTo>
                    <a:pt x="114" y="373"/>
                  </a:lnTo>
                  <a:lnTo>
                    <a:pt x="172" y="412"/>
                  </a:lnTo>
                  <a:lnTo>
                    <a:pt x="222" y="379"/>
                  </a:lnTo>
                  <a:lnTo>
                    <a:pt x="271" y="337"/>
                  </a:lnTo>
                  <a:lnTo>
                    <a:pt x="301" y="294"/>
                  </a:lnTo>
                  <a:lnTo>
                    <a:pt x="325" y="252"/>
                  </a:lnTo>
                  <a:lnTo>
                    <a:pt x="340" y="201"/>
                  </a:lnTo>
                  <a:lnTo>
                    <a:pt x="349" y="156"/>
                  </a:lnTo>
                  <a:lnTo>
                    <a:pt x="349" y="102"/>
                  </a:lnTo>
                  <a:lnTo>
                    <a:pt x="352" y="1"/>
                  </a:lnTo>
                  <a:lnTo>
                    <a:pt x="0" y="0"/>
                  </a:lnTo>
                  <a:close/>
                </a:path>
              </a:pathLst>
            </a:custGeom>
            <a:solidFill>
              <a:srgbClr val="FFFFFF"/>
            </a:solidFill>
            <a:ln w="9525">
              <a:solidFill>
                <a:srgbClr val="FFFFFF"/>
              </a:solidFill>
              <a:round/>
              <a:headEnd/>
              <a:tailEnd/>
            </a:ln>
          </p:spPr>
          <p:txBody>
            <a:bodyPr/>
            <a:lstStyle/>
            <a:p>
              <a:endParaRPr lang="en-US"/>
            </a:p>
          </p:txBody>
        </p:sp>
        <p:pic>
          <p:nvPicPr>
            <p:cNvPr id="16396" name="Picture 7" descr="BW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5" y="2712"/>
              <a:ext cx="44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0" name="Group 8"/>
          <p:cNvGrpSpPr>
            <a:grpSpLocks/>
          </p:cNvGrpSpPr>
          <p:nvPr/>
        </p:nvGrpSpPr>
        <p:grpSpPr bwMode="auto">
          <a:xfrm>
            <a:off x="7391400" y="4911725"/>
            <a:ext cx="601663" cy="803275"/>
            <a:chOff x="4683" y="2743"/>
            <a:chExt cx="427" cy="506"/>
          </a:xfrm>
        </p:grpSpPr>
        <p:sp>
          <p:nvSpPr>
            <p:cNvPr id="16392" name="Rectangle 9"/>
            <p:cNvSpPr>
              <a:spLocks noChangeAspect="1" noChangeArrowheads="1"/>
            </p:cNvSpPr>
            <p:nvPr/>
          </p:nvSpPr>
          <p:spPr bwMode="auto">
            <a:xfrm>
              <a:off x="4684" y="2745"/>
              <a:ext cx="425" cy="234"/>
            </a:xfrm>
            <a:prstGeom prst="rect">
              <a:avLst/>
            </a:prstGeom>
            <a:solidFill>
              <a:srgbClr val="FFFFFF"/>
            </a:solidFill>
            <a:ln w="9525">
              <a:solidFill>
                <a:srgbClr val="0000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16393" name="Freeform 10"/>
            <p:cNvSpPr>
              <a:spLocks noChangeAspect="1"/>
            </p:cNvSpPr>
            <p:nvPr/>
          </p:nvSpPr>
          <p:spPr bwMode="auto">
            <a:xfrm>
              <a:off x="4724" y="2900"/>
              <a:ext cx="341" cy="295"/>
            </a:xfrm>
            <a:custGeom>
              <a:avLst/>
              <a:gdLst>
                <a:gd name="T0" fmla="*/ 0 w 1942"/>
                <a:gd name="T1" fmla="*/ 0 h 1679"/>
                <a:gd name="T2" fmla="*/ 0 w 1942"/>
                <a:gd name="T3" fmla="*/ 0 h 1679"/>
                <a:gd name="T4" fmla="*/ 0 w 1942"/>
                <a:gd name="T5" fmla="*/ 0 h 1679"/>
                <a:gd name="T6" fmla="*/ 0 w 1942"/>
                <a:gd name="T7" fmla="*/ 0 h 1679"/>
                <a:gd name="T8" fmla="*/ 0 w 1942"/>
                <a:gd name="T9" fmla="*/ 0 h 1679"/>
                <a:gd name="T10" fmla="*/ 0 w 1942"/>
                <a:gd name="T11" fmla="*/ 0 h 1679"/>
                <a:gd name="T12" fmla="*/ 0 w 1942"/>
                <a:gd name="T13" fmla="*/ 0 h 1679"/>
                <a:gd name="T14" fmla="*/ 0 w 1942"/>
                <a:gd name="T15" fmla="*/ 0 h 1679"/>
                <a:gd name="T16" fmla="*/ 0 w 1942"/>
                <a:gd name="T17" fmla="*/ 0 h 1679"/>
                <a:gd name="T18" fmla="*/ 0 w 1942"/>
                <a:gd name="T19" fmla="*/ 0 h 1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2"/>
                <a:gd name="T31" fmla="*/ 0 h 1679"/>
                <a:gd name="T32" fmla="*/ 1942 w 1942"/>
                <a:gd name="T33" fmla="*/ 1679 h 16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2" h="1679">
                  <a:moveTo>
                    <a:pt x="0" y="453"/>
                  </a:moveTo>
                  <a:lnTo>
                    <a:pt x="282" y="1342"/>
                  </a:lnTo>
                  <a:lnTo>
                    <a:pt x="980" y="1660"/>
                  </a:lnTo>
                  <a:lnTo>
                    <a:pt x="1391" y="1679"/>
                  </a:lnTo>
                  <a:lnTo>
                    <a:pt x="1667" y="1342"/>
                  </a:lnTo>
                  <a:lnTo>
                    <a:pt x="1942" y="196"/>
                  </a:lnTo>
                  <a:lnTo>
                    <a:pt x="1807" y="24"/>
                  </a:lnTo>
                  <a:lnTo>
                    <a:pt x="1618" y="0"/>
                  </a:lnTo>
                  <a:lnTo>
                    <a:pt x="0" y="12"/>
                  </a:lnTo>
                  <a:lnTo>
                    <a:pt x="12" y="392"/>
                  </a:lnTo>
                </a:path>
              </a:pathLst>
            </a:custGeom>
            <a:solidFill>
              <a:srgbClr val="FFFFFF"/>
            </a:solidFill>
            <a:ln w="9525">
              <a:solidFill>
                <a:srgbClr val="000000"/>
              </a:solidFill>
              <a:round/>
              <a:headEnd/>
              <a:tailEnd/>
            </a:ln>
          </p:spPr>
          <p:txBody>
            <a:bodyPr/>
            <a:lstStyle/>
            <a:p>
              <a:endParaRPr lang="en-US"/>
            </a:p>
          </p:txBody>
        </p:sp>
        <p:pic>
          <p:nvPicPr>
            <p:cNvPr id="16394" name="Picture 11" descr="HarvardM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 y="2743"/>
              <a:ext cx="42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Line 12"/>
          <p:cNvSpPr>
            <a:spLocks noChangeShapeType="1"/>
          </p:cNvSpPr>
          <p:nvPr/>
        </p:nvSpPr>
        <p:spPr bwMode="auto">
          <a:xfrm>
            <a:off x="588963" y="2922588"/>
            <a:ext cx="8158162"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354" name="Rectangle 2"/>
          <p:cNvSpPr>
            <a:spLocks noGrp="1" noChangeArrowheads="1"/>
          </p:cNvSpPr>
          <p:nvPr>
            <p:ph type="title"/>
          </p:nvPr>
        </p:nvSpPr>
        <p:spPr>
          <a:xfrm>
            <a:off x="638175" y="0"/>
            <a:ext cx="8505825" cy="1276350"/>
          </a:xfrm>
        </p:spPr>
        <p:txBody>
          <a:bodyPr lIns="90488" tIns="44450" rIns="90488" bIns="44450" anchor="ctr"/>
          <a:lstStyle/>
          <a:p>
            <a:pPr eaLnBrk="1" hangingPunct="1">
              <a:lnSpc>
                <a:spcPct val="94000"/>
              </a:lnSpc>
              <a:defRPr/>
            </a:pPr>
            <a:r>
              <a:rPr lang="en-US" sz="3000">
                <a:latin typeface="Arial Black" pitchFamily="34" charset="0"/>
              </a:rPr>
              <a:t>Inflammation, Statin Therapy, and hsCRP: Initial Observations</a:t>
            </a:r>
          </a:p>
        </p:txBody>
      </p:sp>
      <p:sp>
        <p:nvSpPr>
          <p:cNvPr id="24579" name="Rectangle 3"/>
          <p:cNvSpPr>
            <a:spLocks noChangeArrowheads="1"/>
          </p:cNvSpPr>
          <p:nvPr/>
        </p:nvSpPr>
        <p:spPr bwMode="auto">
          <a:xfrm>
            <a:off x="381000" y="6186488"/>
            <a:ext cx="4227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i="1"/>
              <a:t>Ridker et al, Circulation. </a:t>
            </a:r>
            <a:r>
              <a:rPr lang="en-US" altLang="en-US" sz="1600" b="1"/>
              <a:t>1998;98:839–844.</a:t>
            </a:r>
          </a:p>
        </p:txBody>
      </p:sp>
      <p:sp>
        <p:nvSpPr>
          <p:cNvPr id="24580" name="Line 4"/>
          <p:cNvSpPr>
            <a:spLocks noChangeShapeType="1"/>
          </p:cNvSpPr>
          <p:nvPr/>
        </p:nvSpPr>
        <p:spPr bwMode="auto">
          <a:xfrm flipH="1">
            <a:off x="339725" y="1401763"/>
            <a:ext cx="8804275" cy="0"/>
          </a:xfrm>
          <a:prstGeom prst="line">
            <a:avLst/>
          </a:prstGeom>
          <a:noFill/>
          <a:ln w="50799">
            <a:solidFill>
              <a:srgbClr val="FF2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1" name="Rectangle 5"/>
          <p:cNvSpPr>
            <a:spLocks noChangeArrowheads="1"/>
          </p:cNvSpPr>
          <p:nvPr/>
        </p:nvSpPr>
        <p:spPr bwMode="blackWhite">
          <a:xfrm>
            <a:off x="514350" y="2263775"/>
            <a:ext cx="4159250" cy="2849563"/>
          </a:xfrm>
          <a:prstGeom prst="rect">
            <a:avLst/>
          </a:prstGeom>
          <a:gradFill rotWithShape="0">
            <a:gsLst>
              <a:gs pos="0">
                <a:srgbClr val="000000"/>
              </a:gs>
              <a:gs pos="100000">
                <a:srgbClr val="000000"/>
              </a:gs>
            </a:gsLst>
            <a:path path="shape">
              <a:fillToRect l="50000" t="50000" r="50000" b="50000"/>
            </a:path>
          </a:gradFill>
          <a:ln w="25399">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4582" name="Line 6"/>
          <p:cNvSpPr>
            <a:spLocks noChangeShapeType="1"/>
          </p:cNvSpPr>
          <p:nvPr/>
        </p:nvSpPr>
        <p:spPr bwMode="auto">
          <a:xfrm>
            <a:off x="642938" y="4162425"/>
            <a:ext cx="4024312" cy="0"/>
          </a:xfrm>
          <a:prstGeom prst="line">
            <a:avLst/>
          </a:prstGeom>
          <a:noFill/>
          <a:ln w="253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6359" name="Rectangle 7"/>
          <p:cNvSpPr>
            <a:spLocks noChangeArrowheads="1"/>
          </p:cNvSpPr>
          <p:nvPr/>
        </p:nvSpPr>
        <p:spPr bwMode="auto">
          <a:xfrm rot="16200000">
            <a:off x="-508793" y="3520281"/>
            <a:ext cx="1446212" cy="333375"/>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1600" b="1">
                <a:solidFill>
                  <a:schemeClr val="bg2"/>
                </a:solidFill>
                <a:effectLst>
                  <a:outerShdw blurRad="38100" dist="38100" dir="2700000" algn="tl">
                    <a:srgbClr val="000000"/>
                  </a:outerShdw>
                </a:effectLst>
                <a:latin typeface="Arial" charset="0"/>
                <a:cs typeface="Arial" charset="0"/>
              </a:rPr>
              <a:t>Relative Risk</a:t>
            </a:r>
          </a:p>
        </p:txBody>
      </p:sp>
      <p:sp>
        <p:nvSpPr>
          <p:cNvPr id="2276360" name="Rectangle 8"/>
          <p:cNvSpPr>
            <a:spLocks noChangeArrowheads="1"/>
          </p:cNvSpPr>
          <p:nvPr/>
        </p:nvSpPr>
        <p:spPr bwMode="auto">
          <a:xfrm>
            <a:off x="542925" y="5495925"/>
            <a:ext cx="2192338" cy="333375"/>
          </a:xfrm>
          <a:prstGeom prst="rect">
            <a:avLst/>
          </a:prstGeom>
          <a:noFill/>
          <a:ln w="9525">
            <a:noFill/>
            <a:miter lim="800000"/>
            <a:headEnd/>
            <a:tailEnd/>
          </a:ln>
          <a:effectLst/>
        </p:spPr>
        <p:txBody>
          <a:bodyPr wrap="none" lIns="90488" tIns="44450" rIns="90488" bIns="44450">
            <a:spAutoFit/>
          </a:bodyPr>
          <a:lstStyle/>
          <a:p>
            <a:pPr algn="ctr" eaLnBrk="0" hangingPunct="0">
              <a:defRPr/>
            </a:pPr>
            <a:r>
              <a:rPr lang="en-US" sz="1600" b="1">
                <a:effectLst>
                  <a:outerShdw blurRad="38100" dist="38100" dir="2700000" algn="tl">
                    <a:srgbClr val="000000"/>
                  </a:outerShdw>
                </a:effectLst>
                <a:latin typeface="Arial" charset="0"/>
                <a:cs typeface="Arial" charset="0"/>
              </a:rPr>
              <a:t>Inflammation Absent</a:t>
            </a:r>
          </a:p>
        </p:txBody>
      </p:sp>
      <p:sp>
        <p:nvSpPr>
          <p:cNvPr id="2276361" name="Rectangle 9"/>
          <p:cNvSpPr>
            <a:spLocks noChangeArrowheads="1"/>
          </p:cNvSpPr>
          <p:nvPr/>
        </p:nvSpPr>
        <p:spPr bwMode="auto">
          <a:xfrm>
            <a:off x="2579688" y="5495925"/>
            <a:ext cx="2249487" cy="333375"/>
          </a:xfrm>
          <a:prstGeom prst="rect">
            <a:avLst/>
          </a:prstGeom>
          <a:noFill/>
          <a:ln w="9525">
            <a:noFill/>
            <a:miter lim="800000"/>
            <a:headEnd/>
            <a:tailEnd/>
          </a:ln>
          <a:effectLst/>
        </p:spPr>
        <p:txBody>
          <a:bodyPr wrap="none" lIns="90488" tIns="44450" rIns="90488" bIns="44450">
            <a:spAutoFit/>
          </a:bodyPr>
          <a:lstStyle/>
          <a:p>
            <a:pPr algn="ctr" eaLnBrk="0" hangingPunct="0">
              <a:defRPr/>
            </a:pPr>
            <a:r>
              <a:rPr lang="en-US" sz="1600" b="1">
                <a:effectLst>
                  <a:outerShdw blurRad="38100" dist="38100" dir="2700000" algn="tl">
                    <a:srgbClr val="000000"/>
                  </a:outerShdw>
                </a:effectLst>
                <a:latin typeface="Arial" charset="0"/>
                <a:cs typeface="Arial" charset="0"/>
              </a:rPr>
              <a:t>Inflammation Present</a:t>
            </a:r>
          </a:p>
        </p:txBody>
      </p:sp>
      <p:sp>
        <p:nvSpPr>
          <p:cNvPr id="2276362" name="Rectangle 10"/>
          <p:cNvSpPr>
            <a:spLocks noChangeArrowheads="1"/>
          </p:cNvSpPr>
          <p:nvPr/>
        </p:nvSpPr>
        <p:spPr bwMode="auto">
          <a:xfrm>
            <a:off x="2001838" y="1801813"/>
            <a:ext cx="1485900" cy="301625"/>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1400" b="1" i="1">
                <a:effectLst>
                  <a:outerShdw blurRad="38100" dist="38100" dir="2700000" algn="tl">
                    <a:srgbClr val="000000"/>
                  </a:outerShdw>
                </a:effectLst>
                <a:latin typeface="Arial" charset="0"/>
                <a:cs typeface="Arial" charset="0"/>
              </a:rPr>
              <a:t>P</a:t>
            </a:r>
            <a:r>
              <a:rPr lang="en-US" sz="1400" b="1">
                <a:effectLst>
                  <a:outerShdw blurRad="38100" dist="38100" dir="2700000" algn="tl">
                    <a:srgbClr val="000000"/>
                  </a:outerShdw>
                </a:effectLst>
                <a:latin typeface="Arial" charset="0"/>
                <a:cs typeface="Arial" charset="0"/>
              </a:rPr>
              <a:t> Trend = 0.005</a:t>
            </a:r>
          </a:p>
        </p:txBody>
      </p:sp>
      <p:sp>
        <p:nvSpPr>
          <p:cNvPr id="24587" name="Line 11"/>
          <p:cNvSpPr>
            <a:spLocks noChangeShapeType="1"/>
          </p:cNvSpPr>
          <p:nvPr/>
        </p:nvSpPr>
        <p:spPr bwMode="auto">
          <a:xfrm>
            <a:off x="763588" y="1970088"/>
            <a:ext cx="1187450"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2"/>
          <p:cNvSpPr>
            <a:spLocks noChangeShapeType="1"/>
          </p:cNvSpPr>
          <p:nvPr/>
        </p:nvSpPr>
        <p:spPr bwMode="auto">
          <a:xfrm flipH="1">
            <a:off x="3406775" y="1970088"/>
            <a:ext cx="1160463"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9" name="Freeform 13"/>
          <p:cNvSpPr>
            <a:spLocks/>
          </p:cNvSpPr>
          <p:nvPr/>
        </p:nvSpPr>
        <p:spPr bwMode="auto">
          <a:xfrm>
            <a:off x="752475" y="4149725"/>
            <a:ext cx="693738" cy="942975"/>
          </a:xfrm>
          <a:custGeom>
            <a:avLst/>
            <a:gdLst>
              <a:gd name="T0" fmla="*/ 0 w 698"/>
              <a:gd name="T1" fmla="*/ 0 h 651"/>
              <a:gd name="T2" fmla="*/ 2147483647 w 698"/>
              <a:gd name="T3" fmla="*/ 0 h 651"/>
              <a:gd name="T4" fmla="*/ 2147483647 w 698"/>
              <a:gd name="T5" fmla="*/ 2147483647 h 651"/>
              <a:gd name="T6" fmla="*/ 0 w 698"/>
              <a:gd name="T7" fmla="*/ 2147483647 h 651"/>
              <a:gd name="T8" fmla="*/ 0 w 698"/>
              <a:gd name="T9" fmla="*/ 0 h 651"/>
              <a:gd name="T10" fmla="*/ 0 60000 65536"/>
              <a:gd name="T11" fmla="*/ 0 60000 65536"/>
              <a:gd name="T12" fmla="*/ 0 60000 65536"/>
              <a:gd name="T13" fmla="*/ 0 60000 65536"/>
              <a:gd name="T14" fmla="*/ 0 60000 65536"/>
              <a:gd name="T15" fmla="*/ 0 w 698"/>
              <a:gd name="T16" fmla="*/ 0 h 651"/>
              <a:gd name="T17" fmla="*/ 698 w 698"/>
              <a:gd name="T18" fmla="*/ 651 h 651"/>
            </a:gdLst>
            <a:ahLst/>
            <a:cxnLst>
              <a:cxn ang="T10">
                <a:pos x="T0" y="T1"/>
              </a:cxn>
              <a:cxn ang="T11">
                <a:pos x="T2" y="T3"/>
              </a:cxn>
              <a:cxn ang="T12">
                <a:pos x="T4" y="T5"/>
              </a:cxn>
              <a:cxn ang="T13">
                <a:pos x="T6" y="T7"/>
              </a:cxn>
              <a:cxn ang="T14">
                <a:pos x="T8" y="T9"/>
              </a:cxn>
            </a:cxnLst>
            <a:rect l="T15" t="T16" r="T17" b="T18"/>
            <a:pathLst>
              <a:path w="698" h="651">
                <a:moveTo>
                  <a:pt x="0" y="0"/>
                </a:moveTo>
                <a:lnTo>
                  <a:pt x="697" y="0"/>
                </a:lnTo>
                <a:lnTo>
                  <a:pt x="697" y="650"/>
                </a:lnTo>
                <a:lnTo>
                  <a:pt x="0" y="650"/>
                </a:lnTo>
                <a:lnTo>
                  <a:pt x="0" y="0"/>
                </a:lnTo>
              </a:path>
            </a:pathLst>
          </a:custGeom>
          <a:solidFill>
            <a:srgbClr val="00FF00"/>
          </a:solidFill>
          <a:ln w="12699" cap="rnd">
            <a:solidFill>
              <a:srgbClr val="000000"/>
            </a:solidFill>
            <a:round/>
            <a:headEnd type="none" w="sm" len="sm"/>
            <a:tailEnd type="none" w="sm" len="sm"/>
          </a:ln>
        </p:spPr>
        <p:txBody>
          <a:bodyPr/>
          <a:lstStyle/>
          <a:p>
            <a:endParaRPr lang="en-US"/>
          </a:p>
        </p:txBody>
      </p:sp>
      <p:sp>
        <p:nvSpPr>
          <p:cNvPr id="24590" name="Freeform 14"/>
          <p:cNvSpPr>
            <a:spLocks/>
          </p:cNvSpPr>
          <p:nvPr/>
        </p:nvSpPr>
        <p:spPr bwMode="auto">
          <a:xfrm>
            <a:off x="1797050" y="3870325"/>
            <a:ext cx="685800" cy="1222375"/>
          </a:xfrm>
          <a:custGeom>
            <a:avLst/>
            <a:gdLst>
              <a:gd name="T0" fmla="*/ 0 w 690"/>
              <a:gd name="T1" fmla="*/ 0 h 844"/>
              <a:gd name="T2" fmla="*/ 2147483647 w 690"/>
              <a:gd name="T3" fmla="*/ 0 h 844"/>
              <a:gd name="T4" fmla="*/ 2147483647 w 690"/>
              <a:gd name="T5" fmla="*/ 2147483647 h 844"/>
              <a:gd name="T6" fmla="*/ 0 w 690"/>
              <a:gd name="T7" fmla="*/ 2147483647 h 844"/>
              <a:gd name="T8" fmla="*/ 0 w 690"/>
              <a:gd name="T9" fmla="*/ 0 h 844"/>
              <a:gd name="T10" fmla="*/ 0 60000 65536"/>
              <a:gd name="T11" fmla="*/ 0 60000 65536"/>
              <a:gd name="T12" fmla="*/ 0 60000 65536"/>
              <a:gd name="T13" fmla="*/ 0 60000 65536"/>
              <a:gd name="T14" fmla="*/ 0 60000 65536"/>
              <a:gd name="T15" fmla="*/ 0 w 690"/>
              <a:gd name="T16" fmla="*/ 0 h 844"/>
              <a:gd name="T17" fmla="*/ 690 w 690"/>
              <a:gd name="T18" fmla="*/ 844 h 844"/>
            </a:gdLst>
            <a:ahLst/>
            <a:cxnLst>
              <a:cxn ang="T10">
                <a:pos x="T0" y="T1"/>
              </a:cxn>
              <a:cxn ang="T11">
                <a:pos x="T2" y="T3"/>
              </a:cxn>
              <a:cxn ang="T12">
                <a:pos x="T4" y="T5"/>
              </a:cxn>
              <a:cxn ang="T13">
                <a:pos x="T6" y="T7"/>
              </a:cxn>
              <a:cxn ang="T14">
                <a:pos x="T8" y="T9"/>
              </a:cxn>
            </a:cxnLst>
            <a:rect l="T15" t="T16" r="T17" b="T18"/>
            <a:pathLst>
              <a:path w="690" h="844">
                <a:moveTo>
                  <a:pt x="0" y="0"/>
                </a:moveTo>
                <a:lnTo>
                  <a:pt x="689" y="0"/>
                </a:lnTo>
                <a:lnTo>
                  <a:pt x="689" y="843"/>
                </a:lnTo>
                <a:lnTo>
                  <a:pt x="0" y="843"/>
                </a:lnTo>
                <a:lnTo>
                  <a:pt x="0" y="0"/>
                </a:lnTo>
              </a:path>
            </a:pathLst>
          </a:custGeom>
          <a:solidFill>
            <a:srgbClr val="66FFFF"/>
          </a:solidFill>
          <a:ln w="12699" cap="rnd">
            <a:solidFill>
              <a:srgbClr val="000000"/>
            </a:solidFill>
            <a:round/>
            <a:headEnd type="none" w="sm" len="sm"/>
            <a:tailEnd type="none" w="sm" len="sm"/>
          </a:ln>
        </p:spPr>
        <p:txBody>
          <a:bodyPr/>
          <a:lstStyle/>
          <a:p>
            <a:endParaRPr lang="en-US"/>
          </a:p>
        </p:txBody>
      </p:sp>
      <p:sp>
        <p:nvSpPr>
          <p:cNvPr id="24591" name="Freeform 15"/>
          <p:cNvSpPr>
            <a:spLocks/>
          </p:cNvSpPr>
          <p:nvPr/>
        </p:nvSpPr>
        <p:spPr bwMode="auto">
          <a:xfrm>
            <a:off x="2833688" y="3870325"/>
            <a:ext cx="695325" cy="1222375"/>
          </a:xfrm>
          <a:custGeom>
            <a:avLst/>
            <a:gdLst>
              <a:gd name="T0" fmla="*/ 0 w 698"/>
              <a:gd name="T1" fmla="*/ 0 h 844"/>
              <a:gd name="T2" fmla="*/ 2147483647 w 698"/>
              <a:gd name="T3" fmla="*/ 0 h 844"/>
              <a:gd name="T4" fmla="*/ 2147483647 w 698"/>
              <a:gd name="T5" fmla="*/ 2147483647 h 844"/>
              <a:gd name="T6" fmla="*/ 0 w 698"/>
              <a:gd name="T7" fmla="*/ 2147483647 h 844"/>
              <a:gd name="T8" fmla="*/ 0 w 698"/>
              <a:gd name="T9" fmla="*/ 0 h 844"/>
              <a:gd name="T10" fmla="*/ 0 60000 65536"/>
              <a:gd name="T11" fmla="*/ 0 60000 65536"/>
              <a:gd name="T12" fmla="*/ 0 60000 65536"/>
              <a:gd name="T13" fmla="*/ 0 60000 65536"/>
              <a:gd name="T14" fmla="*/ 0 60000 65536"/>
              <a:gd name="T15" fmla="*/ 0 w 698"/>
              <a:gd name="T16" fmla="*/ 0 h 844"/>
              <a:gd name="T17" fmla="*/ 698 w 698"/>
              <a:gd name="T18" fmla="*/ 844 h 844"/>
            </a:gdLst>
            <a:ahLst/>
            <a:cxnLst>
              <a:cxn ang="T10">
                <a:pos x="T0" y="T1"/>
              </a:cxn>
              <a:cxn ang="T11">
                <a:pos x="T2" y="T3"/>
              </a:cxn>
              <a:cxn ang="T12">
                <a:pos x="T4" y="T5"/>
              </a:cxn>
              <a:cxn ang="T13">
                <a:pos x="T6" y="T7"/>
              </a:cxn>
              <a:cxn ang="T14">
                <a:pos x="T8" y="T9"/>
              </a:cxn>
            </a:cxnLst>
            <a:rect l="T15" t="T16" r="T17" b="T18"/>
            <a:pathLst>
              <a:path w="698" h="844">
                <a:moveTo>
                  <a:pt x="0" y="0"/>
                </a:moveTo>
                <a:lnTo>
                  <a:pt x="697" y="0"/>
                </a:lnTo>
                <a:lnTo>
                  <a:pt x="697" y="843"/>
                </a:lnTo>
                <a:lnTo>
                  <a:pt x="0" y="843"/>
                </a:lnTo>
                <a:lnTo>
                  <a:pt x="0" y="0"/>
                </a:lnTo>
              </a:path>
            </a:pathLst>
          </a:custGeom>
          <a:solidFill>
            <a:srgbClr val="00FF00"/>
          </a:solidFill>
          <a:ln w="12699" cap="rnd">
            <a:solidFill>
              <a:srgbClr val="000000"/>
            </a:solidFill>
            <a:round/>
            <a:headEnd type="none" w="sm" len="sm"/>
            <a:tailEnd type="none" w="sm" len="sm"/>
          </a:ln>
        </p:spPr>
        <p:txBody>
          <a:bodyPr/>
          <a:lstStyle/>
          <a:p>
            <a:endParaRPr lang="en-US"/>
          </a:p>
        </p:txBody>
      </p:sp>
      <p:sp>
        <p:nvSpPr>
          <p:cNvPr id="24592" name="Freeform 16"/>
          <p:cNvSpPr>
            <a:spLocks/>
          </p:cNvSpPr>
          <p:nvPr/>
        </p:nvSpPr>
        <p:spPr bwMode="auto">
          <a:xfrm>
            <a:off x="3879850" y="2432050"/>
            <a:ext cx="685800" cy="2660650"/>
          </a:xfrm>
          <a:custGeom>
            <a:avLst/>
            <a:gdLst>
              <a:gd name="T0" fmla="*/ 0 w 690"/>
              <a:gd name="T1" fmla="*/ 0 h 1839"/>
              <a:gd name="T2" fmla="*/ 2147483647 w 690"/>
              <a:gd name="T3" fmla="*/ 0 h 1839"/>
              <a:gd name="T4" fmla="*/ 2147483647 w 690"/>
              <a:gd name="T5" fmla="*/ 2147483647 h 1839"/>
              <a:gd name="T6" fmla="*/ 0 w 690"/>
              <a:gd name="T7" fmla="*/ 2147483647 h 1839"/>
              <a:gd name="T8" fmla="*/ 0 w 690"/>
              <a:gd name="T9" fmla="*/ 0 h 1839"/>
              <a:gd name="T10" fmla="*/ 0 60000 65536"/>
              <a:gd name="T11" fmla="*/ 0 60000 65536"/>
              <a:gd name="T12" fmla="*/ 0 60000 65536"/>
              <a:gd name="T13" fmla="*/ 0 60000 65536"/>
              <a:gd name="T14" fmla="*/ 0 60000 65536"/>
              <a:gd name="T15" fmla="*/ 0 w 690"/>
              <a:gd name="T16" fmla="*/ 0 h 1839"/>
              <a:gd name="T17" fmla="*/ 690 w 690"/>
              <a:gd name="T18" fmla="*/ 1839 h 1839"/>
            </a:gdLst>
            <a:ahLst/>
            <a:cxnLst>
              <a:cxn ang="T10">
                <a:pos x="T0" y="T1"/>
              </a:cxn>
              <a:cxn ang="T11">
                <a:pos x="T2" y="T3"/>
              </a:cxn>
              <a:cxn ang="T12">
                <a:pos x="T4" y="T5"/>
              </a:cxn>
              <a:cxn ang="T13">
                <a:pos x="T6" y="T7"/>
              </a:cxn>
              <a:cxn ang="T14">
                <a:pos x="T8" y="T9"/>
              </a:cxn>
            </a:cxnLst>
            <a:rect l="T15" t="T16" r="T17" b="T18"/>
            <a:pathLst>
              <a:path w="690" h="1839">
                <a:moveTo>
                  <a:pt x="0" y="0"/>
                </a:moveTo>
                <a:lnTo>
                  <a:pt x="689" y="0"/>
                </a:lnTo>
                <a:lnTo>
                  <a:pt x="689" y="1838"/>
                </a:lnTo>
                <a:lnTo>
                  <a:pt x="0" y="1838"/>
                </a:lnTo>
                <a:lnTo>
                  <a:pt x="0" y="0"/>
                </a:lnTo>
              </a:path>
            </a:pathLst>
          </a:custGeom>
          <a:solidFill>
            <a:srgbClr val="66FFFF"/>
          </a:solidFill>
          <a:ln w="12699" cap="rnd">
            <a:solidFill>
              <a:srgbClr val="000000"/>
            </a:solidFill>
            <a:round/>
            <a:headEnd type="none" w="sm" len="sm"/>
            <a:tailEnd type="none" w="sm" len="sm"/>
          </a:ln>
        </p:spPr>
        <p:txBody>
          <a:bodyPr/>
          <a:lstStyle/>
          <a:p>
            <a:endParaRPr lang="en-US"/>
          </a:p>
        </p:txBody>
      </p:sp>
      <p:sp>
        <p:nvSpPr>
          <p:cNvPr id="24593" name="Rectangle 17"/>
          <p:cNvSpPr>
            <a:spLocks noChangeArrowheads="1"/>
          </p:cNvSpPr>
          <p:nvPr/>
        </p:nvSpPr>
        <p:spPr bwMode="auto">
          <a:xfrm>
            <a:off x="269875" y="4933950"/>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solidFill>
                  <a:srgbClr val="FFFFFF"/>
                </a:solidFill>
              </a:rPr>
              <a:t>0</a:t>
            </a:r>
          </a:p>
        </p:txBody>
      </p:sp>
      <p:sp>
        <p:nvSpPr>
          <p:cNvPr id="24594" name="Rectangle 18"/>
          <p:cNvSpPr>
            <a:spLocks noChangeArrowheads="1"/>
          </p:cNvSpPr>
          <p:nvPr/>
        </p:nvSpPr>
        <p:spPr bwMode="auto">
          <a:xfrm>
            <a:off x="269875" y="40052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solidFill>
                  <a:srgbClr val="FFFFFF"/>
                </a:solidFill>
              </a:rPr>
              <a:t>1</a:t>
            </a:r>
          </a:p>
        </p:txBody>
      </p:sp>
      <p:sp>
        <p:nvSpPr>
          <p:cNvPr id="24595" name="Rectangle 19"/>
          <p:cNvSpPr>
            <a:spLocks noChangeArrowheads="1"/>
          </p:cNvSpPr>
          <p:nvPr/>
        </p:nvSpPr>
        <p:spPr bwMode="auto">
          <a:xfrm>
            <a:off x="269875" y="30527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solidFill>
                  <a:srgbClr val="FFFFFF"/>
                </a:solidFill>
              </a:rPr>
              <a:t>2</a:t>
            </a:r>
          </a:p>
        </p:txBody>
      </p:sp>
      <p:sp>
        <p:nvSpPr>
          <p:cNvPr id="24596" name="Rectangle 20"/>
          <p:cNvSpPr>
            <a:spLocks noChangeArrowheads="1"/>
          </p:cNvSpPr>
          <p:nvPr/>
        </p:nvSpPr>
        <p:spPr bwMode="auto">
          <a:xfrm>
            <a:off x="269875" y="2101850"/>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solidFill>
                  <a:srgbClr val="FFFFFF"/>
                </a:solidFill>
              </a:rPr>
              <a:t>3</a:t>
            </a:r>
          </a:p>
        </p:txBody>
      </p:sp>
      <p:sp>
        <p:nvSpPr>
          <p:cNvPr id="24597" name="Rectangle 21"/>
          <p:cNvSpPr>
            <a:spLocks noChangeArrowheads="1"/>
          </p:cNvSpPr>
          <p:nvPr/>
        </p:nvSpPr>
        <p:spPr bwMode="auto">
          <a:xfrm>
            <a:off x="654050" y="5189538"/>
            <a:ext cx="1276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chemeClr val="bg2"/>
                </a:solidFill>
              </a:rPr>
              <a:t>Pravastatin</a:t>
            </a:r>
          </a:p>
        </p:txBody>
      </p:sp>
      <p:sp>
        <p:nvSpPr>
          <p:cNvPr id="24598" name="Rectangle 22"/>
          <p:cNvSpPr>
            <a:spLocks noChangeArrowheads="1"/>
          </p:cNvSpPr>
          <p:nvPr/>
        </p:nvSpPr>
        <p:spPr bwMode="auto">
          <a:xfrm>
            <a:off x="1797050" y="5189538"/>
            <a:ext cx="9588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chemeClr val="bg2"/>
                </a:solidFill>
              </a:rPr>
              <a:t>Placebo</a:t>
            </a:r>
          </a:p>
        </p:txBody>
      </p:sp>
      <p:sp>
        <p:nvSpPr>
          <p:cNvPr id="24599" name="Rectangle 23"/>
          <p:cNvSpPr>
            <a:spLocks noChangeArrowheads="1"/>
          </p:cNvSpPr>
          <p:nvPr/>
        </p:nvSpPr>
        <p:spPr bwMode="auto">
          <a:xfrm>
            <a:off x="2725738" y="5189538"/>
            <a:ext cx="1276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chemeClr val="bg2"/>
                </a:solidFill>
              </a:rPr>
              <a:t>Pravastatin</a:t>
            </a:r>
          </a:p>
        </p:txBody>
      </p:sp>
      <p:sp>
        <p:nvSpPr>
          <p:cNvPr id="24600" name="Rectangle 24"/>
          <p:cNvSpPr>
            <a:spLocks noChangeArrowheads="1"/>
          </p:cNvSpPr>
          <p:nvPr/>
        </p:nvSpPr>
        <p:spPr bwMode="auto">
          <a:xfrm>
            <a:off x="3876675" y="5189538"/>
            <a:ext cx="9588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chemeClr val="bg2"/>
                </a:solidFill>
              </a:rPr>
              <a:t>Placebo</a:t>
            </a:r>
          </a:p>
        </p:txBody>
      </p:sp>
      <p:grpSp>
        <p:nvGrpSpPr>
          <p:cNvPr id="24601" name="Group 25"/>
          <p:cNvGrpSpPr>
            <a:grpSpLocks/>
          </p:cNvGrpSpPr>
          <p:nvPr/>
        </p:nvGrpSpPr>
        <p:grpSpPr bwMode="auto">
          <a:xfrm>
            <a:off x="465138" y="3197225"/>
            <a:ext cx="88900" cy="971550"/>
            <a:chOff x="1496" y="2099"/>
            <a:chExt cx="88" cy="672"/>
          </a:xfrm>
        </p:grpSpPr>
        <p:sp>
          <p:nvSpPr>
            <p:cNvPr id="24632" name="Line 26"/>
            <p:cNvSpPr>
              <a:spLocks noChangeShapeType="1"/>
            </p:cNvSpPr>
            <p:nvPr/>
          </p:nvSpPr>
          <p:spPr bwMode="auto">
            <a:xfrm>
              <a:off x="1496" y="2099"/>
              <a:ext cx="8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3" name="Line 27"/>
            <p:cNvSpPr>
              <a:spLocks noChangeShapeType="1"/>
            </p:cNvSpPr>
            <p:nvPr/>
          </p:nvSpPr>
          <p:spPr bwMode="auto">
            <a:xfrm>
              <a:off x="1496" y="2771"/>
              <a:ext cx="8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602" name="Rectangle 28"/>
          <p:cNvSpPr>
            <a:spLocks noChangeArrowheads="1"/>
          </p:cNvSpPr>
          <p:nvPr/>
        </p:nvSpPr>
        <p:spPr bwMode="invGray">
          <a:xfrm>
            <a:off x="5791200" y="2316163"/>
            <a:ext cx="2935288" cy="2836862"/>
          </a:xfrm>
          <a:prstGeom prst="rect">
            <a:avLst/>
          </a:prstGeom>
          <a:solidFill>
            <a:srgbClr val="000000"/>
          </a:solidFill>
          <a:ln w="25399">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276381" name="Rectangle 29"/>
          <p:cNvSpPr>
            <a:spLocks noChangeArrowheads="1"/>
          </p:cNvSpPr>
          <p:nvPr/>
        </p:nvSpPr>
        <p:spPr bwMode="auto">
          <a:xfrm>
            <a:off x="7467600" y="4114800"/>
            <a:ext cx="1276350" cy="333375"/>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1600" b="1">
                <a:effectLst>
                  <a:outerShdw blurRad="38100" dist="38100" dir="2700000" algn="tl">
                    <a:srgbClr val="000000"/>
                  </a:outerShdw>
                </a:effectLst>
                <a:latin typeface="Arial" charset="0"/>
                <a:cs typeface="Arial" charset="0"/>
              </a:rPr>
              <a:t>Pravastatin</a:t>
            </a:r>
          </a:p>
        </p:txBody>
      </p:sp>
      <p:sp>
        <p:nvSpPr>
          <p:cNvPr id="2276382" name="Rectangle 30"/>
          <p:cNvSpPr>
            <a:spLocks noChangeArrowheads="1"/>
          </p:cNvSpPr>
          <p:nvPr/>
        </p:nvSpPr>
        <p:spPr bwMode="auto">
          <a:xfrm>
            <a:off x="7700963" y="2590800"/>
            <a:ext cx="958850" cy="333375"/>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1600" b="1">
                <a:effectLst>
                  <a:outerShdw blurRad="38100" dist="38100" dir="2700000" algn="tl">
                    <a:srgbClr val="000000"/>
                  </a:outerShdw>
                </a:effectLst>
                <a:latin typeface="Arial" charset="0"/>
                <a:cs typeface="Arial" charset="0"/>
              </a:rPr>
              <a:t>Placebo</a:t>
            </a:r>
          </a:p>
        </p:txBody>
      </p:sp>
      <p:sp>
        <p:nvSpPr>
          <p:cNvPr id="2276383" name="Rectangle 31"/>
          <p:cNvSpPr>
            <a:spLocks noChangeArrowheads="1"/>
          </p:cNvSpPr>
          <p:nvPr/>
        </p:nvSpPr>
        <p:spPr bwMode="auto">
          <a:xfrm rot="16200000">
            <a:off x="3856832" y="3567906"/>
            <a:ext cx="2735262" cy="333375"/>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1600" b="1">
                <a:solidFill>
                  <a:schemeClr val="bg2"/>
                </a:solidFill>
                <a:effectLst>
                  <a:outerShdw blurRad="38100" dist="38100" dir="2700000" algn="tl">
                    <a:srgbClr val="000000"/>
                  </a:outerShdw>
                </a:effectLst>
                <a:latin typeface="Arial" charset="0"/>
                <a:cs typeface="Arial" charset="0"/>
              </a:rPr>
              <a:t>Median hs-CRP (mg/dL)</a:t>
            </a:r>
          </a:p>
        </p:txBody>
      </p:sp>
      <p:sp>
        <p:nvSpPr>
          <p:cNvPr id="2276384" name="Rectangle 32"/>
          <p:cNvSpPr>
            <a:spLocks noChangeArrowheads="1"/>
          </p:cNvSpPr>
          <p:nvPr/>
        </p:nvSpPr>
        <p:spPr bwMode="auto">
          <a:xfrm>
            <a:off x="6424613" y="1846263"/>
            <a:ext cx="1985962" cy="333375"/>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1600" b="1">
                <a:effectLst>
                  <a:outerShdw blurRad="38100" dist="38100" dir="2700000" algn="tl">
                    <a:srgbClr val="000000"/>
                  </a:outerShdw>
                </a:effectLst>
                <a:latin typeface="Arial" charset="0"/>
                <a:cs typeface="Arial" charset="0"/>
              </a:rPr>
              <a:t>-21.6%  (</a:t>
            </a:r>
            <a:r>
              <a:rPr lang="en-US" sz="1600" b="1" i="1">
                <a:effectLst>
                  <a:outerShdw blurRad="38100" dist="38100" dir="2700000" algn="tl">
                    <a:srgbClr val="000000"/>
                  </a:outerShdw>
                </a:effectLst>
                <a:latin typeface="Arial" charset="0"/>
                <a:cs typeface="Arial" charset="0"/>
              </a:rPr>
              <a:t>P</a:t>
            </a:r>
            <a:r>
              <a:rPr lang="en-US" sz="1600" b="1">
                <a:effectLst>
                  <a:outerShdw blurRad="38100" dist="38100" dir="2700000" algn="tl">
                    <a:srgbClr val="000000"/>
                  </a:outerShdw>
                </a:effectLst>
                <a:latin typeface="Arial" charset="0"/>
                <a:cs typeface="Arial" charset="0"/>
              </a:rPr>
              <a:t>=0.004)</a:t>
            </a:r>
          </a:p>
        </p:txBody>
      </p:sp>
      <p:sp>
        <p:nvSpPr>
          <p:cNvPr id="24607" name="Line 33"/>
          <p:cNvSpPr>
            <a:spLocks noChangeShapeType="1"/>
          </p:cNvSpPr>
          <p:nvPr/>
        </p:nvSpPr>
        <p:spPr bwMode="auto">
          <a:xfrm flipV="1">
            <a:off x="6443663" y="2497138"/>
            <a:ext cx="1271587" cy="376237"/>
          </a:xfrm>
          <a:prstGeom prst="line">
            <a:avLst/>
          </a:prstGeom>
          <a:noFill/>
          <a:ln w="50799">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34"/>
          <p:cNvSpPr>
            <a:spLocks noChangeShapeType="1"/>
          </p:cNvSpPr>
          <p:nvPr/>
        </p:nvSpPr>
        <p:spPr bwMode="auto">
          <a:xfrm>
            <a:off x="6443663" y="3262313"/>
            <a:ext cx="1276350" cy="1509712"/>
          </a:xfrm>
          <a:prstGeom prst="line">
            <a:avLst/>
          </a:prstGeom>
          <a:noFill/>
          <a:ln w="50799">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9" name="Freeform 35"/>
          <p:cNvSpPr>
            <a:spLocks/>
          </p:cNvSpPr>
          <p:nvPr/>
        </p:nvSpPr>
        <p:spPr bwMode="auto">
          <a:xfrm>
            <a:off x="6399213" y="2814638"/>
            <a:ext cx="73025" cy="104775"/>
          </a:xfrm>
          <a:custGeom>
            <a:avLst/>
            <a:gdLst>
              <a:gd name="T0" fmla="*/ 2147483647 w 105"/>
              <a:gd name="T1" fmla="*/ 0 h 105"/>
              <a:gd name="T2" fmla="*/ 2147483647 w 105"/>
              <a:gd name="T3" fmla="*/ 2147483647 h 105"/>
              <a:gd name="T4" fmla="*/ 2147483647 w 105"/>
              <a:gd name="T5" fmla="*/ 2147483647 h 105"/>
              <a:gd name="T6" fmla="*/ 0 w 105"/>
              <a:gd name="T7" fmla="*/ 2147483647 h 105"/>
              <a:gd name="T8" fmla="*/ 2147483647 w 105"/>
              <a:gd name="T9" fmla="*/ 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52" y="0"/>
                </a:moveTo>
                <a:lnTo>
                  <a:pt x="104" y="52"/>
                </a:lnTo>
                <a:lnTo>
                  <a:pt x="52" y="104"/>
                </a:lnTo>
                <a:lnTo>
                  <a:pt x="0" y="52"/>
                </a:lnTo>
                <a:lnTo>
                  <a:pt x="52" y="0"/>
                </a:lnTo>
              </a:path>
            </a:pathLst>
          </a:custGeom>
          <a:solidFill>
            <a:schemeClr val="bg2"/>
          </a:solidFill>
          <a:ln w="12699" cap="rnd">
            <a:solidFill>
              <a:schemeClr val="bg2"/>
            </a:solidFill>
            <a:round/>
            <a:headEnd type="none" w="sm" len="sm"/>
            <a:tailEnd type="none" w="sm" len="sm"/>
          </a:ln>
        </p:spPr>
        <p:txBody>
          <a:bodyPr/>
          <a:lstStyle/>
          <a:p>
            <a:endParaRPr lang="en-US"/>
          </a:p>
        </p:txBody>
      </p:sp>
      <p:sp>
        <p:nvSpPr>
          <p:cNvPr id="24610" name="Rectangle 36"/>
          <p:cNvSpPr>
            <a:spLocks noChangeArrowheads="1"/>
          </p:cNvSpPr>
          <p:nvPr/>
        </p:nvSpPr>
        <p:spPr bwMode="auto">
          <a:xfrm>
            <a:off x="5338763" y="4962525"/>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0.18</a:t>
            </a:r>
          </a:p>
        </p:txBody>
      </p:sp>
      <p:sp>
        <p:nvSpPr>
          <p:cNvPr id="24611" name="Rectangle 37"/>
          <p:cNvSpPr>
            <a:spLocks noChangeArrowheads="1"/>
          </p:cNvSpPr>
          <p:nvPr/>
        </p:nvSpPr>
        <p:spPr bwMode="auto">
          <a:xfrm>
            <a:off x="5338763" y="4583113"/>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0.19</a:t>
            </a:r>
          </a:p>
        </p:txBody>
      </p:sp>
      <p:sp>
        <p:nvSpPr>
          <p:cNvPr id="24612" name="Rectangle 38"/>
          <p:cNvSpPr>
            <a:spLocks noChangeArrowheads="1"/>
          </p:cNvSpPr>
          <p:nvPr/>
        </p:nvSpPr>
        <p:spPr bwMode="auto">
          <a:xfrm>
            <a:off x="5334000" y="4197350"/>
            <a:ext cx="5254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0.20</a:t>
            </a:r>
          </a:p>
        </p:txBody>
      </p:sp>
      <p:sp>
        <p:nvSpPr>
          <p:cNvPr id="24613" name="Rectangle 39"/>
          <p:cNvSpPr>
            <a:spLocks noChangeArrowheads="1"/>
          </p:cNvSpPr>
          <p:nvPr/>
        </p:nvSpPr>
        <p:spPr bwMode="auto">
          <a:xfrm>
            <a:off x="5338763" y="3819525"/>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0.21</a:t>
            </a:r>
          </a:p>
        </p:txBody>
      </p:sp>
      <p:sp>
        <p:nvSpPr>
          <p:cNvPr id="24614" name="Rectangle 40"/>
          <p:cNvSpPr>
            <a:spLocks noChangeArrowheads="1"/>
          </p:cNvSpPr>
          <p:nvPr/>
        </p:nvSpPr>
        <p:spPr bwMode="auto">
          <a:xfrm>
            <a:off x="5338763" y="3429000"/>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0.22</a:t>
            </a:r>
          </a:p>
        </p:txBody>
      </p:sp>
      <p:sp>
        <p:nvSpPr>
          <p:cNvPr id="24615" name="Rectangle 41"/>
          <p:cNvSpPr>
            <a:spLocks noChangeArrowheads="1"/>
          </p:cNvSpPr>
          <p:nvPr/>
        </p:nvSpPr>
        <p:spPr bwMode="auto">
          <a:xfrm>
            <a:off x="5338763" y="3065463"/>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0.23</a:t>
            </a:r>
          </a:p>
        </p:txBody>
      </p:sp>
      <p:sp>
        <p:nvSpPr>
          <p:cNvPr id="24616" name="Rectangle 42"/>
          <p:cNvSpPr>
            <a:spLocks noChangeArrowheads="1"/>
          </p:cNvSpPr>
          <p:nvPr/>
        </p:nvSpPr>
        <p:spPr bwMode="auto">
          <a:xfrm>
            <a:off x="5338763" y="2679700"/>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0.24</a:t>
            </a:r>
          </a:p>
        </p:txBody>
      </p:sp>
      <p:sp>
        <p:nvSpPr>
          <p:cNvPr id="24617" name="Rectangle 43"/>
          <p:cNvSpPr>
            <a:spLocks noChangeArrowheads="1"/>
          </p:cNvSpPr>
          <p:nvPr/>
        </p:nvSpPr>
        <p:spPr bwMode="auto">
          <a:xfrm>
            <a:off x="5338763" y="2301875"/>
            <a:ext cx="525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400" b="1">
                <a:solidFill>
                  <a:srgbClr val="FFFFFF"/>
                </a:solidFill>
              </a:rPr>
              <a:t>0.25</a:t>
            </a:r>
          </a:p>
        </p:txBody>
      </p:sp>
      <p:sp>
        <p:nvSpPr>
          <p:cNvPr id="24618" name="Rectangle 44"/>
          <p:cNvSpPr>
            <a:spLocks noChangeArrowheads="1"/>
          </p:cNvSpPr>
          <p:nvPr/>
        </p:nvSpPr>
        <p:spPr bwMode="auto">
          <a:xfrm>
            <a:off x="6135688" y="5272088"/>
            <a:ext cx="101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rgbClr val="FFFF00"/>
                </a:solidFill>
              </a:rPr>
              <a:t>Baseline</a:t>
            </a:r>
          </a:p>
        </p:txBody>
      </p:sp>
      <p:sp>
        <p:nvSpPr>
          <p:cNvPr id="24619" name="Rectangle 45"/>
          <p:cNvSpPr>
            <a:spLocks noChangeArrowheads="1"/>
          </p:cNvSpPr>
          <p:nvPr/>
        </p:nvSpPr>
        <p:spPr bwMode="auto">
          <a:xfrm>
            <a:off x="7459663" y="5270500"/>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solidFill>
                  <a:srgbClr val="FFFF00"/>
                </a:solidFill>
              </a:rPr>
              <a:t>5 Years</a:t>
            </a:r>
          </a:p>
        </p:txBody>
      </p:sp>
      <p:grpSp>
        <p:nvGrpSpPr>
          <p:cNvPr id="24620" name="Group 46"/>
          <p:cNvGrpSpPr>
            <a:grpSpLocks/>
          </p:cNvGrpSpPr>
          <p:nvPr/>
        </p:nvGrpSpPr>
        <p:grpSpPr bwMode="auto">
          <a:xfrm>
            <a:off x="5619750" y="2435225"/>
            <a:ext cx="47625" cy="2233613"/>
            <a:chOff x="1819" y="1235"/>
            <a:chExt cx="70" cy="2229"/>
          </a:xfrm>
        </p:grpSpPr>
        <p:sp>
          <p:nvSpPr>
            <p:cNvPr id="24625" name="Line 47"/>
            <p:cNvSpPr>
              <a:spLocks noChangeShapeType="1"/>
            </p:cNvSpPr>
            <p:nvPr/>
          </p:nvSpPr>
          <p:spPr bwMode="auto">
            <a:xfrm>
              <a:off x="1819" y="1235"/>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6" name="Line 48"/>
            <p:cNvSpPr>
              <a:spLocks noChangeShapeType="1"/>
            </p:cNvSpPr>
            <p:nvPr/>
          </p:nvSpPr>
          <p:spPr bwMode="auto">
            <a:xfrm>
              <a:off x="1819" y="1598"/>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49"/>
            <p:cNvSpPr>
              <a:spLocks noChangeShapeType="1"/>
            </p:cNvSpPr>
            <p:nvPr/>
          </p:nvSpPr>
          <p:spPr bwMode="auto">
            <a:xfrm>
              <a:off x="1819" y="1982"/>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8" name="Line 50"/>
            <p:cNvSpPr>
              <a:spLocks noChangeShapeType="1"/>
            </p:cNvSpPr>
            <p:nvPr/>
          </p:nvSpPr>
          <p:spPr bwMode="auto">
            <a:xfrm>
              <a:off x="1819" y="2344"/>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9" name="Line 51"/>
            <p:cNvSpPr>
              <a:spLocks noChangeShapeType="1"/>
            </p:cNvSpPr>
            <p:nvPr/>
          </p:nvSpPr>
          <p:spPr bwMode="auto">
            <a:xfrm>
              <a:off x="1819" y="2738"/>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0" name="Line 52"/>
            <p:cNvSpPr>
              <a:spLocks noChangeShapeType="1"/>
            </p:cNvSpPr>
            <p:nvPr/>
          </p:nvSpPr>
          <p:spPr bwMode="auto">
            <a:xfrm>
              <a:off x="1819" y="3101"/>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1" name="Line 53"/>
            <p:cNvSpPr>
              <a:spLocks noChangeShapeType="1"/>
            </p:cNvSpPr>
            <p:nvPr/>
          </p:nvSpPr>
          <p:spPr bwMode="auto">
            <a:xfrm>
              <a:off x="1819" y="3464"/>
              <a:ext cx="7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621" name="Freeform 54"/>
          <p:cNvSpPr>
            <a:spLocks/>
          </p:cNvSpPr>
          <p:nvPr/>
        </p:nvSpPr>
        <p:spPr bwMode="auto">
          <a:xfrm>
            <a:off x="7700963" y="2452688"/>
            <a:ext cx="73025" cy="106362"/>
          </a:xfrm>
          <a:custGeom>
            <a:avLst/>
            <a:gdLst>
              <a:gd name="T0" fmla="*/ 2147483647 w 105"/>
              <a:gd name="T1" fmla="*/ 0 h 105"/>
              <a:gd name="T2" fmla="*/ 2147483647 w 105"/>
              <a:gd name="T3" fmla="*/ 2147483647 h 105"/>
              <a:gd name="T4" fmla="*/ 2147483647 w 105"/>
              <a:gd name="T5" fmla="*/ 2147483647 h 105"/>
              <a:gd name="T6" fmla="*/ 0 w 105"/>
              <a:gd name="T7" fmla="*/ 2147483647 h 105"/>
              <a:gd name="T8" fmla="*/ 2147483647 w 105"/>
              <a:gd name="T9" fmla="*/ 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52" y="0"/>
                </a:moveTo>
                <a:lnTo>
                  <a:pt x="104" y="52"/>
                </a:lnTo>
                <a:lnTo>
                  <a:pt x="52" y="104"/>
                </a:lnTo>
                <a:lnTo>
                  <a:pt x="0" y="52"/>
                </a:lnTo>
                <a:lnTo>
                  <a:pt x="52" y="0"/>
                </a:lnTo>
              </a:path>
            </a:pathLst>
          </a:custGeom>
          <a:solidFill>
            <a:schemeClr val="bg2"/>
          </a:solidFill>
          <a:ln w="12699" cap="rnd">
            <a:solidFill>
              <a:schemeClr val="bg2"/>
            </a:solidFill>
            <a:round/>
            <a:headEnd type="none" w="sm" len="sm"/>
            <a:tailEnd type="none" w="sm" len="sm"/>
          </a:ln>
        </p:spPr>
        <p:txBody>
          <a:bodyPr/>
          <a:lstStyle/>
          <a:p>
            <a:endParaRPr lang="en-US"/>
          </a:p>
        </p:txBody>
      </p:sp>
      <p:sp>
        <p:nvSpPr>
          <p:cNvPr id="24622" name="Freeform 55"/>
          <p:cNvSpPr>
            <a:spLocks/>
          </p:cNvSpPr>
          <p:nvPr/>
        </p:nvSpPr>
        <p:spPr bwMode="auto">
          <a:xfrm>
            <a:off x="6408738" y="3222625"/>
            <a:ext cx="53975" cy="74613"/>
          </a:xfrm>
          <a:custGeom>
            <a:avLst/>
            <a:gdLst>
              <a:gd name="T0" fmla="*/ 0 w 76"/>
              <a:gd name="T1" fmla="*/ 2147483647 h 75"/>
              <a:gd name="T2" fmla="*/ 2147483647 w 76"/>
              <a:gd name="T3" fmla="*/ 0 h 75"/>
              <a:gd name="T4" fmla="*/ 2147483647 w 76"/>
              <a:gd name="T5" fmla="*/ 2147483647 h 75"/>
              <a:gd name="T6" fmla="*/ 2147483647 w 76"/>
              <a:gd name="T7" fmla="*/ 2147483647 h 75"/>
              <a:gd name="T8" fmla="*/ 0 w 76"/>
              <a:gd name="T9" fmla="*/ 2147483647 h 75"/>
              <a:gd name="T10" fmla="*/ 0 60000 65536"/>
              <a:gd name="T11" fmla="*/ 0 60000 65536"/>
              <a:gd name="T12" fmla="*/ 0 60000 65536"/>
              <a:gd name="T13" fmla="*/ 0 60000 65536"/>
              <a:gd name="T14" fmla="*/ 0 60000 65536"/>
              <a:gd name="T15" fmla="*/ 0 w 76"/>
              <a:gd name="T16" fmla="*/ 0 h 75"/>
              <a:gd name="T17" fmla="*/ 76 w 76"/>
              <a:gd name="T18" fmla="*/ 75 h 75"/>
            </a:gdLst>
            <a:ahLst/>
            <a:cxnLst>
              <a:cxn ang="T10">
                <a:pos x="T0" y="T1"/>
              </a:cxn>
              <a:cxn ang="T11">
                <a:pos x="T2" y="T3"/>
              </a:cxn>
              <a:cxn ang="T12">
                <a:pos x="T4" y="T5"/>
              </a:cxn>
              <a:cxn ang="T13">
                <a:pos x="T6" y="T7"/>
              </a:cxn>
              <a:cxn ang="T14">
                <a:pos x="T8" y="T9"/>
              </a:cxn>
            </a:cxnLst>
            <a:rect l="T15" t="T16" r="T17" b="T18"/>
            <a:pathLst>
              <a:path w="76" h="75">
                <a:moveTo>
                  <a:pt x="0" y="1"/>
                </a:moveTo>
                <a:lnTo>
                  <a:pt x="74" y="0"/>
                </a:lnTo>
                <a:lnTo>
                  <a:pt x="75" y="73"/>
                </a:lnTo>
                <a:lnTo>
                  <a:pt x="1" y="74"/>
                </a:lnTo>
                <a:lnTo>
                  <a:pt x="0" y="1"/>
                </a:lnTo>
              </a:path>
            </a:pathLst>
          </a:custGeom>
          <a:solidFill>
            <a:srgbClr val="00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4623" name="Freeform 56"/>
          <p:cNvSpPr>
            <a:spLocks/>
          </p:cNvSpPr>
          <p:nvPr/>
        </p:nvSpPr>
        <p:spPr bwMode="auto">
          <a:xfrm>
            <a:off x="7710488" y="4748213"/>
            <a:ext cx="52387" cy="74612"/>
          </a:xfrm>
          <a:custGeom>
            <a:avLst/>
            <a:gdLst>
              <a:gd name="T0" fmla="*/ 0 w 74"/>
              <a:gd name="T1" fmla="*/ 2147483647 h 75"/>
              <a:gd name="T2" fmla="*/ 2147483647 w 74"/>
              <a:gd name="T3" fmla="*/ 0 h 75"/>
              <a:gd name="T4" fmla="*/ 2147483647 w 74"/>
              <a:gd name="T5" fmla="*/ 2147483647 h 75"/>
              <a:gd name="T6" fmla="*/ 0 w 74"/>
              <a:gd name="T7" fmla="*/ 2147483647 h 75"/>
              <a:gd name="T8" fmla="*/ 0 w 74"/>
              <a:gd name="T9" fmla="*/ 2147483647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0" y="1"/>
                </a:moveTo>
                <a:lnTo>
                  <a:pt x="73" y="0"/>
                </a:lnTo>
                <a:lnTo>
                  <a:pt x="73" y="73"/>
                </a:lnTo>
                <a:lnTo>
                  <a:pt x="0" y="74"/>
                </a:lnTo>
                <a:lnTo>
                  <a:pt x="0" y="1"/>
                </a:lnTo>
              </a:path>
            </a:pathLst>
          </a:custGeom>
          <a:solidFill>
            <a:srgbClr val="00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4624" name="Rectangle 57"/>
          <p:cNvSpPr>
            <a:spLocks noChangeArrowheads="1"/>
          </p:cNvSpPr>
          <p:nvPr/>
        </p:nvSpPr>
        <p:spPr bwMode="auto">
          <a:xfrm>
            <a:off x="4800600" y="6172200"/>
            <a:ext cx="429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i="1"/>
              <a:t>Ridker et al, Circulation.</a:t>
            </a:r>
            <a:r>
              <a:rPr lang="en-US" altLang="en-US" sz="1600" b="1"/>
              <a:t> 1999;100:230-235.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2667000" y="5711825"/>
            <a:ext cx="29940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 name="Line 3"/>
          <p:cNvSpPr>
            <a:spLocks noChangeShapeType="1"/>
          </p:cNvSpPr>
          <p:nvPr/>
        </p:nvSpPr>
        <p:spPr bwMode="auto">
          <a:xfrm flipV="1">
            <a:off x="2706688" y="1195388"/>
            <a:ext cx="0" cy="42608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4"/>
          <p:cNvSpPr>
            <a:spLocks noChangeShapeType="1"/>
          </p:cNvSpPr>
          <p:nvPr/>
        </p:nvSpPr>
        <p:spPr bwMode="auto">
          <a:xfrm>
            <a:off x="2711450" y="5513388"/>
            <a:ext cx="0" cy="2619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5"/>
          <p:cNvSpPr>
            <a:spLocks noChangeShapeType="1"/>
          </p:cNvSpPr>
          <p:nvPr/>
        </p:nvSpPr>
        <p:spPr bwMode="auto">
          <a:xfrm flipV="1">
            <a:off x="2668588" y="5473700"/>
            <a:ext cx="104775"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6"/>
          <p:cNvSpPr>
            <a:spLocks noChangeShapeType="1"/>
          </p:cNvSpPr>
          <p:nvPr/>
        </p:nvSpPr>
        <p:spPr bwMode="auto">
          <a:xfrm flipV="1">
            <a:off x="2654300" y="5397500"/>
            <a:ext cx="104775"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auto">
          <a:xfrm>
            <a:off x="3354388" y="5705475"/>
            <a:ext cx="0" cy="666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a:off x="4046538" y="5705475"/>
            <a:ext cx="0" cy="666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9"/>
          <p:cNvSpPr>
            <a:spLocks noChangeShapeType="1"/>
          </p:cNvSpPr>
          <p:nvPr/>
        </p:nvSpPr>
        <p:spPr bwMode="auto">
          <a:xfrm>
            <a:off x="4706938" y="5710238"/>
            <a:ext cx="0" cy="666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0"/>
          <p:cNvSpPr>
            <a:spLocks noChangeShapeType="1"/>
          </p:cNvSpPr>
          <p:nvPr/>
        </p:nvSpPr>
        <p:spPr bwMode="auto">
          <a:xfrm>
            <a:off x="5380038" y="5710238"/>
            <a:ext cx="0" cy="666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Text Box 11"/>
          <p:cNvSpPr txBox="1">
            <a:spLocks noChangeArrowheads="1"/>
          </p:cNvSpPr>
          <p:nvPr/>
        </p:nvSpPr>
        <p:spPr bwMode="auto">
          <a:xfrm>
            <a:off x="1919288" y="1144588"/>
            <a:ext cx="8001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1.00</a:t>
            </a:r>
          </a:p>
        </p:txBody>
      </p:sp>
      <p:sp>
        <p:nvSpPr>
          <p:cNvPr id="25612" name="Text Box 12"/>
          <p:cNvSpPr txBox="1">
            <a:spLocks noChangeArrowheads="1"/>
          </p:cNvSpPr>
          <p:nvPr/>
        </p:nvSpPr>
        <p:spPr bwMode="auto">
          <a:xfrm>
            <a:off x="2138363" y="2149475"/>
            <a:ext cx="571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0.99</a:t>
            </a:r>
          </a:p>
        </p:txBody>
      </p:sp>
      <p:sp>
        <p:nvSpPr>
          <p:cNvPr id="25613" name="Text Box 13"/>
          <p:cNvSpPr txBox="1">
            <a:spLocks noChangeArrowheads="1"/>
          </p:cNvSpPr>
          <p:nvPr/>
        </p:nvSpPr>
        <p:spPr bwMode="auto">
          <a:xfrm>
            <a:off x="2143125" y="3103563"/>
            <a:ext cx="571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0.98</a:t>
            </a:r>
          </a:p>
        </p:txBody>
      </p:sp>
      <p:sp>
        <p:nvSpPr>
          <p:cNvPr id="25614" name="Text Box 14"/>
          <p:cNvSpPr txBox="1">
            <a:spLocks noChangeArrowheads="1"/>
          </p:cNvSpPr>
          <p:nvPr/>
        </p:nvSpPr>
        <p:spPr bwMode="auto">
          <a:xfrm>
            <a:off x="2147888" y="4043363"/>
            <a:ext cx="571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0.97</a:t>
            </a:r>
          </a:p>
        </p:txBody>
      </p:sp>
      <p:sp>
        <p:nvSpPr>
          <p:cNvPr id="25615" name="Text Box 15"/>
          <p:cNvSpPr txBox="1">
            <a:spLocks noChangeArrowheads="1"/>
          </p:cNvSpPr>
          <p:nvPr/>
        </p:nvSpPr>
        <p:spPr bwMode="auto">
          <a:xfrm>
            <a:off x="2138363" y="5013325"/>
            <a:ext cx="571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0.96</a:t>
            </a:r>
          </a:p>
        </p:txBody>
      </p:sp>
      <p:sp>
        <p:nvSpPr>
          <p:cNvPr id="25616" name="Text Box 16"/>
          <p:cNvSpPr txBox="1">
            <a:spLocks noChangeArrowheads="1"/>
          </p:cNvSpPr>
          <p:nvPr/>
        </p:nvSpPr>
        <p:spPr bwMode="auto">
          <a:xfrm>
            <a:off x="2143125" y="5643563"/>
            <a:ext cx="571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0.00</a:t>
            </a:r>
          </a:p>
        </p:txBody>
      </p:sp>
      <p:sp>
        <p:nvSpPr>
          <p:cNvPr id="25617" name="Text Box 17"/>
          <p:cNvSpPr txBox="1">
            <a:spLocks noChangeArrowheads="1"/>
          </p:cNvSpPr>
          <p:nvPr/>
        </p:nvSpPr>
        <p:spPr bwMode="auto">
          <a:xfrm>
            <a:off x="2376488" y="5813425"/>
            <a:ext cx="4762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0</a:t>
            </a:r>
          </a:p>
        </p:txBody>
      </p:sp>
      <p:sp>
        <p:nvSpPr>
          <p:cNvPr id="25618" name="Text Box 18"/>
          <p:cNvSpPr txBox="1">
            <a:spLocks noChangeArrowheads="1"/>
          </p:cNvSpPr>
          <p:nvPr/>
        </p:nvSpPr>
        <p:spPr bwMode="auto">
          <a:xfrm>
            <a:off x="3009900" y="5813425"/>
            <a:ext cx="4762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2</a:t>
            </a:r>
          </a:p>
        </p:txBody>
      </p:sp>
      <p:sp>
        <p:nvSpPr>
          <p:cNvPr id="25619" name="Text Box 19"/>
          <p:cNvSpPr txBox="1">
            <a:spLocks noChangeArrowheads="1"/>
          </p:cNvSpPr>
          <p:nvPr/>
        </p:nvSpPr>
        <p:spPr bwMode="auto">
          <a:xfrm>
            <a:off x="3702050" y="5808663"/>
            <a:ext cx="4762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4</a:t>
            </a:r>
          </a:p>
        </p:txBody>
      </p:sp>
      <p:sp>
        <p:nvSpPr>
          <p:cNvPr id="25620" name="Text Box 20"/>
          <p:cNvSpPr txBox="1">
            <a:spLocks noChangeArrowheads="1"/>
          </p:cNvSpPr>
          <p:nvPr/>
        </p:nvSpPr>
        <p:spPr bwMode="auto">
          <a:xfrm>
            <a:off x="4367213" y="5818188"/>
            <a:ext cx="4762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6</a:t>
            </a:r>
          </a:p>
        </p:txBody>
      </p:sp>
      <p:sp>
        <p:nvSpPr>
          <p:cNvPr id="25621" name="Text Box 21"/>
          <p:cNvSpPr txBox="1">
            <a:spLocks noChangeArrowheads="1"/>
          </p:cNvSpPr>
          <p:nvPr/>
        </p:nvSpPr>
        <p:spPr bwMode="auto">
          <a:xfrm>
            <a:off x="5040313" y="5818188"/>
            <a:ext cx="4762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lnSpc>
                <a:spcPct val="45000"/>
              </a:lnSpc>
              <a:spcBef>
                <a:spcPct val="50000"/>
              </a:spcBef>
            </a:pPr>
            <a:r>
              <a:rPr lang="en-US" altLang="en-US" sz="1400" b="1">
                <a:solidFill>
                  <a:srgbClr val="FFFFFF"/>
                </a:solidFill>
              </a:rPr>
              <a:t>8</a:t>
            </a:r>
          </a:p>
        </p:txBody>
      </p:sp>
      <p:sp>
        <p:nvSpPr>
          <p:cNvPr id="25622" name="Text Box 22"/>
          <p:cNvSpPr txBox="1">
            <a:spLocks noChangeArrowheads="1"/>
          </p:cNvSpPr>
          <p:nvPr/>
        </p:nvSpPr>
        <p:spPr bwMode="auto">
          <a:xfrm>
            <a:off x="3048000" y="6076950"/>
            <a:ext cx="22733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lnSpc>
                <a:spcPct val="45000"/>
              </a:lnSpc>
              <a:spcBef>
                <a:spcPct val="50000"/>
              </a:spcBef>
            </a:pPr>
            <a:r>
              <a:rPr lang="en-US" altLang="en-US" sz="1600" b="1">
                <a:solidFill>
                  <a:srgbClr val="FFFFFF"/>
                </a:solidFill>
              </a:rPr>
              <a:t>Years of Follow-up</a:t>
            </a:r>
          </a:p>
        </p:txBody>
      </p:sp>
      <p:sp>
        <p:nvSpPr>
          <p:cNvPr id="25623" name="Line 23"/>
          <p:cNvSpPr>
            <a:spLocks noChangeShapeType="1"/>
          </p:cNvSpPr>
          <p:nvPr/>
        </p:nvSpPr>
        <p:spPr bwMode="auto">
          <a:xfrm flipH="1">
            <a:off x="2659063" y="1208088"/>
            <a:ext cx="476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24"/>
          <p:cNvSpPr>
            <a:spLocks noChangeShapeType="1"/>
          </p:cNvSpPr>
          <p:nvPr/>
        </p:nvSpPr>
        <p:spPr bwMode="auto">
          <a:xfrm flipH="1">
            <a:off x="2659063" y="2217738"/>
            <a:ext cx="476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25"/>
          <p:cNvSpPr>
            <a:spLocks noChangeShapeType="1"/>
          </p:cNvSpPr>
          <p:nvPr/>
        </p:nvSpPr>
        <p:spPr bwMode="auto">
          <a:xfrm flipH="1">
            <a:off x="2659063" y="3157538"/>
            <a:ext cx="476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26"/>
          <p:cNvSpPr>
            <a:spLocks noChangeShapeType="1"/>
          </p:cNvSpPr>
          <p:nvPr/>
        </p:nvSpPr>
        <p:spPr bwMode="auto">
          <a:xfrm flipH="1">
            <a:off x="2659063" y="4119563"/>
            <a:ext cx="476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Line 27"/>
          <p:cNvSpPr>
            <a:spLocks noChangeShapeType="1"/>
          </p:cNvSpPr>
          <p:nvPr/>
        </p:nvSpPr>
        <p:spPr bwMode="auto">
          <a:xfrm flipH="1">
            <a:off x="2659063" y="5072063"/>
            <a:ext cx="4762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Freeform 28"/>
          <p:cNvSpPr>
            <a:spLocks/>
          </p:cNvSpPr>
          <p:nvPr/>
        </p:nvSpPr>
        <p:spPr bwMode="auto">
          <a:xfrm>
            <a:off x="2722563" y="1250950"/>
            <a:ext cx="2895600" cy="3860800"/>
          </a:xfrm>
          <a:custGeom>
            <a:avLst/>
            <a:gdLst>
              <a:gd name="T0" fmla="*/ 0 w 1824"/>
              <a:gd name="T1" fmla="*/ 0 h 2432"/>
              <a:gd name="T2" fmla="*/ 2147483647 w 1824"/>
              <a:gd name="T3" fmla="*/ 2147483647 h 2432"/>
              <a:gd name="T4" fmla="*/ 2147483647 w 1824"/>
              <a:gd name="T5" fmla="*/ 2147483647 h 2432"/>
              <a:gd name="T6" fmla="*/ 2147483647 w 1824"/>
              <a:gd name="T7" fmla="*/ 2147483647 h 2432"/>
              <a:gd name="T8" fmla="*/ 2147483647 w 1824"/>
              <a:gd name="T9" fmla="*/ 2147483647 h 2432"/>
              <a:gd name="T10" fmla="*/ 2147483647 w 1824"/>
              <a:gd name="T11" fmla="*/ 2147483647 h 2432"/>
              <a:gd name="T12" fmla="*/ 2147483647 w 1824"/>
              <a:gd name="T13" fmla="*/ 2147483647 h 2432"/>
              <a:gd name="T14" fmla="*/ 2147483647 w 1824"/>
              <a:gd name="T15" fmla="*/ 2147483647 h 2432"/>
              <a:gd name="T16" fmla="*/ 2147483647 w 1824"/>
              <a:gd name="T17" fmla="*/ 2147483647 h 2432"/>
              <a:gd name="T18" fmla="*/ 2147483647 w 1824"/>
              <a:gd name="T19" fmla="*/ 2147483647 h 2432"/>
              <a:gd name="T20" fmla="*/ 2147483647 w 1824"/>
              <a:gd name="T21" fmla="*/ 2147483647 h 2432"/>
              <a:gd name="T22" fmla="*/ 2147483647 w 1824"/>
              <a:gd name="T23" fmla="*/ 2147483647 h 2432"/>
              <a:gd name="T24" fmla="*/ 2147483647 w 1824"/>
              <a:gd name="T25" fmla="*/ 2147483647 h 2432"/>
              <a:gd name="T26" fmla="*/ 2147483647 w 1824"/>
              <a:gd name="T27" fmla="*/ 2147483647 h 2432"/>
              <a:gd name="T28" fmla="*/ 2147483647 w 1824"/>
              <a:gd name="T29" fmla="*/ 2147483647 h 2432"/>
              <a:gd name="T30" fmla="*/ 2147483647 w 1824"/>
              <a:gd name="T31" fmla="*/ 2147483647 h 2432"/>
              <a:gd name="T32" fmla="*/ 2147483647 w 1824"/>
              <a:gd name="T33" fmla="*/ 2147483647 h 2432"/>
              <a:gd name="T34" fmla="*/ 2147483647 w 1824"/>
              <a:gd name="T35" fmla="*/ 2147483647 h 2432"/>
              <a:gd name="T36" fmla="*/ 2147483647 w 1824"/>
              <a:gd name="T37" fmla="*/ 2147483647 h 2432"/>
              <a:gd name="T38" fmla="*/ 2147483647 w 1824"/>
              <a:gd name="T39" fmla="*/ 2147483647 h 2432"/>
              <a:gd name="T40" fmla="*/ 2147483647 w 1824"/>
              <a:gd name="T41" fmla="*/ 2147483647 h 2432"/>
              <a:gd name="T42" fmla="*/ 2147483647 w 1824"/>
              <a:gd name="T43" fmla="*/ 2147483647 h 2432"/>
              <a:gd name="T44" fmla="*/ 2147483647 w 1824"/>
              <a:gd name="T45" fmla="*/ 2147483647 h 2432"/>
              <a:gd name="T46" fmla="*/ 2147483647 w 1824"/>
              <a:gd name="T47" fmla="*/ 2147483647 h 2432"/>
              <a:gd name="T48" fmla="*/ 2147483647 w 1824"/>
              <a:gd name="T49" fmla="*/ 2147483647 h 2432"/>
              <a:gd name="T50" fmla="*/ 2147483647 w 1824"/>
              <a:gd name="T51" fmla="*/ 2147483647 h 2432"/>
              <a:gd name="T52" fmla="*/ 2147483647 w 1824"/>
              <a:gd name="T53" fmla="*/ 2147483647 h 2432"/>
              <a:gd name="T54" fmla="*/ 2147483647 w 1824"/>
              <a:gd name="T55" fmla="*/ 2147483647 h 2432"/>
              <a:gd name="T56" fmla="*/ 2147483647 w 1824"/>
              <a:gd name="T57" fmla="*/ 2147483647 h 2432"/>
              <a:gd name="T58" fmla="*/ 2147483647 w 1824"/>
              <a:gd name="T59" fmla="*/ 2147483647 h 2432"/>
              <a:gd name="T60" fmla="*/ 2147483647 w 1824"/>
              <a:gd name="T61" fmla="*/ 2147483647 h 2432"/>
              <a:gd name="T62" fmla="*/ 2147483647 w 1824"/>
              <a:gd name="T63" fmla="*/ 2147483647 h 2432"/>
              <a:gd name="T64" fmla="*/ 2147483647 w 1824"/>
              <a:gd name="T65" fmla="*/ 2147483647 h 2432"/>
              <a:gd name="T66" fmla="*/ 2147483647 w 1824"/>
              <a:gd name="T67" fmla="*/ 2147483647 h 2432"/>
              <a:gd name="T68" fmla="*/ 2147483647 w 1824"/>
              <a:gd name="T69" fmla="*/ 2147483647 h 2432"/>
              <a:gd name="T70" fmla="*/ 2147483647 w 1824"/>
              <a:gd name="T71" fmla="*/ 2147483647 h 2432"/>
              <a:gd name="T72" fmla="*/ 2147483647 w 1824"/>
              <a:gd name="T73" fmla="*/ 2147483647 h 2432"/>
              <a:gd name="T74" fmla="*/ 2147483647 w 1824"/>
              <a:gd name="T75" fmla="*/ 2147483647 h 2432"/>
              <a:gd name="T76" fmla="*/ 2147483647 w 1824"/>
              <a:gd name="T77" fmla="*/ 2147483647 h 2432"/>
              <a:gd name="T78" fmla="*/ 2147483647 w 1824"/>
              <a:gd name="T79" fmla="*/ 2147483647 h 2432"/>
              <a:gd name="T80" fmla="*/ 2147483647 w 1824"/>
              <a:gd name="T81" fmla="*/ 2147483647 h 2432"/>
              <a:gd name="T82" fmla="*/ 2147483647 w 1824"/>
              <a:gd name="T83" fmla="*/ 2147483647 h 2432"/>
              <a:gd name="T84" fmla="*/ 2147483647 w 1824"/>
              <a:gd name="T85" fmla="*/ 2147483647 h 2432"/>
              <a:gd name="T86" fmla="*/ 2147483647 w 1824"/>
              <a:gd name="T87" fmla="*/ 2147483647 h 2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4"/>
              <a:gd name="T133" fmla="*/ 0 h 2432"/>
              <a:gd name="T134" fmla="*/ 1824 w 1824"/>
              <a:gd name="T135" fmla="*/ 2432 h 2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4" h="2432">
                <a:moveTo>
                  <a:pt x="0" y="0"/>
                </a:moveTo>
                <a:cubicBezTo>
                  <a:pt x="19" y="29"/>
                  <a:pt x="10" y="11"/>
                  <a:pt x="24" y="54"/>
                </a:cubicBezTo>
                <a:cubicBezTo>
                  <a:pt x="29" y="68"/>
                  <a:pt x="40" y="78"/>
                  <a:pt x="48" y="90"/>
                </a:cubicBezTo>
                <a:cubicBezTo>
                  <a:pt x="52" y="95"/>
                  <a:pt x="51" y="102"/>
                  <a:pt x="54" y="108"/>
                </a:cubicBezTo>
                <a:cubicBezTo>
                  <a:pt x="84" y="162"/>
                  <a:pt x="113" y="192"/>
                  <a:pt x="174" y="204"/>
                </a:cubicBezTo>
                <a:cubicBezTo>
                  <a:pt x="186" y="252"/>
                  <a:pt x="179" y="256"/>
                  <a:pt x="222" y="270"/>
                </a:cubicBezTo>
                <a:cubicBezTo>
                  <a:pt x="250" y="298"/>
                  <a:pt x="258" y="323"/>
                  <a:pt x="270" y="360"/>
                </a:cubicBezTo>
                <a:cubicBezTo>
                  <a:pt x="272" y="366"/>
                  <a:pt x="282" y="363"/>
                  <a:pt x="288" y="366"/>
                </a:cubicBezTo>
                <a:cubicBezTo>
                  <a:pt x="294" y="369"/>
                  <a:pt x="300" y="374"/>
                  <a:pt x="306" y="378"/>
                </a:cubicBezTo>
                <a:cubicBezTo>
                  <a:pt x="326" y="457"/>
                  <a:pt x="330" y="498"/>
                  <a:pt x="390" y="558"/>
                </a:cubicBezTo>
                <a:cubicBezTo>
                  <a:pt x="400" y="589"/>
                  <a:pt x="418" y="616"/>
                  <a:pt x="426" y="648"/>
                </a:cubicBezTo>
                <a:cubicBezTo>
                  <a:pt x="431" y="667"/>
                  <a:pt x="434" y="694"/>
                  <a:pt x="450" y="708"/>
                </a:cubicBezTo>
                <a:cubicBezTo>
                  <a:pt x="466" y="722"/>
                  <a:pt x="486" y="732"/>
                  <a:pt x="504" y="744"/>
                </a:cubicBezTo>
                <a:cubicBezTo>
                  <a:pt x="510" y="748"/>
                  <a:pt x="522" y="756"/>
                  <a:pt x="522" y="756"/>
                </a:cubicBezTo>
                <a:cubicBezTo>
                  <a:pt x="530" y="768"/>
                  <a:pt x="543" y="778"/>
                  <a:pt x="546" y="792"/>
                </a:cubicBezTo>
                <a:cubicBezTo>
                  <a:pt x="548" y="800"/>
                  <a:pt x="548" y="809"/>
                  <a:pt x="552" y="816"/>
                </a:cubicBezTo>
                <a:cubicBezTo>
                  <a:pt x="575" y="862"/>
                  <a:pt x="614" y="900"/>
                  <a:pt x="642" y="942"/>
                </a:cubicBezTo>
                <a:cubicBezTo>
                  <a:pt x="649" y="953"/>
                  <a:pt x="652" y="968"/>
                  <a:pt x="660" y="978"/>
                </a:cubicBezTo>
                <a:cubicBezTo>
                  <a:pt x="671" y="992"/>
                  <a:pt x="699" y="998"/>
                  <a:pt x="714" y="1008"/>
                </a:cubicBezTo>
                <a:cubicBezTo>
                  <a:pt x="722" y="1020"/>
                  <a:pt x="730" y="1032"/>
                  <a:pt x="738" y="1044"/>
                </a:cubicBezTo>
                <a:cubicBezTo>
                  <a:pt x="742" y="1049"/>
                  <a:pt x="740" y="1057"/>
                  <a:pt x="744" y="1062"/>
                </a:cubicBezTo>
                <a:cubicBezTo>
                  <a:pt x="754" y="1075"/>
                  <a:pt x="771" y="1084"/>
                  <a:pt x="780" y="1098"/>
                </a:cubicBezTo>
                <a:cubicBezTo>
                  <a:pt x="798" y="1126"/>
                  <a:pt x="805" y="1145"/>
                  <a:pt x="834" y="1164"/>
                </a:cubicBezTo>
                <a:cubicBezTo>
                  <a:pt x="872" y="1220"/>
                  <a:pt x="848" y="1325"/>
                  <a:pt x="924" y="1350"/>
                </a:cubicBezTo>
                <a:cubicBezTo>
                  <a:pt x="935" y="1367"/>
                  <a:pt x="940" y="1390"/>
                  <a:pt x="954" y="1404"/>
                </a:cubicBezTo>
                <a:cubicBezTo>
                  <a:pt x="968" y="1418"/>
                  <a:pt x="1008" y="1428"/>
                  <a:pt x="1008" y="1428"/>
                </a:cubicBezTo>
                <a:cubicBezTo>
                  <a:pt x="1016" y="1452"/>
                  <a:pt x="1026" y="1456"/>
                  <a:pt x="1050" y="1464"/>
                </a:cubicBezTo>
                <a:cubicBezTo>
                  <a:pt x="1082" y="1512"/>
                  <a:pt x="1092" y="1560"/>
                  <a:pt x="1110" y="1614"/>
                </a:cubicBezTo>
                <a:cubicBezTo>
                  <a:pt x="1117" y="1635"/>
                  <a:pt x="1122" y="1670"/>
                  <a:pt x="1140" y="1686"/>
                </a:cubicBezTo>
                <a:cubicBezTo>
                  <a:pt x="1173" y="1715"/>
                  <a:pt x="1213" y="1717"/>
                  <a:pt x="1248" y="1740"/>
                </a:cubicBezTo>
                <a:cubicBezTo>
                  <a:pt x="1254" y="1768"/>
                  <a:pt x="1248" y="1814"/>
                  <a:pt x="1266" y="1836"/>
                </a:cubicBezTo>
                <a:cubicBezTo>
                  <a:pt x="1276" y="1848"/>
                  <a:pt x="1292" y="1854"/>
                  <a:pt x="1302" y="1866"/>
                </a:cubicBezTo>
                <a:cubicBezTo>
                  <a:pt x="1315" y="1881"/>
                  <a:pt x="1326" y="1920"/>
                  <a:pt x="1326" y="1920"/>
                </a:cubicBezTo>
                <a:cubicBezTo>
                  <a:pt x="1329" y="1944"/>
                  <a:pt x="1322" y="1974"/>
                  <a:pt x="1338" y="1992"/>
                </a:cubicBezTo>
                <a:cubicBezTo>
                  <a:pt x="1347" y="2003"/>
                  <a:pt x="1362" y="2008"/>
                  <a:pt x="1374" y="2016"/>
                </a:cubicBezTo>
                <a:cubicBezTo>
                  <a:pt x="1380" y="2020"/>
                  <a:pt x="1392" y="2028"/>
                  <a:pt x="1392" y="2028"/>
                </a:cubicBezTo>
                <a:cubicBezTo>
                  <a:pt x="1423" y="2074"/>
                  <a:pt x="1397" y="2176"/>
                  <a:pt x="1458" y="2196"/>
                </a:cubicBezTo>
                <a:cubicBezTo>
                  <a:pt x="1471" y="2216"/>
                  <a:pt x="1506" y="2250"/>
                  <a:pt x="1506" y="2250"/>
                </a:cubicBezTo>
                <a:cubicBezTo>
                  <a:pt x="1508" y="2256"/>
                  <a:pt x="1507" y="2264"/>
                  <a:pt x="1512" y="2268"/>
                </a:cubicBezTo>
                <a:cubicBezTo>
                  <a:pt x="1522" y="2275"/>
                  <a:pt x="1548" y="2280"/>
                  <a:pt x="1548" y="2280"/>
                </a:cubicBezTo>
                <a:cubicBezTo>
                  <a:pt x="1562" y="2301"/>
                  <a:pt x="1560" y="2328"/>
                  <a:pt x="1578" y="2346"/>
                </a:cubicBezTo>
                <a:cubicBezTo>
                  <a:pt x="1592" y="2360"/>
                  <a:pt x="1615" y="2365"/>
                  <a:pt x="1632" y="2376"/>
                </a:cubicBezTo>
                <a:cubicBezTo>
                  <a:pt x="1651" y="2432"/>
                  <a:pt x="1654" y="2417"/>
                  <a:pt x="1722" y="2424"/>
                </a:cubicBezTo>
                <a:cubicBezTo>
                  <a:pt x="1745" y="2422"/>
                  <a:pt x="1802" y="2402"/>
                  <a:pt x="1824" y="242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9" name="Freeform 29"/>
          <p:cNvSpPr>
            <a:spLocks/>
          </p:cNvSpPr>
          <p:nvPr/>
        </p:nvSpPr>
        <p:spPr bwMode="auto">
          <a:xfrm>
            <a:off x="2719388" y="1254125"/>
            <a:ext cx="2901950" cy="2278063"/>
          </a:xfrm>
          <a:custGeom>
            <a:avLst/>
            <a:gdLst>
              <a:gd name="T0" fmla="*/ 0 w 1828"/>
              <a:gd name="T1" fmla="*/ 0 h 1435"/>
              <a:gd name="T2" fmla="*/ 2147483647 w 1828"/>
              <a:gd name="T3" fmla="*/ 2147483647 h 1435"/>
              <a:gd name="T4" fmla="*/ 2147483647 w 1828"/>
              <a:gd name="T5" fmla="*/ 2147483647 h 1435"/>
              <a:gd name="T6" fmla="*/ 2147483647 w 1828"/>
              <a:gd name="T7" fmla="*/ 2147483647 h 1435"/>
              <a:gd name="T8" fmla="*/ 2147483647 w 1828"/>
              <a:gd name="T9" fmla="*/ 2147483647 h 1435"/>
              <a:gd name="T10" fmla="*/ 2147483647 w 1828"/>
              <a:gd name="T11" fmla="*/ 2147483647 h 1435"/>
              <a:gd name="T12" fmla="*/ 2147483647 w 1828"/>
              <a:gd name="T13" fmla="*/ 2147483647 h 1435"/>
              <a:gd name="T14" fmla="*/ 2147483647 w 1828"/>
              <a:gd name="T15" fmla="*/ 2147483647 h 1435"/>
              <a:gd name="T16" fmla="*/ 2147483647 w 1828"/>
              <a:gd name="T17" fmla="*/ 2147483647 h 1435"/>
              <a:gd name="T18" fmla="*/ 2147483647 w 1828"/>
              <a:gd name="T19" fmla="*/ 2147483647 h 1435"/>
              <a:gd name="T20" fmla="*/ 2147483647 w 1828"/>
              <a:gd name="T21" fmla="*/ 2147483647 h 1435"/>
              <a:gd name="T22" fmla="*/ 2147483647 w 1828"/>
              <a:gd name="T23" fmla="*/ 2147483647 h 1435"/>
              <a:gd name="T24" fmla="*/ 2147483647 w 1828"/>
              <a:gd name="T25" fmla="*/ 2147483647 h 1435"/>
              <a:gd name="T26" fmla="*/ 2147483647 w 1828"/>
              <a:gd name="T27" fmla="*/ 2147483647 h 1435"/>
              <a:gd name="T28" fmla="*/ 2147483647 w 1828"/>
              <a:gd name="T29" fmla="*/ 2147483647 h 1435"/>
              <a:gd name="T30" fmla="*/ 2147483647 w 1828"/>
              <a:gd name="T31" fmla="*/ 2147483647 h 1435"/>
              <a:gd name="T32" fmla="*/ 2147483647 w 1828"/>
              <a:gd name="T33" fmla="*/ 2147483647 h 1435"/>
              <a:gd name="T34" fmla="*/ 2147483647 w 1828"/>
              <a:gd name="T35" fmla="*/ 2147483647 h 1435"/>
              <a:gd name="T36" fmla="*/ 2147483647 w 1828"/>
              <a:gd name="T37" fmla="*/ 2147483647 h 1435"/>
              <a:gd name="T38" fmla="*/ 2147483647 w 1828"/>
              <a:gd name="T39" fmla="*/ 2147483647 h 1435"/>
              <a:gd name="T40" fmla="*/ 2147483647 w 1828"/>
              <a:gd name="T41" fmla="*/ 2147483647 h 1435"/>
              <a:gd name="T42" fmla="*/ 2147483647 w 1828"/>
              <a:gd name="T43" fmla="*/ 2147483647 h 1435"/>
              <a:gd name="T44" fmla="*/ 2147483647 w 1828"/>
              <a:gd name="T45" fmla="*/ 2147483647 h 1435"/>
              <a:gd name="T46" fmla="*/ 2147483647 w 1828"/>
              <a:gd name="T47" fmla="*/ 2147483647 h 1435"/>
              <a:gd name="T48" fmla="*/ 2147483647 w 1828"/>
              <a:gd name="T49" fmla="*/ 2147483647 h 1435"/>
              <a:gd name="T50" fmla="*/ 2147483647 w 1828"/>
              <a:gd name="T51" fmla="*/ 2147483647 h 1435"/>
              <a:gd name="T52" fmla="*/ 2147483647 w 1828"/>
              <a:gd name="T53" fmla="*/ 2147483647 h 1435"/>
              <a:gd name="T54" fmla="*/ 2147483647 w 1828"/>
              <a:gd name="T55" fmla="*/ 2147483647 h 1435"/>
              <a:gd name="T56" fmla="*/ 2147483647 w 1828"/>
              <a:gd name="T57" fmla="*/ 2147483647 h 1435"/>
              <a:gd name="T58" fmla="*/ 2147483647 w 1828"/>
              <a:gd name="T59" fmla="*/ 2147483647 h 1435"/>
              <a:gd name="T60" fmla="*/ 2147483647 w 1828"/>
              <a:gd name="T61" fmla="*/ 2147483647 h 1435"/>
              <a:gd name="T62" fmla="*/ 2147483647 w 1828"/>
              <a:gd name="T63" fmla="*/ 2147483647 h 1435"/>
              <a:gd name="T64" fmla="*/ 2147483647 w 1828"/>
              <a:gd name="T65" fmla="*/ 2147483647 h 1435"/>
              <a:gd name="T66" fmla="*/ 2147483647 w 1828"/>
              <a:gd name="T67" fmla="*/ 2147483647 h 1435"/>
              <a:gd name="T68" fmla="*/ 2147483647 w 1828"/>
              <a:gd name="T69" fmla="*/ 2147483647 h 1435"/>
              <a:gd name="T70" fmla="*/ 2147483647 w 1828"/>
              <a:gd name="T71" fmla="*/ 2147483647 h 1435"/>
              <a:gd name="T72" fmla="*/ 2147483647 w 1828"/>
              <a:gd name="T73" fmla="*/ 2147483647 h 1435"/>
              <a:gd name="T74" fmla="*/ 2147483647 w 1828"/>
              <a:gd name="T75" fmla="*/ 2147483647 h 1435"/>
              <a:gd name="T76" fmla="*/ 2147483647 w 1828"/>
              <a:gd name="T77" fmla="*/ 2147483647 h 14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8"/>
              <a:gd name="T118" fmla="*/ 0 h 1435"/>
              <a:gd name="T119" fmla="*/ 1828 w 1828"/>
              <a:gd name="T120" fmla="*/ 1435 h 14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8" h="1435">
                <a:moveTo>
                  <a:pt x="0" y="0"/>
                </a:moveTo>
                <a:cubicBezTo>
                  <a:pt x="7" y="7"/>
                  <a:pt x="18" y="11"/>
                  <a:pt x="24" y="20"/>
                </a:cubicBezTo>
                <a:cubicBezTo>
                  <a:pt x="38" y="42"/>
                  <a:pt x="29" y="80"/>
                  <a:pt x="64" y="84"/>
                </a:cubicBezTo>
                <a:cubicBezTo>
                  <a:pt x="84" y="86"/>
                  <a:pt x="104" y="87"/>
                  <a:pt x="124" y="88"/>
                </a:cubicBezTo>
                <a:cubicBezTo>
                  <a:pt x="136" y="100"/>
                  <a:pt x="144" y="107"/>
                  <a:pt x="160" y="112"/>
                </a:cubicBezTo>
                <a:cubicBezTo>
                  <a:pt x="171" y="123"/>
                  <a:pt x="182" y="130"/>
                  <a:pt x="196" y="136"/>
                </a:cubicBezTo>
                <a:cubicBezTo>
                  <a:pt x="204" y="139"/>
                  <a:pt x="220" y="144"/>
                  <a:pt x="220" y="144"/>
                </a:cubicBezTo>
                <a:cubicBezTo>
                  <a:pt x="248" y="172"/>
                  <a:pt x="267" y="169"/>
                  <a:pt x="308" y="172"/>
                </a:cubicBezTo>
                <a:cubicBezTo>
                  <a:pt x="340" y="180"/>
                  <a:pt x="345" y="210"/>
                  <a:pt x="376" y="220"/>
                </a:cubicBezTo>
                <a:cubicBezTo>
                  <a:pt x="378" y="225"/>
                  <a:pt x="386" y="254"/>
                  <a:pt x="392" y="260"/>
                </a:cubicBezTo>
                <a:cubicBezTo>
                  <a:pt x="423" y="291"/>
                  <a:pt x="405" y="267"/>
                  <a:pt x="428" y="280"/>
                </a:cubicBezTo>
                <a:cubicBezTo>
                  <a:pt x="470" y="304"/>
                  <a:pt x="496" y="308"/>
                  <a:pt x="548" y="312"/>
                </a:cubicBezTo>
                <a:cubicBezTo>
                  <a:pt x="560" y="330"/>
                  <a:pt x="571" y="344"/>
                  <a:pt x="584" y="360"/>
                </a:cubicBezTo>
                <a:cubicBezTo>
                  <a:pt x="590" y="368"/>
                  <a:pt x="600" y="384"/>
                  <a:pt x="600" y="384"/>
                </a:cubicBezTo>
                <a:cubicBezTo>
                  <a:pt x="610" y="432"/>
                  <a:pt x="621" y="422"/>
                  <a:pt x="664" y="436"/>
                </a:cubicBezTo>
                <a:cubicBezTo>
                  <a:pt x="678" y="456"/>
                  <a:pt x="697" y="459"/>
                  <a:pt x="720" y="464"/>
                </a:cubicBezTo>
                <a:cubicBezTo>
                  <a:pt x="742" y="478"/>
                  <a:pt x="731" y="496"/>
                  <a:pt x="744" y="516"/>
                </a:cubicBezTo>
                <a:cubicBezTo>
                  <a:pt x="752" y="528"/>
                  <a:pt x="766" y="542"/>
                  <a:pt x="776" y="552"/>
                </a:cubicBezTo>
                <a:cubicBezTo>
                  <a:pt x="785" y="578"/>
                  <a:pt x="805" y="601"/>
                  <a:pt x="820" y="624"/>
                </a:cubicBezTo>
                <a:cubicBezTo>
                  <a:pt x="825" y="631"/>
                  <a:pt x="824" y="645"/>
                  <a:pt x="832" y="648"/>
                </a:cubicBezTo>
                <a:cubicBezTo>
                  <a:pt x="845" y="653"/>
                  <a:pt x="859" y="651"/>
                  <a:pt x="872" y="652"/>
                </a:cubicBezTo>
                <a:cubicBezTo>
                  <a:pt x="907" y="664"/>
                  <a:pt x="911" y="668"/>
                  <a:pt x="956" y="672"/>
                </a:cubicBezTo>
                <a:cubicBezTo>
                  <a:pt x="959" y="682"/>
                  <a:pt x="971" y="718"/>
                  <a:pt x="976" y="724"/>
                </a:cubicBezTo>
                <a:cubicBezTo>
                  <a:pt x="979" y="728"/>
                  <a:pt x="984" y="729"/>
                  <a:pt x="988" y="732"/>
                </a:cubicBezTo>
                <a:cubicBezTo>
                  <a:pt x="992" y="736"/>
                  <a:pt x="997" y="740"/>
                  <a:pt x="1000" y="744"/>
                </a:cubicBezTo>
                <a:cubicBezTo>
                  <a:pt x="1008" y="755"/>
                  <a:pt x="1010" y="770"/>
                  <a:pt x="1020" y="780"/>
                </a:cubicBezTo>
                <a:cubicBezTo>
                  <a:pt x="1038" y="798"/>
                  <a:pt x="1060" y="799"/>
                  <a:pt x="1080" y="812"/>
                </a:cubicBezTo>
                <a:cubicBezTo>
                  <a:pt x="1099" y="841"/>
                  <a:pt x="1128" y="863"/>
                  <a:pt x="1148" y="892"/>
                </a:cubicBezTo>
                <a:cubicBezTo>
                  <a:pt x="1156" y="925"/>
                  <a:pt x="1145" y="967"/>
                  <a:pt x="1176" y="988"/>
                </a:cubicBezTo>
                <a:cubicBezTo>
                  <a:pt x="1187" y="1004"/>
                  <a:pt x="1203" y="1011"/>
                  <a:pt x="1216" y="1028"/>
                </a:cubicBezTo>
                <a:cubicBezTo>
                  <a:pt x="1244" y="1066"/>
                  <a:pt x="1275" y="1102"/>
                  <a:pt x="1304" y="1140"/>
                </a:cubicBezTo>
                <a:cubicBezTo>
                  <a:pt x="1321" y="1162"/>
                  <a:pt x="1318" y="1194"/>
                  <a:pt x="1348" y="1204"/>
                </a:cubicBezTo>
                <a:cubicBezTo>
                  <a:pt x="1388" y="1244"/>
                  <a:pt x="1373" y="1290"/>
                  <a:pt x="1440" y="1312"/>
                </a:cubicBezTo>
                <a:cubicBezTo>
                  <a:pt x="1474" y="1310"/>
                  <a:pt x="1520" y="1299"/>
                  <a:pt x="1552" y="1320"/>
                </a:cubicBezTo>
                <a:cubicBezTo>
                  <a:pt x="1561" y="1348"/>
                  <a:pt x="1613" y="1342"/>
                  <a:pt x="1636" y="1344"/>
                </a:cubicBezTo>
                <a:cubicBezTo>
                  <a:pt x="1640" y="1370"/>
                  <a:pt x="1640" y="1372"/>
                  <a:pt x="1664" y="1380"/>
                </a:cubicBezTo>
                <a:cubicBezTo>
                  <a:pt x="1684" y="1379"/>
                  <a:pt x="1704" y="1374"/>
                  <a:pt x="1724" y="1376"/>
                </a:cubicBezTo>
                <a:cubicBezTo>
                  <a:pt x="1737" y="1377"/>
                  <a:pt x="1733" y="1409"/>
                  <a:pt x="1740" y="1416"/>
                </a:cubicBezTo>
                <a:cubicBezTo>
                  <a:pt x="1759" y="1435"/>
                  <a:pt x="1802" y="1424"/>
                  <a:pt x="1828" y="1424"/>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Freeform 30"/>
          <p:cNvSpPr>
            <a:spLocks/>
          </p:cNvSpPr>
          <p:nvPr/>
        </p:nvSpPr>
        <p:spPr bwMode="auto">
          <a:xfrm>
            <a:off x="2706688" y="1254125"/>
            <a:ext cx="2927350" cy="1746250"/>
          </a:xfrm>
          <a:custGeom>
            <a:avLst/>
            <a:gdLst>
              <a:gd name="T0" fmla="*/ 0 w 1844"/>
              <a:gd name="T1" fmla="*/ 2147483647 h 1100"/>
              <a:gd name="T2" fmla="*/ 2147483647 w 1844"/>
              <a:gd name="T3" fmla="*/ 2147483647 h 1100"/>
              <a:gd name="T4" fmla="*/ 2147483647 w 1844"/>
              <a:gd name="T5" fmla="*/ 2147483647 h 1100"/>
              <a:gd name="T6" fmla="*/ 2147483647 w 1844"/>
              <a:gd name="T7" fmla="*/ 2147483647 h 1100"/>
              <a:gd name="T8" fmla="*/ 2147483647 w 1844"/>
              <a:gd name="T9" fmla="*/ 2147483647 h 1100"/>
              <a:gd name="T10" fmla="*/ 2147483647 w 1844"/>
              <a:gd name="T11" fmla="*/ 2147483647 h 1100"/>
              <a:gd name="T12" fmla="*/ 2147483647 w 1844"/>
              <a:gd name="T13" fmla="*/ 2147483647 h 1100"/>
              <a:gd name="T14" fmla="*/ 2147483647 w 1844"/>
              <a:gd name="T15" fmla="*/ 2147483647 h 1100"/>
              <a:gd name="T16" fmla="*/ 2147483647 w 1844"/>
              <a:gd name="T17" fmla="*/ 2147483647 h 1100"/>
              <a:gd name="T18" fmla="*/ 2147483647 w 1844"/>
              <a:gd name="T19" fmla="*/ 2147483647 h 1100"/>
              <a:gd name="T20" fmla="*/ 2147483647 w 1844"/>
              <a:gd name="T21" fmla="*/ 2147483647 h 1100"/>
              <a:gd name="T22" fmla="*/ 2147483647 w 1844"/>
              <a:gd name="T23" fmla="*/ 2147483647 h 1100"/>
              <a:gd name="T24" fmla="*/ 2147483647 w 1844"/>
              <a:gd name="T25" fmla="*/ 2147483647 h 1100"/>
              <a:gd name="T26" fmla="*/ 2147483647 w 1844"/>
              <a:gd name="T27" fmla="*/ 2147483647 h 1100"/>
              <a:gd name="T28" fmla="*/ 2147483647 w 1844"/>
              <a:gd name="T29" fmla="*/ 2147483647 h 1100"/>
              <a:gd name="T30" fmla="*/ 2147483647 w 1844"/>
              <a:gd name="T31" fmla="*/ 2147483647 h 1100"/>
              <a:gd name="T32" fmla="*/ 2147483647 w 1844"/>
              <a:gd name="T33" fmla="*/ 2147483647 h 1100"/>
              <a:gd name="T34" fmla="*/ 2147483647 w 1844"/>
              <a:gd name="T35" fmla="*/ 2147483647 h 1100"/>
              <a:gd name="T36" fmla="*/ 2147483647 w 1844"/>
              <a:gd name="T37" fmla="*/ 2147483647 h 1100"/>
              <a:gd name="T38" fmla="*/ 2147483647 w 1844"/>
              <a:gd name="T39" fmla="*/ 2147483647 h 1100"/>
              <a:gd name="T40" fmla="*/ 2147483647 w 1844"/>
              <a:gd name="T41" fmla="*/ 2147483647 h 1100"/>
              <a:gd name="T42" fmla="*/ 2147483647 w 1844"/>
              <a:gd name="T43" fmla="*/ 2147483647 h 1100"/>
              <a:gd name="T44" fmla="*/ 2147483647 w 1844"/>
              <a:gd name="T45" fmla="*/ 2147483647 h 1100"/>
              <a:gd name="T46" fmla="*/ 2147483647 w 1844"/>
              <a:gd name="T47" fmla="*/ 2147483647 h 1100"/>
              <a:gd name="T48" fmla="*/ 2147483647 w 1844"/>
              <a:gd name="T49" fmla="*/ 2147483647 h 1100"/>
              <a:gd name="T50" fmla="*/ 2147483647 w 1844"/>
              <a:gd name="T51" fmla="*/ 2147483647 h 1100"/>
              <a:gd name="T52" fmla="*/ 2147483647 w 1844"/>
              <a:gd name="T53" fmla="*/ 2147483647 h 1100"/>
              <a:gd name="T54" fmla="*/ 2147483647 w 1844"/>
              <a:gd name="T55" fmla="*/ 2147483647 h 1100"/>
              <a:gd name="T56" fmla="*/ 2147483647 w 1844"/>
              <a:gd name="T57" fmla="*/ 2147483647 h 1100"/>
              <a:gd name="T58" fmla="*/ 2147483647 w 1844"/>
              <a:gd name="T59" fmla="*/ 2147483647 h 1100"/>
              <a:gd name="T60" fmla="*/ 2147483647 w 1844"/>
              <a:gd name="T61" fmla="*/ 2147483647 h 1100"/>
              <a:gd name="T62" fmla="*/ 2147483647 w 1844"/>
              <a:gd name="T63" fmla="*/ 2147483647 h 1100"/>
              <a:gd name="T64" fmla="*/ 2147483647 w 1844"/>
              <a:gd name="T65" fmla="*/ 2147483647 h 1100"/>
              <a:gd name="T66" fmla="*/ 2147483647 w 1844"/>
              <a:gd name="T67" fmla="*/ 2147483647 h 1100"/>
              <a:gd name="T68" fmla="*/ 2147483647 w 1844"/>
              <a:gd name="T69" fmla="*/ 2147483647 h 1100"/>
              <a:gd name="T70" fmla="*/ 2147483647 w 1844"/>
              <a:gd name="T71" fmla="*/ 214748364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4"/>
              <a:gd name="T109" fmla="*/ 0 h 1100"/>
              <a:gd name="T110" fmla="*/ 1844 w 1844"/>
              <a:gd name="T111" fmla="*/ 1100 h 1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4" h="1100">
                <a:moveTo>
                  <a:pt x="0" y="4"/>
                </a:moveTo>
                <a:cubicBezTo>
                  <a:pt x="40" y="6"/>
                  <a:pt x="82" y="0"/>
                  <a:pt x="120" y="12"/>
                </a:cubicBezTo>
                <a:cubicBezTo>
                  <a:pt x="138" y="17"/>
                  <a:pt x="153" y="42"/>
                  <a:pt x="168" y="52"/>
                </a:cubicBezTo>
                <a:cubicBezTo>
                  <a:pt x="187" y="65"/>
                  <a:pt x="213" y="58"/>
                  <a:pt x="236" y="60"/>
                </a:cubicBezTo>
                <a:cubicBezTo>
                  <a:pt x="272" y="78"/>
                  <a:pt x="257" y="72"/>
                  <a:pt x="280" y="80"/>
                </a:cubicBezTo>
                <a:cubicBezTo>
                  <a:pt x="303" y="103"/>
                  <a:pt x="324" y="104"/>
                  <a:pt x="356" y="108"/>
                </a:cubicBezTo>
                <a:cubicBezTo>
                  <a:pt x="387" y="128"/>
                  <a:pt x="404" y="158"/>
                  <a:pt x="424" y="188"/>
                </a:cubicBezTo>
                <a:cubicBezTo>
                  <a:pt x="441" y="186"/>
                  <a:pt x="486" y="179"/>
                  <a:pt x="504" y="188"/>
                </a:cubicBezTo>
                <a:cubicBezTo>
                  <a:pt x="535" y="202"/>
                  <a:pt x="516" y="213"/>
                  <a:pt x="540" y="216"/>
                </a:cubicBezTo>
                <a:cubicBezTo>
                  <a:pt x="559" y="218"/>
                  <a:pt x="577" y="219"/>
                  <a:pt x="596" y="220"/>
                </a:cubicBezTo>
                <a:cubicBezTo>
                  <a:pt x="609" y="258"/>
                  <a:pt x="665" y="272"/>
                  <a:pt x="700" y="284"/>
                </a:cubicBezTo>
                <a:cubicBezTo>
                  <a:pt x="708" y="295"/>
                  <a:pt x="713" y="315"/>
                  <a:pt x="724" y="324"/>
                </a:cubicBezTo>
                <a:cubicBezTo>
                  <a:pt x="746" y="341"/>
                  <a:pt x="778" y="342"/>
                  <a:pt x="804" y="348"/>
                </a:cubicBezTo>
                <a:cubicBezTo>
                  <a:pt x="811" y="355"/>
                  <a:pt x="821" y="357"/>
                  <a:pt x="828" y="364"/>
                </a:cubicBezTo>
                <a:cubicBezTo>
                  <a:pt x="835" y="371"/>
                  <a:pt x="835" y="385"/>
                  <a:pt x="844" y="388"/>
                </a:cubicBezTo>
                <a:cubicBezTo>
                  <a:pt x="865" y="395"/>
                  <a:pt x="884" y="399"/>
                  <a:pt x="904" y="408"/>
                </a:cubicBezTo>
                <a:cubicBezTo>
                  <a:pt x="904" y="408"/>
                  <a:pt x="934" y="418"/>
                  <a:pt x="940" y="420"/>
                </a:cubicBezTo>
                <a:cubicBezTo>
                  <a:pt x="944" y="421"/>
                  <a:pt x="952" y="424"/>
                  <a:pt x="952" y="424"/>
                </a:cubicBezTo>
                <a:cubicBezTo>
                  <a:pt x="959" y="431"/>
                  <a:pt x="969" y="436"/>
                  <a:pt x="976" y="444"/>
                </a:cubicBezTo>
                <a:cubicBezTo>
                  <a:pt x="985" y="455"/>
                  <a:pt x="988" y="469"/>
                  <a:pt x="996" y="480"/>
                </a:cubicBezTo>
                <a:cubicBezTo>
                  <a:pt x="1012" y="504"/>
                  <a:pt x="996" y="500"/>
                  <a:pt x="1012" y="516"/>
                </a:cubicBezTo>
                <a:cubicBezTo>
                  <a:pt x="1031" y="535"/>
                  <a:pt x="1062" y="537"/>
                  <a:pt x="1084" y="552"/>
                </a:cubicBezTo>
                <a:cubicBezTo>
                  <a:pt x="1092" y="575"/>
                  <a:pt x="1113" y="623"/>
                  <a:pt x="1136" y="636"/>
                </a:cubicBezTo>
                <a:cubicBezTo>
                  <a:pt x="1143" y="640"/>
                  <a:pt x="1152" y="641"/>
                  <a:pt x="1160" y="644"/>
                </a:cubicBezTo>
                <a:cubicBezTo>
                  <a:pt x="1164" y="645"/>
                  <a:pt x="1172" y="648"/>
                  <a:pt x="1172" y="648"/>
                </a:cubicBezTo>
                <a:cubicBezTo>
                  <a:pt x="1199" y="668"/>
                  <a:pt x="1205" y="705"/>
                  <a:pt x="1236" y="720"/>
                </a:cubicBezTo>
                <a:cubicBezTo>
                  <a:pt x="1251" y="728"/>
                  <a:pt x="1272" y="731"/>
                  <a:pt x="1288" y="736"/>
                </a:cubicBezTo>
                <a:cubicBezTo>
                  <a:pt x="1296" y="739"/>
                  <a:pt x="1312" y="744"/>
                  <a:pt x="1312" y="744"/>
                </a:cubicBezTo>
                <a:cubicBezTo>
                  <a:pt x="1331" y="773"/>
                  <a:pt x="1353" y="797"/>
                  <a:pt x="1368" y="828"/>
                </a:cubicBezTo>
                <a:cubicBezTo>
                  <a:pt x="1377" y="846"/>
                  <a:pt x="1373" y="867"/>
                  <a:pt x="1392" y="880"/>
                </a:cubicBezTo>
                <a:cubicBezTo>
                  <a:pt x="1411" y="893"/>
                  <a:pt x="1437" y="886"/>
                  <a:pt x="1460" y="888"/>
                </a:cubicBezTo>
                <a:cubicBezTo>
                  <a:pt x="1484" y="892"/>
                  <a:pt x="1509" y="892"/>
                  <a:pt x="1532" y="900"/>
                </a:cubicBezTo>
                <a:cubicBezTo>
                  <a:pt x="1553" y="932"/>
                  <a:pt x="1597" y="951"/>
                  <a:pt x="1628" y="972"/>
                </a:cubicBezTo>
                <a:cubicBezTo>
                  <a:pt x="1650" y="1005"/>
                  <a:pt x="1649" y="1030"/>
                  <a:pt x="1692" y="1044"/>
                </a:cubicBezTo>
                <a:cubicBezTo>
                  <a:pt x="1716" y="1080"/>
                  <a:pt x="1699" y="1088"/>
                  <a:pt x="1748" y="1100"/>
                </a:cubicBezTo>
                <a:cubicBezTo>
                  <a:pt x="1815" y="1095"/>
                  <a:pt x="1783" y="1096"/>
                  <a:pt x="1844" y="1096"/>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1" name="Freeform 31"/>
          <p:cNvSpPr>
            <a:spLocks/>
          </p:cNvSpPr>
          <p:nvPr/>
        </p:nvSpPr>
        <p:spPr bwMode="auto">
          <a:xfrm>
            <a:off x="2693988" y="1252538"/>
            <a:ext cx="2952750" cy="749300"/>
          </a:xfrm>
          <a:custGeom>
            <a:avLst/>
            <a:gdLst>
              <a:gd name="T0" fmla="*/ 0 w 1860"/>
              <a:gd name="T1" fmla="*/ 2147483647 h 472"/>
              <a:gd name="T2" fmla="*/ 2147483647 w 1860"/>
              <a:gd name="T3" fmla="*/ 2147483647 h 472"/>
              <a:gd name="T4" fmla="*/ 2147483647 w 1860"/>
              <a:gd name="T5" fmla="*/ 2147483647 h 472"/>
              <a:gd name="T6" fmla="*/ 2147483647 w 1860"/>
              <a:gd name="T7" fmla="*/ 2147483647 h 472"/>
              <a:gd name="T8" fmla="*/ 2147483647 w 1860"/>
              <a:gd name="T9" fmla="*/ 2147483647 h 472"/>
              <a:gd name="T10" fmla="*/ 2147483647 w 1860"/>
              <a:gd name="T11" fmla="*/ 2147483647 h 472"/>
              <a:gd name="T12" fmla="*/ 2147483647 w 1860"/>
              <a:gd name="T13" fmla="*/ 2147483647 h 472"/>
              <a:gd name="T14" fmla="*/ 2147483647 w 1860"/>
              <a:gd name="T15" fmla="*/ 2147483647 h 472"/>
              <a:gd name="T16" fmla="*/ 2147483647 w 1860"/>
              <a:gd name="T17" fmla="*/ 2147483647 h 472"/>
              <a:gd name="T18" fmla="*/ 2147483647 w 1860"/>
              <a:gd name="T19" fmla="*/ 2147483647 h 472"/>
              <a:gd name="T20" fmla="*/ 2147483647 w 1860"/>
              <a:gd name="T21" fmla="*/ 2147483647 h 472"/>
              <a:gd name="T22" fmla="*/ 2147483647 w 1860"/>
              <a:gd name="T23" fmla="*/ 2147483647 h 472"/>
              <a:gd name="T24" fmla="*/ 2147483647 w 1860"/>
              <a:gd name="T25" fmla="*/ 2147483647 h 472"/>
              <a:gd name="T26" fmla="*/ 2147483647 w 1860"/>
              <a:gd name="T27" fmla="*/ 2147483647 h 472"/>
              <a:gd name="T28" fmla="*/ 2147483647 w 1860"/>
              <a:gd name="T29" fmla="*/ 2147483647 h 472"/>
              <a:gd name="T30" fmla="*/ 2147483647 w 1860"/>
              <a:gd name="T31" fmla="*/ 2147483647 h 472"/>
              <a:gd name="T32" fmla="*/ 2147483647 w 1860"/>
              <a:gd name="T33" fmla="*/ 2147483647 h 472"/>
              <a:gd name="T34" fmla="*/ 2147483647 w 1860"/>
              <a:gd name="T35" fmla="*/ 2147483647 h 472"/>
              <a:gd name="T36" fmla="*/ 2147483647 w 1860"/>
              <a:gd name="T37" fmla="*/ 2147483647 h 472"/>
              <a:gd name="T38" fmla="*/ 2147483647 w 1860"/>
              <a:gd name="T39" fmla="*/ 2147483647 h 472"/>
              <a:gd name="T40" fmla="*/ 2147483647 w 1860"/>
              <a:gd name="T41" fmla="*/ 2147483647 h 472"/>
              <a:gd name="T42" fmla="*/ 2147483647 w 1860"/>
              <a:gd name="T43" fmla="*/ 2147483647 h 472"/>
              <a:gd name="T44" fmla="*/ 2147483647 w 1860"/>
              <a:gd name="T45" fmla="*/ 2147483647 h 472"/>
              <a:gd name="T46" fmla="*/ 2147483647 w 1860"/>
              <a:gd name="T47" fmla="*/ 2147483647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0"/>
              <a:gd name="T73" fmla="*/ 0 h 472"/>
              <a:gd name="T74" fmla="*/ 1860 w 1860"/>
              <a:gd name="T75" fmla="*/ 472 h 4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0" h="472">
                <a:moveTo>
                  <a:pt x="0" y="9"/>
                </a:moveTo>
                <a:cubicBezTo>
                  <a:pt x="67" y="6"/>
                  <a:pt x="126" y="0"/>
                  <a:pt x="188" y="21"/>
                </a:cubicBezTo>
                <a:cubicBezTo>
                  <a:pt x="262" y="18"/>
                  <a:pt x="316" y="13"/>
                  <a:pt x="388" y="17"/>
                </a:cubicBezTo>
                <a:cubicBezTo>
                  <a:pt x="400" y="52"/>
                  <a:pt x="457" y="43"/>
                  <a:pt x="484" y="45"/>
                </a:cubicBezTo>
                <a:cubicBezTo>
                  <a:pt x="489" y="61"/>
                  <a:pt x="498" y="60"/>
                  <a:pt x="512" y="69"/>
                </a:cubicBezTo>
                <a:cubicBezTo>
                  <a:pt x="539" y="67"/>
                  <a:pt x="585" y="61"/>
                  <a:pt x="612" y="69"/>
                </a:cubicBezTo>
                <a:cubicBezTo>
                  <a:pt x="621" y="72"/>
                  <a:pt x="616" y="90"/>
                  <a:pt x="624" y="93"/>
                </a:cubicBezTo>
                <a:cubicBezTo>
                  <a:pt x="635" y="97"/>
                  <a:pt x="648" y="96"/>
                  <a:pt x="660" y="97"/>
                </a:cubicBezTo>
                <a:cubicBezTo>
                  <a:pt x="661" y="105"/>
                  <a:pt x="660" y="114"/>
                  <a:pt x="664" y="121"/>
                </a:cubicBezTo>
                <a:cubicBezTo>
                  <a:pt x="665" y="123"/>
                  <a:pt x="716" y="134"/>
                  <a:pt x="724" y="137"/>
                </a:cubicBezTo>
                <a:cubicBezTo>
                  <a:pt x="765" y="199"/>
                  <a:pt x="731" y="168"/>
                  <a:pt x="872" y="173"/>
                </a:cubicBezTo>
                <a:cubicBezTo>
                  <a:pt x="897" y="192"/>
                  <a:pt x="911" y="190"/>
                  <a:pt x="944" y="193"/>
                </a:cubicBezTo>
                <a:cubicBezTo>
                  <a:pt x="979" y="202"/>
                  <a:pt x="1001" y="213"/>
                  <a:pt x="1040" y="217"/>
                </a:cubicBezTo>
                <a:cubicBezTo>
                  <a:pt x="1058" y="223"/>
                  <a:pt x="1073" y="232"/>
                  <a:pt x="1092" y="237"/>
                </a:cubicBezTo>
                <a:cubicBezTo>
                  <a:pt x="1168" y="232"/>
                  <a:pt x="1147" y="234"/>
                  <a:pt x="1200" y="269"/>
                </a:cubicBezTo>
                <a:cubicBezTo>
                  <a:pt x="1209" y="296"/>
                  <a:pt x="1197" y="267"/>
                  <a:pt x="1216" y="289"/>
                </a:cubicBezTo>
                <a:cubicBezTo>
                  <a:pt x="1252" y="330"/>
                  <a:pt x="1255" y="342"/>
                  <a:pt x="1316" y="349"/>
                </a:cubicBezTo>
                <a:cubicBezTo>
                  <a:pt x="1366" y="382"/>
                  <a:pt x="1375" y="370"/>
                  <a:pt x="1456" y="373"/>
                </a:cubicBezTo>
                <a:cubicBezTo>
                  <a:pt x="1481" y="411"/>
                  <a:pt x="1478" y="405"/>
                  <a:pt x="1532" y="409"/>
                </a:cubicBezTo>
                <a:cubicBezTo>
                  <a:pt x="1569" y="418"/>
                  <a:pt x="1621" y="389"/>
                  <a:pt x="1632" y="433"/>
                </a:cubicBezTo>
                <a:cubicBezTo>
                  <a:pt x="1659" y="432"/>
                  <a:pt x="1685" y="429"/>
                  <a:pt x="1712" y="429"/>
                </a:cubicBezTo>
                <a:cubicBezTo>
                  <a:pt x="1716" y="429"/>
                  <a:pt x="1722" y="429"/>
                  <a:pt x="1724" y="433"/>
                </a:cubicBezTo>
                <a:cubicBezTo>
                  <a:pt x="1750" y="472"/>
                  <a:pt x="1708" y="439"/>
                  <a:pt x="1740" y="461"/>
                </a:cubicBezTo>
                <a:cubicBezTo>
                  <a:pt x="1781" y="451"/>
                  <a:pt x="1819" y="457"/>
                  <a:pt x="1860" y="45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504" name="Rectangle 32"/>
          <p:cNvSpPr>
            <a:spLocks noChangeArrowheads="1"/>
          </p:cNvSpPr>
          <p:nvPr/>
        </p:nvSpPr>
        <p:spPr bwMode="auto">
          <a:xfrm>
            <a:off x="914400" y="193675"/>
            <a:ext cx="7848600" cy="568325"/>
          </a:xfrm>
          <a:prstGeom prst="rect">
            <a:avLst/>
          </a:prstGeom>
          <a:noFill/>
          <a:ln w="9525">
            <a:noFill/>
            <a:miter lim="800000"/>
            <a:headEnd/>
            <a:tailEnd/>
          </a:ln>
          <a:effectLst/>
        </p:spPr>
        <p:txBody>
          <a:bodyPr/>
          <a:lstStyle/>
          <a:p>
            <a:pPr algn="ctr" defTabSz="973138">
              <a:lnSpc>
                <a:spcPct val="93000"/>
              </a:lnSpc>
              <a:defRPr/>
            </a:pPr>
            <a:r>
              <a:rPr lang="en-US">
                <a:solidFill>
                  <a:srgbClr val="FFFF00"/>
                </a:solidFill>
                <a:effectLst>
                  <a:outerShdw blurRad="38100" dist="38100" dir="2700000" algn="tl">
                    <a:srgbClr val="000000"/>
                  </a:outerShdw>
                </a:effectLst>
                <a:latin typeface="Arial" charset="0"/>
                <a:cs typeface="Arial" charset="0"/>
              </a:rPr>
              <a:t>Primary Prevention : Whom Should We Treat ?</a:t>
            </a:r>
          </a:p>
        </p:txBody>
      </p:sp>
      <p:sp>
        <p:nvSpPr>
          <p:cNvPr id="25633" name="Text Box 33"/>
          <p:cNvSpPr txBox="1">
            <a:spLocks noChangeArrowheads="1"/>
          </p:cNvSpPr>
          <p:nvPr/>
        </p:nvSpPr>
        <p:spPr bwMode="auto">
          <a:xfrm>
            <a:off x="71438" y="6464300"/>
            <a:ext cx="441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400" b="1" i="1"/>
              <a:t>Ridker et al, N Engl J Med.</a:t>
            </a:r>
            <a:r>
              <a:rPr lang="en-US" altLang="en-US" sz="1400" b="1"/>
              <a:t> 2002;347:1557-1565.</a:t>
            </a:r>
          </a:p>
        </p:txBody>
      </p:sp>
      <p:sp>
        <p:nvSpPr>
          <p:cNvPr id="25634" name="Text Box 34"/>
          <p:cNvSpPr txBox="1">
            <a:spLocks noChangeArrowheads="1"/>
          </p:cNvSpPr>
          <p:nvPr/>
        </p:nvSpPr>
        <p:spPr bwMode="auto">
          <a:xfrm rot="-5400000">
            <a:off x="-338931" y="3402806"/>
            <a:ext cx="4314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lnSpc>
                <a:spcPct val="45000"/>
              </a:lnSpc>
              <a:spcBef>
                <a:spcPct val="50000"/>
              </a:spcBef>
            </a:pPr>
            <a:r>
              <a:rPr lang="en-US" altLang="en-US" sz="1600" b="1">
                <a:solidFill>
                  <a:srgbClr val="FFFFFF"/>
                </a:solidFill>
              </a:rPr>
              <a:t>Probability of Event-free Survival</a:t>
            </a:r>
          </a:p>
        </p:txBody>
      </p:sp>
      <p:sp>
        <p:nvSpPr>
          <p:cNvPr id="25635" name="Text Box 35"/>
          <p:cNvSpPr txBox="1">
            <a:spLocks noChangeArrowheads="1"/>
          </p:cNvSpPr>
          <p:nvPr/>
        </p:nvSpPr>
        <p:spPr bwMode="auto">
          <a:xfrm>
            <a:off x="5683250" y="17653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latin typeface="Univers"/>
              </a:rPr>
              <a:t>hsCRP &lt; 2, LDL &lt; 130</a:t>
            </a:r>
          </a:p>
        </p:txBody>
      </p:sp>
      <p:sp>
        <p:nvSpPr>
          <p:cNvPr id="25636" name="Text Box 36"/>
          <p:cNvSpPr txBox="1">
            <a:spLocks noChangeArrowheads="1"/>
          </p:cNvSpPr>
          <p:nvPr/>
        </p:nvSpPr>
        <p:spPr bwMode="auto">
          <a:xfrm>
            <a:off x="5659438" y="48895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latin typeface="Univers"/>
              </a:rPr>
              <a:t>hsCRP &gt; 2, LDL &gt; 130</a:t>
            </a:r>
          </a:p>
        </p:txBody>
      </p:sp>
      <p:sp>
        <p:nvSpPr>
          <p:cNvPr id="25637" name="Text Box 37"/>
          <p:cNvSpPr txBox="1">
            <a:spLocks noChangeArrowheads="1"/>
          </p:cNvSpPr>
          <p:nvPr/>
        </p:nvSpPr>
        <p:spPr bwMode="auto">
          <a:xfrm>
            <a:off x="5672138" y="28067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latin typeface="Univers"/>
              </a:rPr>
              <a:t>hsCRP &lt; 2, LDL &gt; 130</a:t>
            </a:r>
          </a:p>
        </p:txBody>
      </p:sp>
      <p:sp>
        <p:nvSpPr>
          <p:cNvPr id="25638" name="Text Box 38"/>
          <p:cNvSpPr txBox="1">
            <a:spLocks noChangeArrowheads="1"/>
          </p:cNvSpPr>
          <p:nvPr/>
        </p:nvSpPr>
        <p:spPr bwMode="auto">
          <a:xfrm>
            <a:off x="5672138" y="34544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latin typeface="Univers"/>
              </a:rPr>
              <a:t>hsCRP &gt; 2, LDL &lt; 130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22" name="Rectangle 2"/>
          <p:cNvSpPr>
            <a:spLocks noChangeArrowheads="1"/>
          </p:cNvSpPr>
          <p:nvPr/>
        </p:nvSpPr>
        <p:spPr bwMode="auto">
          <a:xfrm>
            <a:off x="271463" y="304800"/>
            <a:ext cx="8458200" cy="1143000"/>
          </a:xfrm>
          <a:prstGeom prst="rect">
            <a:avLst/>
          </a:prstGeom>
          <a:noFill/>
          <a:ln w="9525">
            <a:noFill/>
            <a:miter lim="800000"/>
            <a:headEnd/>
            <a:tailEnd/>
          </a:ln>
          <a:effectLst/>
        </p:spPr>
        <p:txBody>
          <a:bodyPr anchor="ctr"/>
          <a:lstStyle/>
          <a:p>
            <a:pPr defTabSz="973138">
              <a:lnSpc>
                <a:spcPct val="93000"/>
              </a:lnSpc>
              <a:defRPr/>
            </a:pPr>
            <a:r>
              <a:rPr lang="en-US" sz="2900">
                <a:solidFill>
                  <a:schemeClr val="bg2"/>
                </a:solidFill>
                <a:effectLst>
                  <a:outerShdw blurRad="38100" dist="38100" dir="2700000" algn="tl">
                    <a:srgbClr val="000000"/>
                  </a:outerShdw>
                </a:effectLst>
                <a:latin typeface="Arial" charset="0"/>
                <a:cs typeface="Arial" charset="0"/>
              </a:rPr>
              <a:t>hsCRP as a Method to Target Statin Therapy in Primary Prevention: AFCAPS/TexCAPS</a:t>
            </a:r>
          </a:p>
        </p:txBody>
      </p:sp>
      <p:sp>
        <p:nvSpPr>
          <p:cNvPr id="26627" name="Text Box 3"/>
          <p:cNvSpPr txBox="1">
            <a:spLocks noChangeArrowheads="1"/>
          </p:cNvSpPr>
          <p:nvPr/>
        </p:nvSpPr>
        <p:spPr bwMode="auto">
          <a:xfrm>
            <a:off x="533400" y="1981200"/>
            <a:ext cx="8229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3600" eaLnBrk="0" hangingPunct="0">
              <a:defRPr sz="2800">
                <a:solidFill>
                  <a:schemeClr val="tx1"/>
                </a:solidFill>
                <a:latin typeface="Arial" pitchFamily="34" charset="0"/>
                <a:cs typeface="Arial" pitchFamily="34" charset="0"/>
              </a:defRPr>
            </a:lvl1pPr>
            <a:lvl2pPr marL="742950" indent="-285750" defTabSz="863600" eaLnBrk="0" hangingPunct="0">
              <a:defRPr sz="2800">
                <a:solidFill>
                  <a:schemeClr val="tx1"/>
                </a:solidFill>
                <a:latin typeface="Arial" pitchFamily="34" charset="0"/>
                <a:cs typeface="Arial" pitchFamily="34" charset="0"/>
              </a:defRPr>
            </a:lvl2pPr>
            <a:lvl3pPr marL="1143000" indent="-228600" defTabSz="863600" eaLnBrk="0" hangingPunct="0">
              <a:defRPr sz="2800">
                <a:solidFill>
                  <a:schemeClr val="tx1"/>
                </a:solidFill>
                <a:latin typeface="Arial" pitchFamily="34" charset="0"/>
                <a:cs typeface="Arial" pitchFamily="34" charset="0"/>
              </a:defRPr>
            </a:lvl3pPr>
            <a:lvl4pPr marL="1600200" indent="-228600" defTabSz="863600" eaLnBrk="0" hangingPunct="0">
              <a:defRPr sz="2800">
                <a:solidFill>
                  <a:schemeClr val="tx1"/>
                </a:solidFill>
                <a:latin typeface="Arial" pitchFamily="34" charset="0"/>
                <a:cs typeface="Arial" pitchFamily="34" charset="0"/>
              </a:defRPr>
            </a:lvl4pPr>
            <a:lvl5pPr marL="2057400" indent="-228600" defTabSz="863600" eaLnBrk="0" hangingPunct="0">
              <a:defRPr sz="2800">
                <a:solidFill>
                  <a:schemeClr val="tx1"/>
                </a:solidFill>
                <a:latin typeface="Arial" pitchFamily="34" charset="0"/>
                <a:cs typeface="Arial" pitchFamily="34" charset="0"/>
              </a:defRPr>
            </a:lvl5pPr>
            <a:lvl6pPr marL="2514600" indent="-228600" defTabSz="863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defTabSz="863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defTabSz="863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defTabSz="863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2400" b="1" u="sng">
                <a:solidFill>
                  <a:srgbClr val="FFFFFF"/>
                </a:solidFill>
              </a:rPr>
              <a:t>Study Group</a:t>
            </a:r>
            <a:r>
              <a:rPr lang="en-US" altLang="en-US" sz="2400" b="1">
                <a:solidFill>
                  <a:srgbClr val="FFFFFF"/>
                </a:solidFill>
              </a:rPr>
              <a:t>	              </a:t>
            </a:r>
            <a:r>
              <a:rPr lang="en-US" altLang="en-US" sz="2400" b="1" u="sng">
                <a:solidFill>
                  <a:srgbClr val="FFFFFF"/>
                </a:solidFill>
              </a:rPr>
              <a:t>Statin</a:t>
            </a:r>
            <a:r>
              <a:rPr lang="en-US" altLang="en-US" sz="2400" b="1">
                <a:solidFill>
                  <a:srgbClr val="FFFFFF"/>
                </a:solidFill>
              </a:rPr>
              <a:t>	</a:t>
            </a:r>
            <a:r>
              <a:rPr lang="en-US" altLang="en-US" sz="2400" b="1" u="sng">
                <a:solidFill>
                  <a:srgbClr val="FFFFFF"/>
                </a:solidFill>
              </a:rPr>
              <a:t>Placebo</a:t>
            </a:r>
            <a:r>
              <a:rPr lang="en-US" altLang="en-US" sz="2400" b="1">
                <a:solidFill>
                  <a:srgbClr val="FFFFFF"/>
                </a:solidFill>
              </a:rPr>
              <a:t>	</a:t>
            </a:r>
            <a:r>
              <a:rPr lang="en-US" altLang="en-US" sz="2400" b="1" u="sng">
                <a:solidFill>
                  <a:schemeClr val="bg2"/>
                </a:solidFill>
              </a:rPr>
              <a:t>NNT</a:t>
            </a:r>
            <a:endParaRPr lang="en-US" altLang="en-US" sz="2400"/>
          </a:p>
          <a:p>
            <a:endParaRPr lang="en-US" altLang="en-US" sz="2400"/>
          </a:p>
          <a:p>
            <a:r>
              <a:rPr lang="en-US" altLang="en-US" sz="2400" b="1"/>
              <a:t>low LDLC </a:t>
            </a:r>
            <a:r>
              <a:rPr lang="en-US" altLang="en-US" sz="2400" b="1">
                <a:solidFill>
                  <a:srgbClr val="FFFFFF"/>
                </a:solidFill>
              </a:rPr>
              <a:t>/ </a:t>
            </a:r>
            <a:r>
              <a:rPr lang="en-US" altLang="en-US" sz="2400" b="1"/>
              <a:t>low hsCRP	    0.025	 0.022		</a:t>
            </a:r>
            <a:r>
              <a:rPr lang="en-US" altLang="en-US" sz="2400" b="1">
                <a:solidFill>
                  <a:schemeClr val="bg2"/>
                </a:solidFill>
              </a:rPr>
              <a:t>----</a:t>
            </a:r>
          </a:p>
          <a:p>
            <a:endParaRPr lang="en-US" altLang="en-US" sz="2400" b="1"/>
          </a:p>
          <a:p>
            <a:r>
              <a:rPr lang="en-US" altLang="en-US" sz="2400" b="1"/>
              <a:t>low LDLC </a:t>
            </a:r>
            <a:r>
              <a:rPr lang="en-US" altLang="en-US" sz="2400" b="1">
                <a:solidFill>
                  <a:srgbClr val="FFFFFF"/>
                </a:solidFill>
              </a:rPr>
              <a:t>/ </a:t>
            </a:r>
            <a:r>
              <a:rPr lang="en-US" altLang="en-US" sz="2400" b="1"/>
              <a:t>high hsCRP	    0.029	 0.051		 </a:t>
            </a:r>
            <a:r>
              <a:rPr lang="en-US" altLang="en-US" sz="2400" b="1">
                <a:solidFill>
                  <a:schemeClr val="bg2"/>
                </a:solidFill>
              </a:rPr>
              <a:t> 48</a:t>
            </a:r>
            <a:endParaRPr lang="en-US" altLang="en-US" sz="2400" b="1">
              <a:solidFill>
                <a:srgbClr val="FFFFFF"/>
              </a:solidFill>
            </a:endParaRPr>
          </a:p>
          <a:p>
            <a:endParaRPr lang="en-US" altLang="en-US" sz="2400" b="1"/>
          </a:p>
          <a:p>
            <a:r>
              <a:rPr lang="en-US" altLang="en-US" sz="2400" b="1"/>
              <a:t>high LDLC </a:t>
            </a:r>
            <a:r>
              <a:rPr lang="en-US" altLang="en-US" sz="2400" b="1">
                <a:solidFill>
                  <a:srgbClr val="FFFFFF"/>
                </a:solidFill>
              </a:rPr>
              <a:t>/ </a:t>
            </a:r>
            <a:r>
              <a:rPr lang="en-US" altLang="en-US" sz="2400" b="1"/>
              <a:t>low hsCRP	    0.020	 0.050		 </a:t>
            </a:r>
            <a:r>
              <a:rPr lang="en-US" altLang="en-US" sz="2400" b="1">
                <a:solidFill>
                  <a:schemeClr val="bg2"/>
                </a:solidFill>
              </a:rPr>
              <a:t> 33</a:t>
            </a:r>
            <a:endParaRPr lang="en-US" altLang="en-US" sz="2400" b="1"/>
          </a:p>
          <a:p>
            <a:endParaRPr lang="en-US" altLang="en-US" sz="2400" b="1"/>
          </a:p>
          <a:p>
            <a:r>
              <a:rPr lang="en-US" altLang="en-US" sz="2400" b="1"/>
              <a:t>high LDLC </a:t>
            </a:r>
            <a:r>
              <a:rPr lang="en-US" altLang="en-US" sz="2400" b="1">
                <a:solidFill>
                  <a:srgbClr val="FFFFFF"/>
                </a:solidFill>
              </a:rPr>
              <a:t>/ </a:t>
            </a:r>
            <a:r>
              <a:rPr lang="en-US" altLang="en-US" sz="2400" b="1"/>
              <a:t>high hsCRP    0.038	 0.055		 </a:t>
            </a:r>
            <a:r>
              <a:rPr lang="en-US" altLang="en-US" sz="2400" b="1">
                <a:solidFill>
                  <a:schemeClr val="bg2"/>
                </a:solidFill>
              </a:rPr>
              <a:t> 58</a:t>
            </a:r>
            <a:r>
              <a:rPr lang="en-US" altLang="en-US" sz="2000"/>
              <a:t>			</a:t>
            </a:r>
          </a:p>
        </p:txBody>
      </p:sp>
      <p:sp>
        <p:nvSpPr>
          <p:cNvPr id="26628" name="Text Box 4"/>
          <p:cNvSpPr txBox="1">
            <a:spLocks noChangeArrowheads="1"/>
          </p:cNvSpPr>
          <p:nvPr/>
        </p:nvSpPr>
        <p:spPr bwMode="auto">
          <a:xfrm>
            <a:off x="5757863" y="5715000"/>
            <a:ext cx="3224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2000"/>
              <a:t>Median LDLC = 150 mg/dL</a:t>
            </a:r>
          </a:p>
          <a:p>
            <a:r>
              <a:rPr lang="en-US" altLang="en-US" sz="2000"/>
              <a:t>Median CRP  =   2 mg/L</a:t>
            </a:r>
          </a:p>
        </p:txBody>
      </p:sp>
      <p:sp>
        <p:nvSpPr>
          <p:cNvPr id="26629" name="Line 5"/>
          <p:cNvSpPr>
            <a:spLocks noChangeShapeType="1"/>
          </p:cNvSpPr>
          <p:nvPr/>
        </p:nvSpPr>
        <p:spPr bwMode="auto">
          <a:xfrm>
            <a:off x="406400" y="1676400"/>
            <a:ext cx="83312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0" name="Line 6"/>
          <p:cNvSpPr>
            <a:spLocks noChangeShapeType="1"/>
          </p:cNvSpPr>
          <p:nvPr/>
        </p:nvSpPr>
        <p:spPr bwMode="auto">
          <a:xfrm>
            <a:off x="406400" y="5562600"/>
            <a:ext cx="83312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7"/>
          <p:cNvSpPr>
            <a:spLocks noChangeShapeType="1"/>
          </p:cNvSpPr>
          <p:nvPr/>
        </p:nvSpPr>
        <p:spPr bwMode="auto">
          <a:xfrm>
            <a:off x="1087438" y="4044950"/>
            <a:ext cx="6664325" cy="0"/>
          </a:xfrm>
          <a:prstGeom prst="line">
            <a:avLst/>
          </a:prstGeom>
          <a:noFill/>
          <a:ln w="254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32" name="Text Box 8"/>
          <p:cNvSpPr txBox="1">
            <a:spLocks noChangeArrowheads="1"/>
          </p:cNvSpPr>
          <p:nvPr/>
        </p:nvSpPr>
        <p:spPr bwMode="auto">
          <a:xfrm>
            <a:off x="258763" y="6315075"/>
            <a:ext cx="4398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i="1">
                <a:solidFill>
                  <a:schemeClr val="bg2"/>
                </a:solidFill>
                <a:latin typeface="Univers"/>
              </a:rPr>
              <a:t>Ridker et al, N Engl J Med 2001;344:1959-65</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87363" y="695325"/>
            <a:ext cx="8275637"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2400">
                <a:latin typeface="Univers"/>
              </a:rPr>
              <a:t>“These hypothesis generating clinical studies, together with the recognition that… atherosclerosis is in part an inflammatory disease and that the lowering of lipid levels may represent an anti-inflammatory process, appear to provide a rationale for considering wider use of statins than is typically achieved in current practice”.</a:t>
            </a:r>
          </a:p>
          <a:p>
            <a:endParaRPr lang="en-US" altLang="en-US" sz="2400">
              <a:latin typeface="Univers"/>
            </a:endParaRPr>
          </a:p>
          <a:p>
            <a:r>
              <a:rPr lang="en-US" altLang="en-US" sz="2400">
                <a:latin typeface="Univers"/>
              </a:rPr>
              <a:t>“Nonetheless, despite large differences in the number needed to treat… the absolute number of events that occurred in each of the four [AFCAPS/TexCAPS] subgroups was small… Thus, randomized trials of statin therapy among persons without overt hyperlipidemia but with evidence of systemic inflammation are needed in order to test these hypotheses directly.”</a:t>
            </a:r>
          </a:p>
          <a:p>
            <a:r>
              <a:rPr lang="en-US" altLang="en-US" sz="2400">
                <a:latin typeface="Univers"/>
              </a:rPr>
              <a:t> </a:t>
            </a:r>
          </a:p>
          <a:p>
            <a:endParaRPr lang="en-US" altLang="en-US" sz="2400">
              <a:latin typeface="Univers"/>
            </a:endParaRPr>
          </a:p>
        </p:txBody>
      </p:sp>
      <p:sp>
        <p:nvSpPr>
          <p:cNvPr id="27651" name="Line 3"/>
          <p:cNvSpPr>
            <a:spLocks noChangeShapeType="1"/>
          </p:cNvSpPr>
          <p:nvPr/>
        </p:nvSpPr>
        <p:spPr bwMode="auto">
          <a:xfrm flipH="1">
            <a:off x="415925" y="212725"/>
            <a:ext cx="8223250" cy="0"/>
          </a:xfrm>
          <a:prstGeom prst="line">
            <a:avLst/>
          </a:prstGeom>
          <a:noFill/>
          <a:ln w="50799">
            <a:solidFill>
              <a:srgbClr val="FF2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2" name="Line 4"/>
          <p:cNvSpPr>
            <a:spLocks noChangeShapeType="1"/>
          </p:cNvSpPr>
          <p:nvPr/>
        </p:nvSpPr>
        <p:spPr bwMode="auto">
          <a:xfrm flipH="1">
            <a:off x="382588" y="6630988"/>
            <a:ext cx="8221662" cy="0"/>
          </a:xfrm>
          <a:prstGeom prst="line">
            <a:avLst/>
          </a:prstGeom>
          <a:noFill/>
          <a:ln w="50799">
            <a:solidFill>
              <a:srgbClr val="FF2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3" name="Text Box 5"/>
          <p:cNvSpPr txBox="1">
            <a:spLocks noChangeArrowheads="1"/>
          </p:cNvSpPr>
          <p:nvPr/>
        </p:nvSpPr>
        <p:spPr bwMode="auto">
          <a:xfrm>
            <a:off x="4495800" y="6064250"/>
            <a:ext cx="439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i="1">
                <a:solidFill>
                  <a:schemeClr val="bg2"/>
                </a:solidFill>
                <a:latin typeface="Univers"/>
              </a:rPr>
              <a:t>Ridker et al, N Engl J Med 2001;344:1959-65</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Text Box 2"/>
          <p:cNvSpPr txBox="1">
            <a:spLocks noChangeArrowheads="1"/>
          </p:cNvSpPr>
          <p:nvPr/>
        </p:nvSpPr>
        <p:spPr bwMode="auto">
          <a:xfrm>
            <a:off x="3803650" y="3189288"/>
            <a:ext cx="3713163" cy="396875"/>
          </a:xfrm>
          <a:prstGeom prst="rect">
            <a:avLst/>
          </a:prstGeom>
          <a:noFill/>
          <a:ln w="25399">
            <a:noFill/>
            <a:miter lim="800000"/>
            <a:headEnd type="none" w="sm" len="sm"/>
            <a:tailEnd type="none" w="sm" len="sm"/>
          </a:ln>
          <a:effectLst/>
        </p:spPr>
        <p:txBody>
          <a:bodyPr wrap="none">
            <a:spAutoFit/>
          </a:bodyPr>
          <a:lstStyle/>
          <a:p>
            <a:pPr eaLnBrk="0" hangingPunct="0">
              <a:defRPr/>
            </a:pPr>
            <a:r>
              <a:rPr lang="en-US" sz="2000" b="1">
                <a:effectLst>
                  <a:outerShdw blurRad="38100" dist="38100" dir="2700000" algn="tl">
                    <a:srgbClr val="000000"/>
                  </a:outerShdw>
                </a:effectLst>
                <a:latin typeface="Univers" pitchFamily="34" charset="0"/>
                <a:cs typeface="Arial" charset="0"/>
              </a:rPr>
              <a:t>Rosuvastatin 20 mg (N=8901)</a:t>
            </a:r>
            <a:endParaRPr lang="en-US" sz="2000" b="1">
              <a:solidFill>
                <a:schemeClr val="bg2"/>
              </a:solidFill>
              <a:effectLst>
                <a:outerShdw blurRad="38100" dist="38100" dir="2700000" algn="tl">
                  <a:srgbClr val="000000"/>
                </a:outerShdw>
              </a:effectLst>
              <a:latin typeface="Univers" pitchFamily="34" charset="0"/>
              <a:cs typeface="Arial" charset="0"/>
            </a:endParaRPr>
          </a:p>
        </p:txBody>
      </p:sp>
      <p:sp>
        <p:nvSpPr>
          <p:cNvPr id="28675" name="Line 4"/>
          <p:cNvSpPr>
            <a:spLocks noChangeShapeType="1"/>
          </p:cNvSpPr>
          <p:nvPr/>
        </p:nvSpPr>
        <p:spPr bwMode="auto">
          <a:xfrm>
            <a:off x="3225800" y="3951288"/>
            <a:ext cx="519113" cy="369887"/>
          </a:xfrm>
          <a:prstGeom prst="line">
            <a:avLst/>
          </a:prstGeom>
          <a:noFill/>
          <a:ln w="762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5"/>
          <p:cNvSpPr>
            <a:spLocks noChangeShapeType="1"/>
          </p:cNvSpPr>
          <p:nvPr/>
        </p:nvSpPr>
        <p:spPr bwMode="auto">
          <a:xfrm>
            <a:off x="3721100" y="3582988"/>
            <a:ext cx="4087813" cy="0"/>
          </a:xfrm>
          <a:prstGeom prst="line">
            <a:avLst/>
          </a:prstGeom>
          <a:noFill/>
          <a:ln w="762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6"/>
          <p:cNvSpPr>
            <a:spLocks noChangeShapeType="1"/>
          </p:cNvSpPr>
          <p:nvPr/>
        </p:nvSpPr>
        <p:spPr bwMode="auto">
          <a:xfrm flipV="1">
            <a:off x="3721100" y="4313238"/>
            <a:ext cx="4087813" cy="0"/>
          </a:xfrm>
          <a:prstGeom prst="line">
            <a:avLst/>
          </a:prstGeom>
          <a:noFill/>
          <a:ln w="762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0263" name="Text Box 7"/>
          <p:cNvSpPr txBox="1">
            <a:spLocks noChangeArrowheads="1"/>
          </p:cNvSpPr>
          <p:nvPr/>
        </p:nvSpPr>
        <p:spPr bwMode="auto">
          <a:xfrm>
            <a:off x="7696200" y="2936875"/>
            <a:ext cx="1382713" cy="1924050"/>
          </a:xfrm>
          <a:prstGeom prst="rect">
            <a:avLst/>
          </a:prstGeom>
          <a:noFill/>
          <a:ln w="25399">
            <a:noFill/>
            <a:miter lim="800000"/>
            <a:headEnd type="none" w="sm" len="sm"/>
            <a:tailEnd type="none" w="sm" len="sm"/>
          </a:ln>
          <a:effectLst/>
        </p:spPr>
        <p:txBody>
          <a:bodyPr wrap="none">
            <a:spAutoFit/>
          </a:bodyPr>
          <a:lstStyle/>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MI</a:t>
            </a:r>
          </a:p>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Stroke</a:t>
            </a:r>
          </a:p>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Unstable</a:t>
            </a:r>
          </a:p>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 Angina</a:t>
            </a:r>
          </a:p>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CVD Death</a:t>
            </a:r>
          </a:p>
          <a:p>
            <a:pPr algn="ctr" eaLnBrk="0" hangingPunct="0">
              <a:spcBef>
                <a:spcPct val="30000"/>
              </a:spcBef>
              <a:defRPr/>
            </a:pPr>
            <a:r>
              <a:rPr lang="en-US" sz="1600" b="1">
                <a:solidFill>
                  <a:srgbClr val="FFFF00"/>
                </a:solidFill>
                <a:effectLst>
                  <a:outerShdw blurRad="38100" dist="38100" dir="2700000" algn="tl">
                    <a:srgbClr val="000000"/>
                  </a:outerShdw>
                </a:effectLst>
                <a:latin typeface="Univers" pitchFamily="34" charset="0"/>
                <a:cs typeface="Arial" charset="0"/>
              </a:rPr>
              <a:t>CABG/PTCA</a:t>
            </a:r>
          </a:p>
        </p:txBody>
      </p:sp>
      <p:sp>
        <p:nvSpPr>
          <p:cNvPr id="28679" name="Line 9"/>
          <p:cNvSpPr>
            <a:spLocks noChangeShapeType="1"/>
          </p:cNvSpPr>
          <p:nvPr/>
        </p:nvSpPr>
        <p:spPr bwMode="auto">
          <a:xfrm flipH="1">
            <a:off x="2384425" y="3946525"/>
            <a:ext cx="852488" cy="0"/>
          </a:xfrm>
          <a:prstGeom prst="line">
            <a:avLst/>
          </a:prstGeom>
          <a:noFill/>
          <a:ln w="762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60266" name="Text Box 10"/>
          <p:cNvSpPr txBox="1">
            <a:spLocks noChangeArrowheads="1"/>
          </p:cNvSpPr>
          <p:nvPr/>
        </p:nvSpPr>
        <p:spPr bwMode="auto">
          <a:xfrm>
            <a:off x="2522538" y="4022725"/>
            <a:ext cx="925512" cy="581025"/>
          </a:xfrm>
          <a:prstGeom prst="rect">
            <a:avLst/>
          </a:prstGeom>
          <a:noFill/>
          <a:ln w="25399">
            <a:noFill/>
            <a:miter lim="800000"/>
            <a:headEnd type="none" w="sm" len="sm"/>
            <a:tailEnd type="none" w="sm" len="sm"/>
          </a:ln>
          <a:effectLst/>
        </p:spPr>
        <p:txBody>
          <a:bodyPr wrap="none">
            <a:spAutoFit/>
          </a:bodyPr>
          <a:lstStyle/>
          <a:p>
            <a:pPr algn="ctr" eaLnBrk="0" hangingPunct="0">
              <a:defRPr/>
            </a:pPr>
            <a:r>
              <a:rPr lang="en-US" sz="1600" b="1">
                <a:solidFill>
                  <a:srgbClr val="FFFF00"/>
                </a:solidFill>
                <a:effectLst>
                  <a:outerShdw blurRad="38100" dist="38100" dir="2700000" algn="tl">
                    <a:srgbClr val="000000"/>
                  </a:outerShdw>
                </a:effectLst>
                <a:latin typeface="Univers" pitchFamily="34" charset="0"/>
                <a:cs typeface="Arial" charset="0"/>
              </a:rPr>
              <a:t>4-week </a:t>
            </a:r>
            <a:br>
              <a:rPr lang="en-US" sz="1600" b="1">
                <a:solidFill>
                  <a:srgbClr val="FFFF00"/>
                </a:solidFill>
                <a:effectLst>
                  <a:outerShdw blurRad="38100" dist="38100" dir="2700000" algn="tl">
                    <a:srgbClr val="000000"/>
                  </a:outerShdw>
                </a:effectLst>
                <a:latin typeface="Univers" pitchFamily="34" charset="0"/>
                <a:cs typeface="Arial" charset="0"/>
              </a:rPr>
            </a:br>
            <a:r>
              <a:rPr lang="en-US" sz="1600" b="1">
                <a:solidFill>
                  <a:srgbClr val="FFFF00"/>
                </a:solidFill>
                <a:effectLst>
                  <a:outerShdw blurRad="38100" dist="38100" dir="2700000" algn="tl">
                    <a:srgbClr val="000000"/>
                  </a:outerShdw>
                </a:effectLst>
                <a:latin typeface="Univers" pitchFamily="34" charset="0"/>
                <a:cs typeface="Arial" charset="0"/>
              </a:rPr>
              <a:t>run-in</a:t>
            </a:r>
          </a:p>
        </p:txBody>
      </p:sp>
      <p:sp>
        <p:nvSpPr>
          <p:cNvPr id="28681" name="Text Box 12"/>
          <p:cNvSpPr txBox="1">
            <a:spLocks noChangeArrowheads="1"/>
          </p:cNvSpPr>
          <p:nvPr/>
        </p:nvSpPr>
        <p:spPr bwMode="auto">
          <a:xfrm>
            <a:off x="193675" y="3232150"/>
            <a:ext cx="2371725" cy="1427163"/>
          </a:xfrm>
          <a:prstGeom prst="rect">
            <a:avLst/>
          </a:prstGeom>
          <a:solidFill>
            <a:srgbClr val="3366FF"/>
          </a:solidFill>
          <a:ln w="28575">
            <a:solidFill>
              <a:schemeClr val="tx1"/>
            </a:solidFill>
            <a:miter lim="800000"/>
            <a:headEnd type="none" w="sm" len="sm"/>
            <a:tailEnd type="none" w="sm" len="sm"/>
          </a:ln>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30000"/>
              </a:spcBef>
            </a:pPr>
            <a:r>
              <a:rPr lang="en-US" altLang="en-US" sz="1800" b="1"/>
              <a:t>No Prior CVD or DM</a:t>
            </a:r>
          </a:p>
          <a:p>
            <a:pPr algn="ctr">
              <a:spcBef>
                <a:spcPct val="30000"/>
              </a:spcBef>
            </a:pPr>
            <a:r>
              <a:rPr lang="en-US" altLang="en-US" sz="1600" b="1"/>
              <a:t>Men ≥50, Women ≥60</a:t>
            </a:r>
          </a:p>
          <a:p>
            <a:pPr algn="ctr">
              <a:spcBef>
                <a:spcPct val="30000"/>
              </a:spcBef>
            </a:pPr>
            <a:r>
              <a:rPr lang="en-US" altLang="en-US" sz="1800" b="1"/>
              <a:t> LDL &lt;130 mg/dL</a:t>
            </a:r>
          </a:p>
          <a:p>
            <a:pPr algn="ctr">
              <a:spcBef>
                <a:spcPct val="30000"/>
              </a:spcBef>
            </a:pPr>
            <a:r>
              <a:rPr lang="en-US" altLang="en-US" sz="1800" b="1"/>
              <a:t> hsCRP ≥2 mg/L</a:t>
            </a:r>
          </a:p>
        </p:txBody>
      </p:sp>
      <p:sp>
        <p:nvSpPr>
          <p:cNvPr id="1760271" name="Rectangle 15"/>
          <p:cNvSpPr>
            <a:spLocks noChangeArrowheads="1"/>
          </p:cNvSpPr>
          <p:nvPr/>
        </p:nvSpPr>
        <p:spPr bwMode="auto">
          <a:xfrm>
            <a:off x="4513263" y="3914775"/>
            <a:ext cx="2293937" cy="396875"/>
          </a:xfrm>
          <a:prstGeom prst="rect">
            <a:avLst/>
          </a:prstGeom>
          <a:noFill/>
          <a:ln w="9525">
            <a:noFill/>
            <a:miter lim="800000"/>
            <a:headEnd/>
            <a:tailEnd/>
          </a:ln>
          <a:effectLst/>
        </p:spPr>
        <p:txBody>
          <a:bodyPr wrap="none">
            <a:spAutoFit/>
          </a:bodyPr>
          <a:lstStyle/>
          <a:p>
            <a:pPr eaLnBrk="0" hangingPunct="0">
              <a:defRPr/>
            </a:pPr>
            <a:r>
              <a:rPr lang="en-US" sz="2000" b="1">
                <a:effectLst>
                  <a:outerShdw blurRad="38100" dist="38100" dir="2700000" algn="tl">
                    <a:srgbClr val="000000"/>
                  </a:outerShdw>
                </a:effectLst>
                <a:latin typeface="Univers" pitchFamily="34" charset="0"/>
                <a:cs typeface="Arial" charset="0"/>
              </a:rPr>
              <a:t>Placebo (N=8901)</a:t>
            </a:r>
          </a:p>
        </p:txBody>
      </p:sp>
      <p:sp>
        <p:nvSpPr>
          <p:cNvPr id="28683" name="Text Box 16"/>
          <p:cNvSpPr txBox="1">
            <a:spLocks noChangeArrowheads="1"/>
          </p:cNvSpPr>
          <p:nvPr/>
        </p:nvSpPr>
        <p:spPr bwMode="auto">
          <a:xfrm>
            <a:off x="320675" y="5284788"/>
            <a:ext cx="8312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Argentina, Belgium, Brazil, Bulgaria, Canada, Chile, Colombia, Costa Rica, </a:t>
            </a:r>
          </a:p>
          <a:p>
            <a:pPr eaLnBrk="1" hangingPunct="1"/>
            <a:r>
              <a:rPr lang="en-US" altLang="en-US" sz="1800" b="1"/>
              <a:t>Denmark, El Salvador, Estonia, Germany, Israel, Mexico, Netherlands, </a:t>
            </a:r>
          </a:p>
          <a:p>
            <a:pPr eaLnBrk="1" hangingPunct="1"/>
            <a:r>
              <a:rPr lang="en-US" altLang="en-US" sz="1800" b="1"/>
              <a:t>Norway, Panama, Poland, Romania, Russia, South Africa, Switzerland, </a:t>
            </a:r>
          </a:p>
          <a:p>
            <a:pPr eaLnBrk="1" hangingPunct="1"/>
            <a:r>
              <a:rPr lang="en-US" altLang="en-US" sz="1800" b="1"/>
              <a:t>United Kingdom, Uruguay, United States, Venezuela</a:t>
            </a:r>
          </a:p>
        </p:txBody>
      </p:sp>
      <p:sp>
        <p:nvSpPr>
          <p:cNvPr id="28684" name="Rectangle 18"/>
          <p:cNvSpPr>
            <a:spLocks noGrp="1" noChangeArrowheads="1"/>
          </p:cNvSpPr>
          <p:nvPr>
            <p:ph type="body" idx="1"/>
          </p:nvPr>
        </p:nvSpPr>
        <p:spPr>
          <a:xfrm>
            <a:off x="250825" y="212725"/>
            <a:ext cx="8505825" cy="4906963"/>
          </a:xfrm>
        </p:spPr>
        <p:txBody>
          <a:bodyPr/>
          <a:lstStyle/>
          <a:p>
            <a:pPr marL="0" indent="0" eaLnBrk="1" hangingPunct="1">
              <a:buFont typeface="Wingdings" pitchFamily="2" charset="2"/>
              <a:buNone/>
            </a:pPr>
            <a:r>
              <a:rPr lang="en-US" altLang="en-US" sz="3200" b="0" smtClean="0">
                <a:solidFill>
                  <a:srgbClr val="FFFF00"/>
                </a:solidFill>
              </a:rPr>
              <a:t>JUPITER: Trial design</a:t>
            </a:r>
          </a:p>
          <a:p>
            <a:pPr marL="0" indent="0" eaLnBrk="1" hangingPunct="1">
              <a:buFont typeface="Wingdings" pitchFamily="2" charset="2"/>
              <a:buNone/>
            </a:pPr>
            <a:r>
              <a:rPr lang="en-US" altLang="en-US" sz="2000" smtClean="0"/>
              <a:t/>
            </a:r>
            <a:br>
              <a:rPr lang="en-US" altLang="en-US" sz="2000" smtClean="0"/>
            </a:br>
            <a:r>
              <a:rPr lang="en-US" altLang="en-US" sz="1800" smtClean="0"/>
              <a:t>Multi-National Randomized Double Blind Placebo Controlled Trial </a:t>
            </a:r>
            <a:br>
              <a:rPr lang="en-US" altLang="en-US" sz="1800" smtClean="0"/>
            </a:br>
            <a:r>
              <a:rPr lang="en-US" altLang="en-US" sz="1800" smtClean="0"/>
              <a:t>of Rosuvastatin in the Prevention of Cardiovascular Events </a:t>
            </a:r>
            <a:br>
              <a:rPr lang="en-US" altLang="en-US" sz="1800" smtClean="0"/>
            </a:br>
            <a:r>
              <a:rPr lang="en-US" altLang="en-US" sz="1800" smtClean="0"/>
              <a:t>Among Individuals With Low LDL and Elevated hsCRP</a:t>
            </a:r>
            <a:br>
              <a:rPr lang="en-US" altLang="en-US" sz="1800" smtClean="0"/>
            </a:br>
            <a:endParaRPr lang="en-US" altLang="en-US" sz="1800" smtClean="0"/>
          </a:p>
        </p:txBody>
      </p:sp>
      <p:sp>
        <p:nvSpPr>
          <p:cNvPr id="28685" name="Line 19"/>
          <p:cNvSpPr>
            <a:spLocks noChangeShapeType="1"/>
          </p:cNvSpPr>
          <p:nvPr/>
        </p:nvSpPr>
        <p:spPr bwMode="auto">
          <a:xfrm flipV="1">
            <a:off x="3225800" y="3575050"/>
            <a:ext cx="519113" cy="369888"/>
          </a:xfrm>
          <a:prstGeom prst="line">
            <a:avLst/>
          </a:prstGeom>
          <a:noFill/>
          <a:ln w="762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Grp="1" noChangeArrowheads="1"/>
          </p:cNvSpPr>
          <p:nvPr>
            <p:ph type="title"/>
          </p:nvPr>
        </p:nvSpPr>
        <p:spPr>
          <a:xfrm>
            <a:off x="293688" y="130175"/>
            <a:ext cx="8505825" cy="823913"/>
          </a:xfrm>
        </p:spPr>
        <p:txBody>
          <a:bodyPr/>
          <a:lstStyle/>
          <a:p>
            <a:pPr eaLnBrk="1" hangingPunct="1"/>
            <a:r>
              <a:rPr lang="en-US" altLang="en-US" sz="3200" smtClean="0"/>
              <a:t>JUPITER: Primary Objectives</a:t>
            </a:r>
          </a:p>
        </p:txBody>
      </p:sp>
      <p:sp>
        <p:nvSpPr>
          <p:cNvPr id="29699" name="Rectangle 11"/>
          <p:cNvSpPr>
            <a:spLocks noGrp="1" noChangeArrowheads="1"/>
          </p:cNvSpPr>
          <p:nvPr>
            <p:ph type="body" idx="1"/>
          </p:nvPr>
        </p:nvSpPr>
        <p:spPr/>
        <p:txBody>
          <a:bodyPr/>
          <a:lstStyle/>
          <a:p>
            <a:pPr eaLnBrk="1" hangingPunct="1"/>
            <a:endParaRPr lang="en-US" altLang="en-US" smtClean="0"/>
          </a:p>
          <a:p>
            <a:pPr eaLnBrk="1" hangingPunct="1"/>
            <a:endParaRPr lang="en-US" altLang="en-US" smtClean="0"/>
          </a:p>
          <a:p>
            <a:pPr eaLnBrk="1" hangingPunct="1"/>
            <a:r>
              <a:rPr lang="en-US" altLang="en-US" sz="2300" smtClean="0"/>
              <a:t>To investigate whether rosuvastatin 20 mg compared to placebo would decrease the rate of first major cardiovascular events among apparently healthy men and women with LDL &lt; 130 mg/dL (3.36 mmol/L) who are nonetheless at increased vascular risk on the basis of an enhanced inflammatory response, as determined by hsCRP ≥ 2 mg/L. </a:t>
            </a:r>
          </a:p>
          <a:p>
            <a:pPr eaLnBrk="1" hangingPunct="1"/>
            <a:r>
              <a:rPr lang="en-US" altLang="en-US" sz="2300" smtClean="0"/>
              <a:t>To enroll large numbers of women and individuals of Black or Hispanic ethnicity, groups for whom little data on primary prevention with statin therapy exists.</a:t>
            </a:r>
          </a:p>
        </p:txBody>
      </p:sp>
      <p:sp>
        <p:nvSpPr>
          <p:cNvPr id="29700" name="Text Box 5"/>
          <p:cNvSpPr txBox="1">
            <a:spLocks noChangeArrowheads="1"/>
          </p:cNvSpPr>
          <p:nvPr/>
        </p:nvSpPr>
        <p:spPr bwMode="auto">
          <a:xfrm>
            <a:off x="733425" y="1352550"/>
            <a:ext cx="7781925" cy="94615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b="1" u="sng">
                <a:solidFill>
                  <a:srgbClr val="FFFF00"/>
                </a:solidFill>
                <a:latin typeface="Arial Unicode MS" pitchFamily="34" charset="-128"/>
              </a:rPr>
              <a:t>J</a:t>
            </a:r>
            <a:r>
              <a:rPr lang="en-US" altLang="en-US">
                <a:latin typeface="Arial Unicode MS" pitchFamily="34" charset="-128"/>
              </a:rPr>
              <a:t>ustification</a:t>
            </a:r>
            <a:r>
              <a:rPr lang="en-US" altLang="en-US">
                <a:solidFill>
                  <a:schemeClr val="bg1"/>
                </a:solidFill>
                <a:latin typeface="Arial Unicode MS" pitchFamily="34" charset="-128"/>
              </a:rPr>
              <a:t> </a:t>
            </a:r>
            <a:r>
              <a:rPr lang="en-US" altLang="en-US">
                <a:latin typeface="Arial Unicode MS" pitchFamily="34" charset="-128"/>
              </a:rPr>
              <a:t>for the</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U</a:t>
            </a:r>
            <a:r>
              <a:rPr lang="en-US" altLang="en-US">
                <a:latin typeface="Arial Unicode MS" pitchFamily="34" charset="-128"/>
              </a:rPr>
              <a:t>se</a:t>
            </a:r>
            <a:r>
              <a:rPr lang="en-US" altLang="en-US">
                <a:solidFill>
                  <a:schemeClr val="bg1"/>
                </a:solidFill>
                <a:latin typeface="Arial Unicode MS" pitchFamily="34" charset="-128"/>
              </a:rPr>
              <a:t> </a:t>
            </a:r>
            <a:r>
              <a:rPr lang="en-US" altLang="en-US">
                <a:latin typeface="Arial Unicode MS" pitchFamily="34" charset="-128"/>
              </a:rPr>
              <a:t>of statins in</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P</a:t>
            </a:r>
            <a:r>
              <a:rPr lang="en-US" altLang="en-US">
                <a:latin typeface="Arial Unicode MS" pitchFamily="34" charset="-128"/>
              </a:rPr>
              <a:t>revention:</a:t>
            </a:r>
            <a:r>
              <a:rPr lang="en-US" altLang="en-US">
                <a:solidFill>
                  <a:schemeClr val="bg1"/>
                </a:solidFill>
                <a:latin typeface="Arial Unicode MS" pitchFamily="34" charset="-128"/>
              </a:rPr>
              <a:t> </a:t>
            </a:r>
          </a:p>
          <a:p>
            <a:pPr algn="ctr" eaLnBrk="1" hangingPunct="1"/>
            <a:r>
              <a:rPr lang="en-US" altLang="en-US">
                <a:latin typeface="Arial Unicode MS" pitchFamily="34" charset="-128"/>
              </a:rPr>
              <a:t>an</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I</a:t>
            </a:r>
            <a:r>
              <a:rPr lang="en-US" altLang="en-US">
                <a:latin typeface="Arial Unicode MS" pitchFamily="34" charset="-128"/>
              </a:rPr>
              <a:t>ntervention</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T</a:t>
            </a:r>
            <a:r>
              <a:rPr lang="en-US" altLang="en-US">
                <a:latin typeface="Arial Unicode MS" pitchFamily="34" charset="-128"/>
              </a:rPr>
              <a:t>rial</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E</a:t>
            </a:r>
            <a:r>
              <a:rPr lang="en-US" altLang="en-US">
                <a:latin typeface="Arial Unicode MS" pitchFamily="34" charset="-128"/>
              </a:rPr>
              <a:t>valuating</a:t>
            </a:r>
            <a:r>
              <a:rPr lang="en-US" altLang="en-US">
                <a:solidFill>
                  <a:schemeClr val="bg1"/>
                </a:solidFill>
                <a:latin typeface="Arial Unicode MS" pitchFamily="34" charset="-128"/>
              </a:rPr>
              <a:t> </a:t>
            </a:r>
            <a:r>
              <a:rPr lang="en-US" altLang="en-US" b="1" u="sng">
                <a:solidFill>
                  <a:srgbClr val="FFFF00"/>
                </a:solidFill>
                <a:latin typeface="Arial Unicode MS" pitchFamily="34" charset="-128"/>
              </a:rPr>
              <a:t>R</a:t>
            </a:r>
            <a:r>
              <a:rPr lang="en-US" altLang="en-US">
                <a:latin typeface="Arial Unicode MS" pitchFamily="34" charset="-128"/>
              </a:rPr>
              <a:t>osuvastatin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52400" y="4737100"/>
            <a:ext cx="86328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b="1"/>
              <a:t>While intriguing and of potential public health importance, the observation in AFCAPS/TexCAPS that statin therapy might be effective among those with elevated hsCRP but low cholesterol was made on a </a:t>
            </a:r>
            <a:r>
              <a:rPr lang="en-US" altLang="en-US" sz="1800" b="1" i="1"/>
              <a:t>post hoc</a:t>
            </a:r>
            <a:r>
              <a:rPr lang="en-US" altLang="en-US" sz="1800" b="1"/>
              <a:t> basis. Thus, a large-scale randomized trial of statin therapy was needed to directly test this hypotheses.</a:t>
            </a:r>
          </a:p>
        </p:txBody>
      </p:sp>
      <p:sp>
        <p:nvSpPr>
          <p:cNvPr id="30723" name="Text Box 5"/>
          <p:cNvSpPr txBox="1">
            <a:spLocks noChangeArrowheads="1"/>
          </p:cNvSpPr>
          <p:nvPr/>
        </p:nvSpPr>
        <p:spPr bwMode="auto">
          <a:xfrm>
            <a:off x="152400" y="6278563"/>
            <a:ext cx="3541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399">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200" b="1"/>
              <a:t>Ridker et al New Engl J Med 2001;344:1959-65.</a:t>
            </a:r>
          </a:p>
        </p:txBody>
      </p:sp>
      <p:sp>
        <p:nvSpPr>
          <p:cNvPr id="30724" name="Rectangle 35"/>
          <p:cNvSpPr>
            <a:spLocks noGrp="1" noChangeArrowheads="1"/>
          </p:cNvSpPr>
          <p:nvPr>
            <p:ph type="title"/>
          </p:nvPr>
        </p:nvSpPr>
        <p:spPr/>
        <p:txBody>
          <a:bodyPr/>
          <a:lstStyle/>
          <a:p>
            <a:pPr eaLnBrk="1" hangingPunct="1"/>
            <a:r>
              <a:rPr lang="en-US" altLang="en-US" sz="3200" smtClean="0"/>
              <a:t>JUPITER:</a:t>
            </a:r>
            <a:r>
              <a:rPr lang="en-US" altLang="en-US" sz="2800" smtClean="0"/>
              <a:t/>
            </a:r>
            <a:br>
              <a:rPr lang="en-US" altLang="en-US" sz="2800" smtClean="0"/>
            </a:br>
            <a:r>
              <a:rPr lang="en-US" altLang="en-US" sz="2400" smtClean="0"/>
              <a:t>Why Consider Statins for Low LDL, high hsCRP Patients?</a:t>
            </a:r>
          </a:p>
        </p:txBody>
      </p:sp>
      <p:sp>
        <p:nvSpPr>
          <p:cNvPr id="30725" name="Line 36"/>
          <p:cNvSpPr>
            <a:spLocks noChangeShapeType="1"/>
          </p:cNvSpPr>
          <p:nvPr/>
        </p:nvSpPr>
        <p:spPr bwMode="auto">
          <a:xfrm>
            <a:off x="4114800" y="3606800"/>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37"/>
          <p:cNvSpPr txBox="1">
            <a:spLocks noChangeArrowheads="1"/>
          </p:cNvSpPr>
          <p:nvPr/>
        </p:nvSpPr>
        <p:spPr bwMode="auto">
          <a:xfrm>
            <a:off x="428625" y="2230438"/>
            <a:ext cx="2867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t>Low LDL, </a:t>
            </a:r>
            <a:r>
              <a:rPr lang="en-US" altLang="en-US" sz="2000" b="1" u="sng"/>
              <a:t>Low</a:t>
            </a:r>
            <a:r>
              <a:rPr lang="en-US" altLang="en-US" sz="2000" b="1"/>
              <a:t> hsCRP</a:t>
            </a:r>
          </a:p>
          <a:p>
            <a:pPr eaLnBrk="1" hangingPunct="1"/>
            <a:endParaRPr lang="en-US" altLang="en-US" sz="2000" b="1"/>
          </a:p>
          <a:p>
            <a:pPr eaLnBrk="1" hangingPunct="1"/>
            <a:r>
              <a:rPr lang="en-US" altLang="en-US" sz="2000" b="1"/>
              <a:t>Low LDL, </a:t>
            </a:r>
            <a:r>
              <a:rPr lang="en-US" altLang="en-US" sz="2000" b="1" u="sng"/>
              <a:t>High</a:t>
            </a:r>
            <a:r>
              <a:rPr lang="en-US" altLang="en-US" sz="2000" b="1"/>
              <a:t> hsCRP</a:t>
            </a:r>
          </a:p>
        </p:txBody>
      </p:sp>
      <p:sp>
        <p:nvSpPr>
          <p:cNvPr id="30727" name="Line 38"/>
          <p:cNvSpPr>
            <a:spLocks noChangeShapeType="1"/>
          </p:cNvSpPr>
          <p:nvPr/>
        </p:nvSpPr>
        <p:spPr bwMode="auto">
          <a:xfrm flipV="1">
            <a:off x="6324600" y="2006600"/>
            <a:ext cx="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Text Box 39"/>
          <p:cNvSpPr txBox="1">
            <a:spLocks noChangeArrowheads="1"/>
          </p:cNvSpPr>
          <p:nvPr/>
        </p:nvSpPr>
        <p:spPr bwMode="auto">
          <a:xfrm>
            <a:off x="4267200" y="4092575"/>
            <a:ext cx="165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Statin Effective</a:t>
            </a:r>
          </a:p>
        </p:txBody>
      </p:sp>
      <p:sp>
        <p:nvSpPr>
          <p:cNvPr id="30729" name="Text Box 40"/>
          <p:cNvSpPr txBox="1">
            <a:spLocks noChangeArrowheads="1"/>
          </p:cNvSpPr>
          <p:nvPr/>
        </p:nvSpPr>
        <p:spPr bwMode="auto">
          <a:xfrm>
            <a:off x="6784975" y="4092575"/>
            <a:ext cx="204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Statin Not Effective</a:t>
            </a:r>
          </a:p>
        </p:txBody>
      </p:sp>
      <p:sp>
        <p:nvSpPr>
          <p:cNvPr id="30730" name="Text Box 41"/>
          <p:cNvSpPr txBox="1">
            <a:spLocks noChangeArrowheads="1"/>
          </p:cNvSpPr>
          <p:nvPr/>
        </p:nvSpPr>
        <p:spPr bwMode="auto">
          <a:xfrm>
            <a:off x="6127750" y="3633788"/>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1.0</a:t>
            </a:r>
          </a:p>
        </p:txBody>
      </p:sp>
      <p:sp>
        <p:nvSpPr>
          <p:cNvPr id="30731" name="Text Box 42"/>
          <p:cNvSpPr txBox="1">
            <a:spLocks noChangeArrowheads="1"/>
          </p:cNvSpPr>
          <p:nvPr/>
        </p:nvSpPr>
        <p:spPr bwMode="auto">
          <a:xfrm>
            <a:off x="7529513" y="3627438"/>
            <a:ext cx="43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2.0</a:t>
            </a:r>
          </a:p>
        </p:txBody>
      </p:sp>
      <p:sp>
        <p:nvSpPr>
          <p:cNvPr id="30732" name="Text Box 43"/>
          <p:cNvSpPr txBox="1">
            <a:spLocks noChangeArrowheads="1"/>
          </p:cNvSpPr>
          <p:nvPr/>
        </p:nvSpPr>
        <p:spPr bwMode="auto">
          <a:xfrm>
            <a:off x="4648200" y="3625850"/>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0.5</a:t>
            </a:r>
          </a:p>
        </p:txBody>
      </p:sp>
      <p:sp>
        <p:nvSpPr>
          <p:cNvPr id="30733" name="Rectangle 44"/>
          <p:cNvSpPr>
            <a:spLocks noChangeArrowheads="1"/>
          </p:cNvSpPr>
          <p:nvPr/>
        </p:nvSpPr>
        <p:spPr bwMode="auto">
          <a:xfrm>
            <a:off x="6267450" y="2311400"/>
            <a:ext cx="304800" cy="3048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0734" name="Line 45"/>
          <p:cNvSpPr>
            <a:spLocks noChangeShapeType="1"/>
          </p:cNvSpPr>
          <p:nvPr/>
        </p:nvSpPr>
        <p:spPr bwMode="auto">
          <a:xfrm>
            <a:off x="5486400" y="2451100"/>
            <a:ext cx="2286000" cy="127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Rectangle 46"/>
          <p:cNvSpPr>
            <a:spLocks noChangeArrowheads="1"/>
          </p:cNvSpPr>
          <p:nvPr/>
        </p:nvSpPr>
        <p:spPr bwMode="auto">
          <a:xfrm>
            <a:off x="4953000" y="2844800"/>
            <a:ext cx="304800" cy="3048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0736" name="Line 47"/>
          <p:cNvSpPr>
            <a:spLocks noChangeShapeType="1"/>
          </p:cNvSpPr>
          <p:nvPr/>
        </p:nvSpPr>
        <p:spPr bwMode="auto">
          <a:xfrm>
            <a:off x="3943350" y="2997200"/>
            <a:ext cx="2209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48"/>
          <p:cNvSpPr txBox="1">
            <a:spLocks noChangeArrowheads="1"/>
          </p:cNvSpPr>
          <p:nvPr/>
        </p:nvSpPr>
        <p:spPr bwMode="auto">
          <a:xfrm>
            <a:off x="152400" y="1460500"/>
            <a:ext cx="500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t>AFCAPS/TexCAPS Low LDL Subgroups</a:t>
            </a:r>
          </a:p>
        </p:txBody>
      </p:sp>
      <p:sp>
        <p:nvSpPr>
          <p:cNvPr id="30738" name="Text Box 49"/>
          <p:cNvSpPr txBox="1">
            <a:spLocks noChangeArrowheads="1"/>
          </p:cNvSpPr>
          <p:nvPr/>
        </p:nvSpPr>
        <p:spPr bwMode="auto">
          <a:xfrm>
            <a:off x="6099175" y="3819525"/>
            <a:ext cx="47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RR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body" idx="1"/>
          </p:nvPr>
        </p:nvSpPr>
        <p:spPr>
          <a:xfrm>
            <a:off x="320675" y="1049338"/>
            <a:ext cx="8505825" cy="4906962"/>
          </a:xfrm>
        </p:spPr>
        <p:txBody>
          <a:bodyPr/>
          <a:lstStyle/>
          <a:p>
            <a:pPr eaLnBrk="1" hangingPunct="1"/>
            <a:r>
              <a:rPr lang="en-US" altLang="en-US" sz="2000" smtClean="0">
                <a:solidFill>
                  <a:srgbClr val="FFFF00"/>
                </a:solidFill>
              </a:rPr>
              <a:t>Independent Steering Committee:</a:t>
            </a:r>
            <a:r>
              <a:rPr lang="en-US" altLang="en-US" sz="2000" smtClean="0"/>
              <a:t> </a:t>
            </a:r>
          </a:p>
          <a:p>
            <a:pPr lvl="1" eaLnBrk="1" hangingPunct="1"/>
            <a:r>
              <a:rPr lang="en-US" altLang="en-US" sz="1800" smtClean="0"/>
              <a:t>P Ridker (Chair), F Fonseca, J Genest, A Gotto, J Kastelein, </a:t>
            </a:r>
            <a:br>
              <a:rPr lang="en-US" altLang="en-US" sz="1800" smtClean="0"/>
            </a:br>
            <a:r>
              <a:rPr lang="en-US" altLang="en-US" sz="1800" smtClean="0"/>
              <a:t>W Koenig, P Libby, A Lorenzatti, B Nordestgaard, J Shepherd, </a:t>
            </a:r>
            <a:br>
              <a:rPr lang="en-US" altLang="en-US" sz="1800" smtClean="0"/>
            </a:br>
            <a:r>
              <a:rPr lang="en-US" altLang="en-US" sz="1800" smtClean="0"/>
              <a:t>J Willerson</a:t>
            </a:r>
          </a:p>
          <a:p>
            <a:pPr eaLnBrk="1" hangingPunct="1"/>
            <a:r>
              <a:rPr lang="en-US" altLang="en-US" sz="2000" smtClean="0">
                <a:solidFill>
                  <a:srgbClr val="FFFF00"/>
                </a:solidFill>
              </a:rPr>
              <a:t>Independent Academic Clinical Coordinating Center: </a:t>
            </a:r>
          </a:p>
          <a:p>
            <a:pPr lvl="1" eaLnBrk="1" hangingPunct="1"/>
            <a:r>
              <a:rPr lang="en-US" altLang="en-US" sz="1800" smtClean="0"/>
              <a:t>P Ridker, E Danielson, R Glynn, J MacFadyen, S Mora (Boston)</a:t>
            </a:r>
          </a:p>
          <a:p>
            <a:pPr eaLnBrk="1" hangingPunct="1"/>
            <a:r>
              <a:rPr lang="en-US" altLang="en-US" sz="2000" smtClean="0">
                <a:solidFill>
                  <a:srgbClr val="FFFF00"/>
                </a:solidFill>
              </a:rPr>
              <a:t>Independent Academic Study Statistician: </a:t>
            </a:r>
          </a:p>
          <a:p>
            <a:pPr lvl="1" eaLnBrk="1" hangingPunct="1"/>
            <a:r>
              <a:rPr lang="en-US" altLang="en-US" sz="1800" smtClean="0"/>
              <a:t>R Glynn (Boston)</a:t>
            </a:r>
          </a:p>
          <a:p>
            <a:pPr eaLnBrk="1" hangingPunct="1"/>
            <a:r>
              <a:rPr lang="en-US" altLang="en-US" sz="2000" smtClean="0">
                <a:solidFill>
                  <a:srgbClr val="FFFF00"/>
                </a:solidFill>
              </a:rPr>
              <a:t>Independent Data Monitoring Board: </a:t>
            </a:r>
          </a:p>
          <a:p>
            <a:pPr lvl="1" eaLnBrk="1" hangingPunct="1"/>
            <a:r>
              <a:rPr lang="en-US" altLang="en-US" sz="1800" smtClean="0"/>
              <a:t>R Collins (Chair), K Bailey, B Gersh, G Lamas, S Smith, D Vaughan</a:t>
            </a:r>
          </a:p>
          <a:p>
            <a:pPr eaLnBrk="1" hangingPunct="1"/>
            <a:r>
              <a:rPr lang="en-US" altLang="en-US" sz="2000" smtClean="0">
                <a:solidFill>
                  <a:srgbClr val="FFFF00"/>
                </a:solidFill>
              </a:rPr>
              <a:t>Independent Academic Clinical Endpoint Committee:</a:t>
            </a:r>
            <a:r>
              <a:rPr lang="en-US" altLang="en-US" sz="2000" smtClean="0"/>
              <a:t> </a:t>
            </a:r>
          </a:p>
          <a:p>
            <a:pPr lvl="1" eaLnBrk="1" hangingPunct="1"/>
            <a:r>
              <a:rPr lang="en-US" altLang="en-US" sz="1800" smtClean="0"/>
              <a:t>K Mahaffey (Chair), P Brown,D Montgomery, M Wilson, F Wood (Durham)</a:t>
            </a:r>
          </a:p>
        </p:txBody>
      </p:sp>
      <p:sp>
        <p:nvSpPr>
          <p:cNvPr id="31747" name="Text Box 132"/>
          <p:cNvSpPr txBox="1">
            <a:spLocks noChangeArrowheads="1"/>
          </p:cNvSpPr>
          <p:nvPr/>
        </p:nvSpPr>
        <p:spPr bwMode="auto">
          <a:xfrm>
            <a:off x="152400" y="6278563"/>
            <a:ext cx="214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NEJM 2008; 359: 2195-2207</a:t>
            </a:r>
          </a:p>
        </p:txBody>
      </p:sp>
      <p:sp>
        <p:nvSpPr>
          <p:cNvPr id="31748" name="Rectangle 8"/>
          <p:cNvSpPr>
            <a:spLocks noGrp="1" noChangeArrowheads="1"/>
          </p:cNvSpPr>
          <p:nvPr>
            <p:ph type="title"/>
          </p:nvPr>
        </p:nvSpPr>
        <p:spPr>
          <a:xfrm>
            <a:off x="212725" y="0"/>
            <a:ext cx="8505825" cy="823913"/>
          </a:xfrm>
        </p:spPr>
        <p:txBody>
          <a:bodyPr/>
          <a:lstStyle/>
          <a:p>
            <a:pPr eaLnBrk="1" hangingPunct="1"/>
            <a:r>
              <a:rPr lang="en-US" altLang="en-US" sz="3200" smtClean="0"/>
              <a:t>JUPITER: Trial Structure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134"/>
          <p:cNvSpPr>
            <a:spLocks noChangeShapeType="1"/>
          </p:cNvSpPr>
          <p:nvPr/>
        </p:nvSpPr>
        <p:spPr bwMode="auto">
          <a:xfrm>
            <a:off x="557213" y="5641975"/>
            <a:ext cx="8343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1" name="Rectangle 11"/>
          <p:cNvSpPr>
            <a:spLocks noChangeArrowheads="1"/>
          </p:cNvSpPr>
          <p:nvPr/>
        </p:nvSpPr>
        <p:spPr bwMode="auto">
          <a:xfrm>
            <a:off x="698500" y="5616575"/>
            <a:ext cx="133350" cy="1111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2" name="Rectangle 12"/>
          <p:cNvSpPr>
            <a:spLocks noChangeArrowheads="1"/>
          </p:cNvSpPr>
          <p:nvPr/>
        </p:nvSpPr>
        <p:spPr bwMode="auto">
          <a:xfrm>
            <a:off x="1022350" y="5616575"/>
            <a:ext cx="127000" cy="1111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3" name="Rectangle 13"/>
          <p:cNvSpPr>
            <a:spLocks noChangeArrowheads="1"/>
          </p:cNvSpPr>
          <p:nvPr/>
        </p:nvSpPr>
        <p:spPr bwMode="auto">
          <a:xfrm>
            <a:off x="1338263" y="5594350"/>
            <a:ext cx="136525" cy="33338"/>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4" name="Rectangle 14"/>
          <p:cNvSpPr>
            <a:spLocks noChangeArrowheads="1"/>
          </p:cNvSpPr>
          <p:nvPr/>
        </p:nvSpPr>
        <p:spPr bwMode="auto">
          <a:xfrm>
            <a:off x="1662113" y="5551488"/>
            <a:ext cx="127000" cy="7620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5" name="Rectangle 15"/>
          <p:cNvSpPr>
            <a:spLocks noChangeArrowheads="1"/>
          </p:cNvSpPr>
          <p:nvPr/>
        </p:nvSpPr>
        <p:spPr bwMode="auto">
          <a:xfrm>
            <a:off x="1978025" y="5551488"/>
            <a:ext cx="134938" cy="7620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6" name="Rectangle 16"/>
          <p:cNvSpPr>
            <a:spLocks noChangeArrowheads="1"/>
          </p:cNvSpPr>
          <p:nvPr/>
        </p:nvSpPr>
        <p:spPr bwMode="auto">
          <a:xfrm>
            <a:off x="2301875" y="5505450"/>
            <a:ext cx="136525" cy="122238"/>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7" name="Rectangle 17"/>
          <p:cNvSpPr>
            <a:spLocks noChangeArrowheads="1"/>
          </p:cNvSpPr>
          <p:nvPr/>
        </p:nvSpPr>
        <p:spPr bwMode="auto">
          <a:xfrm>
            <a:off x="2627313" y="5483225"/>
            <a:ext cx="127000" cy="14446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8" name="Rectangle 18"/>
          <p:cNvSpPr>
            <a:spLocks noChangeArrowheads="1"/>
          </p:cNvSpPr>
          <p:nvPr/>
        </p:nvSpPr>
        <p:spPr bwMode="auto">
          <a:xfrm>
            <a:off x="2941638" y="5449888"/>
            <a:ext cx="136525" cy="17780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79" name="Rectangle 19"/>
          <p:cNvSpPr>
            <a:spLocks noChangeArrowheads="1"/>
          </p:cNvSpPr>
          <p:nvPr/>
        </p:nvSpPr>
        <p:spPr bwMode="auto">
          <a:xfrm>
            <a:off x="3265488" y="5449888"/>
            <a:ext cx="136525" cy="17780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0" name="Rectangle 20"/>
          <p:cNvSpPr>
            <a:spLocks noChangeArrowheads="1"/>
          </p:cNvSpPr>
          <p:nvPr/>
        </p:nvSpPr>
        <p:spPr bwMode="auto">
          <a:xfrm>
            <a:off x="3590925" y="5449888"/>
            <a:ext cx="127000" cy="17780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1" name="Rectangle 21"/>
          <p:cNvSpPr>
            <a:spLocks noChangeArrowheads="1"/>
          </p:cNvSpPr>
          <p:nvPr/>
        </p:nvSpPr>
        <p:spPr bwMode="auto">
          <a:xfrm>
            <a:off x="3906838" y="5438775"/>
            <a:ext cx="136525" cy="18891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2" name="Rectangle 22"/>
          <p:cNvSpPr>
            <a:spLocks noChangeArrowheads="1"/>
          </p:cNvSpPr>
          <p:nvPr/>
        </p:nvSpPr>
        <p:spPr bwMode="auto">
          <a:xfrm>
            <a:off x="4232275" y="5427663"/>
            <a:ext cx="125413" cy="200025"/>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3" name="Rectangle 23"/>
          <p:cNvSpPr>
            <a:spLocks noChangeArrowheads="1"/>
          </p:cNvSpPr>
          <p:nvPr/>
        </p:nvSpPr>
        <p:spPr bwMode="auto">
          <a:xfrm>
            <a:off x="4545013" y="5405438"/>
            <a:ext cx="136525" cy="22225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4" name="Rectangle 24"/>
          <p:cNvSpPr>
            <a:spLocks noChangeArrowheads="1"/>
          </p:cNvSpPr>
          <p:nvPr/>
        </p:nvSpPr>
        <p:spPr bwMode="auto">
          <a:xfrm>
            <a:off x="4870450" y="5381625"/>
            <a:ext cx="136525" cy="24606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5" name="Rectangle 25"/>
          <p:cNvSpPr>
            <a:spLocks noChangeArrowheads="1"/>
          </p:cNvSpPr>
          <p:nvPr/>
        </p:nvSpPr>
        <p:spPr bwMode="auto">
          <a:xfrm>
            <a:off x="5195888" y="5381625"/>
            <a:ext cx="127000" cy="24606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6" name="Rectangle 26"/>
          <p:cNvSpPr>
            <a:spLocks noChangeArrowheads="1"/>
          </p:cNvSpPr>
          <p:nvPr/>
        </p:nvSpPr>
        <p:spPr bwMode="auto">
          <a:xfrm>
            <a:off x="5510213" y="5338763"/>
            <a:ext cx="136525" cy="288925"/>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7" name="Rectangle 27"/>
          <p:cNvSpPr>
            <a:spLocks noChangeArrowheads="1"/>
          </p:cNvSpPr>
          <p:nvPr/>
        </p:nvSpPr>
        <p:spPr bwMode="auto">
          <a:xfrm>
            <a:off x="5834063" y="5326063"/>
            <a:ext cx="127000" cy="301625"/>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8" name="Rectangle 28"/>
          <p:cNvSpPr>
            <a:spLocks noChangeArrowheads="1"/>
          </p:cNvSpPr>
          <p:nvPr/>
        </p:nvSpPr>
        <p:spPr bwMode="auto">
          <a:xfrm>
            <a:off x="6151563" y="5316538"/>
            <a:ext cx="134937" cy="311150"/>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89" name="Rectangle 29"/>
          <p:cNvSpPr>
            <a:spLocks noChangeArrowheads="1"/>
          </p:cNvSpPr>
          <p:nvPr/>
        </p:nvSpPr>
        <p:spPr bwMode="auto">
          <a:xfrm>
            <a:off x="6475413" y="5194300"/>
            <a:ext cx="134937" cy="433388"/>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0" name="Rectangle 30"/>
          <p:cNvSpPr>
            <a:spLocks noChangeArrowheads="1"/>
          </p:cNvSpPr>
          <p:nvPr/>
        </p:nvSpPr>
        <p:spPr bwMode="auto">
          <a:xfrm>
            <a:off x="6799263" y="4970463"/>
            <a:ext cx="125412" cy="657225"/>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1" name="Rectangle 31"/>
          <p:cNvSpPr>
            <a:spLocks noChangeArrowheads="1"/>
          </p:cNvSpPr>
          <p:nvPr/>
        </p:nvSpPr>
        <p:spPr bwMode="auto">
          <a:xfrm>
            <a:off x="7115175" y="4914900"/>
            <a:ext cx="134938" cy="712788"/>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2" name="Rectangle 32"/>
          <p:cNvSpPr>
            <a:spLocks noChangeArrowheads="1"/>
          </p:cNvSpPr>
          <p:nvPr/>
        </p:nvSpPr>
        <p:spPr bwMode="auto">
          <a:xfrm>
            <a:off x="7439025" y="4746625"/>
            <a:ext cx="136525" cy="88106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3" name="Rectangle 33"/>
          <p:cNvSpPr>
            <a:spLocks noChangeArrowheads="1"/>
          </p:cNvSpPr>
          <p:nvPr/>
        </p:nvSpPr>
        <p:spPr bwMode="auto">
          <a:xfrm>
            <a:off x="7762875" y="3832225"/>
            <a:ext cx="127000" cy="179546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4" name="Rectangle 34"/>
          <p:cNvSpPr>
            <a:spLocks noChangeArrowheads="1"/>
          </p:cNvSpPr>
          <p:nvPr/>
        </p:nvSpPr>
        <p:spPr bwMode="auto">
          <a:xfrm>
            <a:off x="8078788" y="3408363"/>
            <a:ext cx="136525" cy="2219325"/>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5" name="Rectangle 35"/>
          <p:cNvSpPr>
            <a:spLocks noChangeArrowheads="1"/>
          </p:cNvSpPr>
          <p:nvPr/>
        </p:nvSpPr>
        <p:spPr bwMode="auto">
          <a:xfrm>
            <a:off x="8402638" y="3073400"/>
            <a:ext cx="127000" cy="2554288"/>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6" name="Rectangle 36"/>
          <p:cNvSpPr>
            <a:spLocks noChangeArrowheads="1"/>
          </p:cNvSpPr>
          <p:nvPr/>
        </p:nvSpPr>
        <p:spPr bwMode="auto">
          <a:xfrm>
            <a:off x="8720138" y="2047875"/>
            <a:ext cx="134937" cy="3579813"/>
          </a:xfrm>
          <a:prstGeom prst="rect">
            <a:avLst/>
          </a:prstGeom>
          <a:solidFill>
            <a:srgbClr val="FFFF00"/>
          </a:solidFill>
          <a:ln w="9525">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CA" altLang="en-US" sz="1600" b="1"/>
          </a:p>
        </p:txBody>
      </p:sp>
      <p:sp>
        <p:nvSpPr>
          <p:cNvPr id="32797" name="Line 38"/>
          <p:cNvSpPr>
            <a:spLocks noChangeShapeType="1"/>
          </p:cNvSpPr>
          <p:nvPr/>
        </p:nvSpPr>
        <p:spPr bwMode="auto">
          <a:xfrm>
            <a:off x="560388" y="5621338"/>
            <a:ext cx="28575"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39"/>
          <p:cNvSpPr>
            <a:spLocks noChangeShapeType="1"/>
          </p:cNvSpPr>
          <p:nvPr/>
        </p:nvSpPr>
        <p:spPr bwMode="auto">
          <a:xfrm>
            <a:off x="546100" y="4837113"/>
            <a:ext cx="269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44"/>
          <p:cNvSpPr>
            <a:spLocks noChangeShapeType="1"/>
          </p:cNvSpPr>
          <p:nvPr/>
        </p:nvSpPr>
        <p:spPr bwMode="auto">
          <a:xfrm>
            <a:off x="608013" y="5654675"/>
            <a:ext cx="8345487" cy="317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71"/>
          <p:cNvSpPr>
            <a:spLocks noChangeShapeType="1"/>
          </p:cNvSpPr>
          <p:nvPr/>
        </p:nvSpPr>
        <p:spPr bwMode="auto">
          <a:xfrm flipV="1">
            <a:off x="8953500" y="5621338"/>
            <a:ext cx="3175" cy="3333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1" name="Rectangle 72"/>
          <p:cNvSpPr>
            <a:spLocks noChangeArrowheads="1"/>
          </p:cNvSpPr>
          <p:nvPr/>
        </p:nvSpPr>
        <p:spPr bwMode="auto">
          <a:xfrm>
            <a:off x="8580438" y="1825625"/>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4021</a:t>
            </a:r>
          </a:p>
        </p:txBody>
      </p:sp>
      <p:sp>
        <p:nvSpPr>
          <p:cNvPr id="32802" name="Rectangle 73"/>
          <p:cNvSpPr>
            <a:spLocks noChangeArrowheads="1"/>
          </p:cNvSpPr>
          <p:nvPr/>
        </p:nvSpPr>
        <p:spPr bwMode="auto">
          <a:xfrm>
            <a:off x="8291513" y="285115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2873</a:t>
            </a:r>
          </a:p>
        </p:txBody>
      </p:sp>
      <p:sp>
        <p:nvSpPr>
          <p:cNvPr id="32803" name="Rectangle 74"/>
          <p:cNvSpPr>
            <a:spLocks noChangeArrowheads="1"/>
          </p:cNvSpPr>
          <p:nvPr/>
        </p:nvSpPr>
        <p:spPr bwMode="auto">
          <a:xfrm>
            <a:off x="7978775" y="3184525"/>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2497</a:t>
            </a:r>
          </a:p>
        </p:txBody>
      </p:sp>
      <p:sp>
        <p:nvSpPr>
          <p:cNvPr id="32804" name="Rectangle 75"/>
          <p:cNvSpPr>
            <a:spLocks noChangeArrowheads="1"/>
          </p:cNvSpPr>
          <p:nvPr/>
        </p:nvSpPr>
        <p:spPr bwMode="auto">
          <a:xfrm>
            <a:off x="7662863" y="3608388"/>
            <a:ext cx="336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2020</a:t>
            </a:r>
          </a:p>
        </p:txBody>
      </p:sp>
      <p:sp>
        <p:nvSpPr>
          <p:cNvPr id="32805" name="Rectangle 76"/>
          <p:cNvSpPr>
            <a:spLocks noChangeArrowheads="1"/>
          </p:cNvSpPr>
          <p:nvPr/>
        </p:nvSpPr>
        <p:spPr bwMode="auto">
          <a:xfrm>
            <a:off x="7421563" y="4524375"/>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987</a:t>
            </a:r>
          </a:p>
        </p:txBody>
      </p:sp>
      <p:sp>
        <p:nvSpPr>
          <p:cNvPr id="32806" name="Rectangle 77"/>
          <p:cNvSpPr>
            <a:spLocks noChangeArrowheads="1"/>
          </p:cNvSpPr>
          <p:nvPr/>
        </p:nvSpPr>
        <p:spPr bwMode="auto">
          <a:xfrm>
            <a:off x="7097713" y="4641850"/>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804</a:t>
            </a:r>
          </a:p>
        </p:txBody>
      </p:sp>
      <p:sp>
        <p:nvSpPr>
          <p:cNvPr id="32807" name="Rectangle 78"/>
          <p:cNvSpPr>
            <a:spLocks noChangeArrowheads="1"/>
          </p:cNvSpPr>
          <p:nvPr/>
        </p:nvSpPr>
        <p:spPr bwMode="auto">
          <a:xfrm>
            <a:off x="6770688" y="4786313"/>
            <a:ext cx="2524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741</a:t>
            </a:r>
          </a:p>
        </p:txBody>
      </p:sp>
      <p:sp>
        <p:nvSpPr>
          <p:cNvPr id="32808" name="Rectangle 79"/>
          <p:cNvSpPr>
            <a:spLocks noChangeArrowheads="1"/>
          </p:cNvSpPr>
          <p:nvPr/>
        </p:nvSpPr>
        <p:spPr bwMode="auto">
          <a:xfrm>
            <a:off x="6456363" y="4970463"/>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487</a:t>
            </a:r>
          </a:p>
        </p:txBody>
      </p:sp>
      <p:sp>
        <p:nvSpPr>
          <p:cNvPr id="32809" name="Rectangle 80"/>
          <p:cNvSpPr>
            <a:spLocks noChangeArrowheads="1"/>
          </p:cNvSpPr>
          <p:nvPr/>
        </p:nvSpPr>
        <p:spPr bwMode="auto">
          <a:xfrm>
            <a:off x="6132513" y="509428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345</a:t>
            </a:r>
          </a:p>
        </p:txBody>
      </p:sp>
      <p:sp>
        <p:nvSpPr>
          <p:cNvPr id="32810" name="Rectangle 81"/>
          <p:cNvSpPr>
            <a:spLocks noChangeArrowheads="1"/>
          </p:cNvSpPr>
          <p:nvPr/>
        </p:nvSpPr>
        <p:spPr bwMode="auto">
          <a:xfrm>
            <a:off x="5818188" y="5103813"/>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336</a:t>
            </a:r>
          </a:p>
        </p:txBody>
      </p:sp>
      <p:sp>
        <p:nvSpPr>
          <p:cNvPr id="32811" name="Rectangle 82"/>
          <p:cNvSpPr>
            <a:spLocks noChangeArrowheads="1"/>
          </p:cNvSpPr>
          <p:nvPr/>
        </p:nvSpPr>
        <p:spPr bwMode="auto">
          <a:xfrm>
            <a:off x="5492750" y="5114925"/>
            <a:ext cx="252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327</a:t>
            </a:r>
          </a:p>
        </p:txBody>
      </p:sp>
      <p:sp>
        <p:nvSpPr>
          <p:cNvPr id="32812" name="Rectangle 83"/>
          <p:cNvSpPr>
            <a:spLocks noChangeArrowheads="1"/>
          </p:cNvSpPr>
          <p:nvPr/>
        </p:nvSpPr>
        <p:spPr bwMode="auto">
          <a:xfrm>
            <a:off x="5176838" y="5159375"/>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273</a:t>
            </a:r>
          </a:p>
        </p:txBody>
      </p:sp>
      <p:sp>
        <p:nvSpPr>
          <p:cNvPr id="32813" name="Rectangle 84"/>
          <p:cNvSpPr>
            <a:spLocks noChangeArrowheads="1"/>
          </p:cNvSpPr>
          <p:nvPr/>
        </p:nvSpPr>
        <p:spPr bwMode="auto">
          <a:xfrm>
            <a:off x="4852988" y="5159375"/>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270</a:t>
            </a:r>
          </a:p>
        </p:txBody>
      </p:sp>
      <p:sp>
        <p:nvSpPr>
          <p:cNvPr id="32814" name="Rectangle 85"/>
          <p:cNvSpPr>
            <a:spLocks noChangeArrowheads="1"/>
          </p:cNvSpPr>
          <p:nvPr/>
        </p:nvSpPr>
        <p:spPr bwMode="auto">
          <a:xfrm>
            <a:off x="4529138" y="5181600"/>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253</a:t>
            </a:r>
          </a:p>
        </p:txBody>
      </p:sp>
      <p:sp>
        <p:nvSpPr>
          <p:cNvPr id="32815" name="Rectangle 86"/>
          <p:cNvSpPr>
            <a:spLocks noChangeArrowheads="1"/>
          </p:cNvSpPr>
          <p:nvPr/>
        </p:nvSpPr>
        <p:spPr bwMode="auto">
          <a:xfrm>
            <a:off x="4213225" y="5205413"/>
            <a:ext cx="252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222</a:t>
            </a:r>
          </a:p>
        </p:txBody>
      </p:sp>
      <p:sp>
        <p:nvSpPr>
          <p:cNvPr id="32816" name="Rectangle 87"/>
          <p:cNvSpPr>
            <a:spLocks noChangeArrowheads="1"/>
          </p:cNvSpPr>
          <p:nvPr/>
        </p:nvSpPr>
        <p:spPr bwMode="auto">
          <a:xfrm>
            <a:off x="3889375" y="5216525"/>
            <a:ext cx="252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209</a:t>
            </a:r>
          </a:p>
        </p:txBody>
      </p:sp>
      <p:sp>
        <p:nvSpPr>
          <p:cNvPr id="32817" name="Rectangle 88"/>
          <p:cNvSpPr>
            <a:spLocks noChangeArrowheads="1"/>
          </p:cNvSpPr>
          <p:nvPr/>
        </p:nvSpPr>
        <p:spPr bwMode="auto">
          <a:xfrm>
            <a:off x="3573463" y="52276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204</a:t>
            </a:r>
          </a:p>
        </p:txBody>
      </p:sp>
      <p:sp>
        <p:nvSpPr>
          <p:cNvPr id="32818" name="Rectangle 89"/>
          <p:cNvSpPr>
            <a:spLocks noChangeArrowheads="1"/>
          </p:cNvSpPr>
          <p:nvPr/>
        </p:nvSpPr>
        <p:spPr bwMode="auto">
          <a:xfrm>
            <a:off x="3249613" y="52276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202</a:t>
            </a:r>
          </a:p>
        </p:txBody>
      </p:sp>
      <p:sp>
        <p:nvSpPr>
          <p:cNvPr id="32819" name="Rectangle 90"/>
          <p:cNvSpPr>
            <a:spLocks noChangeArrowheads="1"/>
          </p:cNvSpPr>
          <p:nvPr/>
        </p:nvSpPr>
        <p:spPr bwMode="auto">
          <a:xfrm>
            <a:off x="2932113" y="52276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197</a:t>
            </a:r>
          </a:p>
        </p:txBody>
      </p:sp>
      <p:sp>
        <p:nvSpPr>
          <p:cNvPr id="32820" name="Rectangle 91"/>
          <p:cNvSpPr>
            <a:spLocks noChangeArrowheads="1"/>
          </p:cNvSpPr>
          <p:nvPr/>
        </p:nvSpPr>
        <p:spPr bwMode="auto">
          <a:xfrm>
            <a:off x="2609850" y="5260975"/>
            <a:ext cx="252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162</a:t>
            </a:r>
          </a:p>
        </p:txBody>
      </p:sp>
      <p:sp>
        <p:nvSpPr>
          <p:cNvPr id="32821" name="Rectangle 92"/>
          <p:cNvSpPr>
            <a:spLocks noChangeArrowheads="1"/>
          </p:cNvSpPr>
          <p:nvPr/>
        </p:nvSpPr>
        <p:spPr bwMode="auto">
          <a:xfrm>
            <a:off x="2284413" y="5281613"/>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143</a:t>
            </a:r>
          </a:p>
        </p:txBody>
      </p:sp>
      <p:sp>
        <p:nvSpPr>
          <p:cNvPr id="32822" name="Rectangle 93"/>
          <p:cNvSpPr>
            <a:spLocks noChangeArrowheads="1"/>
          </p:cNvSpPr>
          <p:nvPr/>
        </p:nvSpPr>
        <p:spPr bwMode="auto">
          <a:xfrm>
            <a:off x="1985963" y="5326063"/>
            <a:ext cx="168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85</a:t>
            </a:r>
          </a:p>
        </p:txBody>
      </p:sp>
      <p:sp>
        <p:nvSpPr>
          <p:cNvPr id="32823" name="Rectangle 94"/>
          <p:cNvSpPr>
            <a:spLocks noChangeArrowheads="1"/>
          </p:cNvSpPr>
          <p:nvPr/>
        </p:nvSpPr>
        <p:spPr bwMode="auto">
          <a:xfrm>
            <a:off x="1674813" y="5326063"/>
            <a:ext cx="168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83</a:t>
            </a:r>
          </a:p>
        </p:txBody>
      </p:sp>
      <p:sp>
        <p:nvSpPr>
          <p:cNvPr id="32824" name="Rectangle 95"/>
          <p:cNvSpPr>
            <a:spLocks noChangeArrowheads="1"/>
          </p:cNvSpPr>
          <p:nvPr/>
        </p:nvSpPr>
        <p:spPr bwMode="auto">
          <a:xfrm>
            <a:off x="1347788" y="537210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32</a:t>
            </a:r>
          </a:p>
        </p:txBody>
      </p:sp>
      <p:sp>
        <p:nvSpPr>
          <p:cNvPr id="32825" name="Rectangle 96"/>
          <p:cNvSpPr>
            <a:spLocks noChangeArrowheads="1"/>
          </p:cNvSpPr>
          <p:nvPr/>
        </p:nvSpPr>
        <p:spPr bwMode="auto">
          <a:xfrm>
            <a:off x="1031875" y="539432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15</a:t>
            </a:r>
          </a:p>
        </p:txBody>
      </p:sp>
      <p:sp>
        <p:nvSpPr>
          <p:cNvPr id="32826" name="Rectangle 97"/>
          <p:cNvSpPr>
            <a:spLocks noChangeArrowheads="1"/>
          </p:cNvSpPr>
          <p:nvPr/>
        </p:nvSpPr>
        <p:spPr bwMode="auto">
          <a:xfrm>
            <a:off x="706438" y="539432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14</a:t>
            </a:r>
          </a:p>
        </p:txBody>
      </p:sp>
      <p:sp>
        <p:nvSpPr>
          <p:cNvPr id="32827" name="Rectangle 98"/>
          <p:cNvSpPr>
            <a:spLocks noChangeArrowheads="1"/>
          </p:cNvSpPr>
          <p:nvPr/>
        </p:nvSpPr>
        <p:spPr bwMode="auto">
          <a:xfrm>
            <a:off x="420688" y="555148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0</a:t>
            </a:r>
          </a:p>
        </p:txBody>
      </p:sp>
      <p:sp>
        <p:nvSpPr>
          <p:cNvPr id="32828" name="Rectangle 99"/>
          <p:cNvSpPr>
            <a:spLocks noChangeArrowheads="1"/>
          </p:cNvSpPr>
          <p:nvPr/>
        </p:nvSpPr>
        <p:spPr bwMode="auto">
          <a:xfrm>
            <a:off x="404813" y="47577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5</a:t>
            </a:r>
          </a:p>
        </p:txBody>
      </p:sp>
      <p:sp>
        <p:nvSpPr>
          <p:cNvPr id="32829" name="Rectangle 100"/>
          <p:cNvSpPr>
            <a:spLocks noChangeArrowheads="1"/>
          </p:cNvSpPr>
          <p:nvPr/>
        </p:nvSpPr>
        <p:spPr bwMode="auto">
          <a:xfrm>
            <a:off x="349250" y="396557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10</a:t>
            </a:r>
          </a:p>
        </p:txBody>
      </p:sp>
      <p:sp>
        <p:nvSpPr>
          <p:cNvPr id="32830" name="Rectangle 101"/>
          <p:cNvSpPr>
            <a:spLocks noChangeArrowheads="1"/>
          </p:cNvSpPr>
          <p:nvPr/>
        </p:nvSpPr>
        <p:spPr bwMode="auto">
          <a:xfrm>
            <a:off x="349250" y="3173413"/>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15</a:t>
            </a:r>
          </a:p>
        </p:txBody>
      </p:sp>
      <p:sp>
        <p:nvSpPr>
          <p:cNvPr id="32831" name="Rectangle 102"/>
          <p:cNvSpPr>
            <a:spLocks noChangeArrowheads="1"/>
          </p:cNvSpPr>
          <p:nvPr/>
        </p:nvSpPr>
        <p:spPr bwMode="auto">
          <a:xfrm>
            <a:off x="349250" y="23812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20</a:t>
            </a:r>
          </a:p>
        </p:txBody>
      </p:sp>
      <p:sp>
        <p:nvSpPr>
          <p:cNvPr id="32832" name="Rectangle 103"/>
          <p:cNvSpPr>
            <a:spLocks noChangeArrowheads="1"/>
          </p:cNvSpPr>
          <p:nvPr/>
        </p:nvSpPr>
        <p:spPr bwMode="auto">
          <a:xfrm>
            <a:off x="349250" y="159067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25</a:t>
            </a:r>
          </a:p>
        </p:txBody>
      </p:sp>
      <p:sp>
        <p:nvSpPr>
          <p:cNvPr id="32833" name="Rectangle 104"/>
          <p:cNvSpPr>
            <a:spLocks noChangeArrowheads="1"/>
          </p:cNvSpPr>
          <p:nvPr/>
        </p:nvSpPr>
        <p:spPr bwMode="auto">
          <a:xfrm rot="-2700000">
            <a:off x="225425" y="5957888"/>
            <a:ext cx="71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Uruguay</a:t>
            </a:r>
          </a:p>
        </p:txBody>
      </p:sp>
      <p:sp>
        <p:nvSpPr>
          <p:cNvPr id="32834" name="Rectangle 105"/>
          <p:cNvSpPr>
            <a:spLocks noChangeArrowheads="1"/>
          </p:cNvSpPr>
          <p:nvPr/>
        </p:nvSpPr>
        <p:spPr bwMode="auto">
          <a:xfrm rot="-2700000">
            <a:off x="368300" y="6013450"/>
            <a:ext cx="985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Switzerland</a:t>
            </a:r>
          </a:p>
        </p:txBody>
      </p:sp>
      <p:sp>
        <p:nvSpPr>
          <p:cNvPr id="32835" name="Rectangle 106"/>
          <p:cNvSpPr>
            <a:spLocks noChangeArrowheads="1"/>
          </p:cNvSpPr>
          <p:nvPr/>
        </p:nvSpPr>
        <p:spPr bwMode="auto">
          <a:xfrm rot="-2700000">
            <a:off x="846138" y="5965825"/>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Romania</a:t>
            </a:r>
          </a:p>
        </p:txBody>
      </p:sp>
      <p:sp>
        <p:nvSpPr>
          <p:cNvPr id="32836" name="Rectangle 107"/>
          <p:cNvSpPr>
            <a:spLocks noChangeArrowheads="1"/>
          </p:cNvSpPr>
          <p:nvPr/>
        </p:nvSpPr>
        <p:spPr bwMode="auto">
          <a:xfrm rot="-2700000">
            <a:off x="1341438" y="5945188"/>
            <a:ext cx="433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Chile</a:t>
            </a:r>
          </a:p>
        </p:txBody>
      </p:sp>
      <p:sp>
        <p:nvSpPr>
          <p:cNvPr id="32837" name="Rectangle 108"/>
          <p:cNvSpPr>
            <a:spLocks noChangeArrowheads="1"/>
          </p:cNvSpPr>
          <p:nvPr/>
        </p:nvSpPr>
        <p:spPr bwMode="auto">
          <a:xfrm rot="-2700000">
            <a:off x="1543050" y="5956300"/>
            <a:ext cx="639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Estonia</a:t>
            </a:r>
          </a:p>
        </p:txBody>
      </p:sp>
      <p:sp>
        <p:nvSpPr>
          <p:cNvPr id="32838" name="Rectangle 109"/>
          <p:cNvSpPr>
            <a:spLocks noChangeArrowheads="1"/>
          </p:cNvSpPr>
          <p:nvPr/>
        </p:nvSpPr>
        <p:spPr bwMode="auto">
          <a:xfrm rot="-2700000">
            <a:off x="1952625" y="5961063"/>
            <a:ext cx="463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Israel</a:t>
            </a:r>
          </a:p>
        </p:txBody>
      </p:sp>
      <p:sp>
        <p:nvSpPr>
          <p:cNvPr id="32839" name="Rectangle 110"/>
          <p:cNvSpPr>
            <a:spLocks noChangeArrowheads="1"/>
          </p:cNvSpPr>
          <p:nvPr/>
        </p:nvSpPr>
        <p:spPr bwMode="auto">
          <a:xfrm rot="-2700000">
            <a:off x="2027238" y="5965825"/>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El Salvador</a:t>
            </a:r>
          </a:p>
        </p:txBody>
      </p:sp>
      <p:sp>
        <p:nvSpPr>
          <p:cNvPr id="32840" name="Rectangle 111"/>
          <p:cNvSpPr>
            <a:spLocks noChangeArrowheads="1"/>
          </p:cNvSpPr>
          <p:nvPr/>
        </p:nvSpPr>
        <p:spPr bwMode="auto">
          <a:xfrm rot="-2700000">
            <a:off x="2471738" y="5962650"/>
            <a:ext cx="709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Bulgaria</a:t>
            </a:r>
          </a:p>
        </p:txBody>
      </p:sp>
      <p:sp>
        <p:nvSpPr>
          <p:cNvPr id="32841" name="Rectangle 112"/>
          <p:cNvSpPr>
            <a:spLocks noChangeArrowheads="1"/>
          </p:cNvSpPr>
          <p:nvPr/>
        </p:nvSpPr>
        <p:spPr bwMode="auto">
          <a:xfrm rot="-2700000">
            <a:off x="2811463" y="5957888"/>
            <a:ext cx="68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Panama</a:t>
            </a:r>
          </a:p>
        </p:txBody>
      </p:sp>
      <p:sp>
        <p:nvSpPr>
          <p:cNvPr id="32842" name="Rectangle 113"/>
          <p:cNvSpPr>
            <a:spLocks noChangeArrowheads="1"/>
          </p:cNvSpPr>
          <p:nvPr/>
        </p:nvSpPr>
        <p:spPr bwMode="auto">
          <a:xfrm rot="-2700000">
            <a:off x="3144838" y="59658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Norway</a:t>
            </a:r>
          </a:p>
        </p:txBody>
      </p:sp>
      <p:sp>
        <p:nvSpPr>
          <p:cNvPr id="32843" name="Rectangle 114"/>
          <p:cNvSpPr>
            <a:spLocks noChangeArrowheads="1"/>
          </p:cNvSpPr>
          <p:nvPr/>
        </p:nvSpPr>
        <p:spPr bwMode="auto">
          <a:xfrm rot="-2700000">
            <a:off x="3325813" y="6002338"/>
            <a:ext cx="866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Venezuela</a:t>
            </a:r>
          </a:p>
        </p:txBody>
      </p:sp>
      <p:sp>
        <p:nvSpPr>
          <p:cNvPr id="32844" name="Rectangle 115"/>
          <p:cNvSpPr>
            <a:spLocks noChangeArrowheads="1"/>
          </p:cNvSpPr>
          <p:nvPr/>
        </p:nvSpPr>
        <p:spPr bwMode="auto">
          <a:xfrm rot="-2700000">
            <a:off x="3719513" y="5978525"/>
            <a:ext cx="7699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Germany</a:t>
            </a:r>
          </a:p>
        </p:txBody>
      </p:sp>
      <p:sp>
        <p:nvSpPr>
          <p:cNvPr id="32845" name="Rectangle 116"/>
          <p:cNvSpPr>
            <a:spLocks noChangeArrowheads="1"/>
          </p:cNvSpPr>
          <p:nvPr/>
        </p:nvSpPr>
        <p:spPr bwMode="auto">
          <a:xfrm rot="-2700000">
            <a:off x="3998913" y="5989638"/>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Argentina</a:t>
            </a:r>
          </a:p>
        </p:txBody>
      </p:sp>
      <p:sp>
        <p:nvSpPr>
          <p:cNvPr id="32846" name="Rectangle 117"/>
          <p:cNvSpPr>
            <a:spLocks noChangeArrowheads="1"/>
          </p:cNvSpPr>
          <p:nvPr/>
        </p:nvSpPr>
        <p:spPr bwMode="auto">
          <a:xfrm rot="-2700000">
            <a:off x="4289425" y="5973763"/>
            <a:ext cx="915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Costa Rica</a:t>
            </a:r>
          </a:p>
        </p:txBody>
      </p:sp>
      <p:sp>
        <p:nvSpPr>
          <p:cNvPr id="32847" name="Rectangle 118"/>
          <p:cNvSpPr>
            <a:spLocks noChangeArrowheads="1"/>
          </p:cNvSpPr>
          <p:nvPr/>
        </p:nvSpPr>
        <p:spPr bwMode="auto">
          <a:xfrm rot="-2700000">
            <a:off x="4779963" y="5957888"/>
            <a:ext cx="581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Russia</a:t>
            </a:r>
          </a:p>
        </p:txBody>
      </p:sp>
      <p:sp>
        <p:nvSpPr>
          <p:cNvPr id="32848" name="Rectangle 119"/>
          <p:cNvSpPr>
            <a:spLocks noChangeArrowheads="1"/>
          </p:cNvSpPr>
          <p:nvPr/>
        </p:nvSpPr>
        <p:spPr bwMode="auto">
          <a:xfrm rot="-2700000">
            <a:off x="5149850" y="5984875"/>
            <a:ext cx="484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Brazil</a:t>
            </a:r>
          </a:p>
        </p:txBody>
      </p:sp>
      <p:sp>
        <p:nvSpPr>
          <p:cNvPr id="32849" name="Rectangle 120"/>
          <p:cNvSpPr>
            <a:spLocks noChangeArrowheads="1"/>
          </p:cNvSpPr>
          <p:nvPr/>
        </p:nvSpPr>
        <p:spPr bwMode="auto">
          <a:xfrm rot="-2700000">
            <a:off x="5322888" y="5981700"/>
            <a:ext cx="760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Denmark</a:t>
            </a:r>
          </a:p>
        </p:txBody>
      </p:sp>
      <p:sp>
        <p:nvSpPr>
          <p:cNvPr id="32850" name="Rectangle 121"/>
          <p:cNvSpPr>
            <a:spLocks noChangeArrowheads="1"/>
          </p:cNvSpPr>
          <p:nvPr/>
        </p:nvSpPr>
        <p:spPr bwMode="auto">
          <a:xfrm rot="-2700000">
            <a:off x="5621338" y="5975350"/>
            <a:ext cx="808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Colombia</a:t>
            </a:r>
          </a:p>
        </p:txBody>
      </p:sp>
      <p:sp>
        <p:nvSpPr>
          <p:cNvPr id="32851" name="Rectangle 122"/>
          <p:cNvSpPr>
            <a:spLocks noChangeArrowheads="1"/>
          </p:cNvSpPr>
          <p:nvPr/>
        </p:nvSpPr>
        <p:spPr bwMode="auto">
          <a:xfrm rot="-2700000">
            <a:off x="6003925" y="5965825"/>
            <a:ext cx="700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Belgium</a:t>
            </a:r>
          </a:p>
        </p:txBody>
      </p:sp>
      <p:sp>
        <p:nvSpPr>
          <p:cNvPr id="32852" name="Rectangle 123"/>
          <p:cNvSpPr>
            <a:spLocks noChangeArrowheads="1"/>
          </p:cNvSpPr>
          <p:nvPr/>
        </p:nvSpPr>
        <p:spPr bwMode="auto">
          <a:xfrm rot="-2700000">
            <a:off x="6380163" y="5959475"/>
            <a:ext cx="600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Mexico</a:t>
            </a:r>
          </a:p>
        </p:txBody>
      </p:sp>
      <p:sp>
        <p:nvSpPr>
          <p:cNvPr id="32853" name="Rectangle 124"/>
          <p:cNvSpPr>
            <a:spLocks noChangeArrowheads="1"/>
          </p:cNvSpPr>
          <p:nvPr/>
        </p:nvSpPr>
        <p:spPr bwMode="auto">
          <a:xfrm rot="-2700000">
            <a:off x="6708775" y="5954713"/>
            <a:ext cx="590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Poland</a:t>
            </a:r>
          </a:p>
        </p:txBody>
      </p:sp>
      <p:sp>
        <p:nvSpPr>
          <p:cNvPr id="32854" name="Rectangle 125"/>
          <p:cNvSpPr>
            <a:spLocks noChangeArrowheads="1"/>
          </p:cNvSpPr>
          <p:nvPr/>
        </p:nvSpPr>
        <p:spPr bwMode="auto">
          <a:xfrm rot="-2700000">
            <a:off x="6459538" y="6127750"/>
            <a:ext cx="1387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The Netherlands</a:t>
            </a:r>
          </a:p>
        </p:txBody>
      </p:sp>
      <p:sp>
        <p:nvSpPr>
          <p:cNvPr id="32855" name="Rectangle 126"/>
          <p:cNvSpPr>
            <a:spLocks noChangeArrowheads="1"/>
          </p:cNvSpPr>
          <p:nvPr/>
        </p:nvSpPr>
        <p:spPr bwMode="auto">
          <a:xfrm rot="-2700000">
            <a:off x="7326313" y="5953125"/>
            <a:ext cx="639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Canada</a:t>
            </a:r>
          </a:p>
        </p:txBody>
      </p:sp>
      <p:sp>
        <p:nvSpPr>
          <p:cNvPr id="32856" name="Rectangle 127"/>
          <p:cNvSpPr>
            <a:spLocks noChangeArrowheads="1"/>
          </p:cNvSpPr>
          <p:nvPr/>
        </p:nvSpPr>
        <p:spPr bwMode="auto">
          <a:xfrm rot="-2700000">
            <a:off x="7419975" y="5994400"/>
            <a:ext cx="1054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South Africa</a:t>
            </a:r>
          </a:p>
        </p:txBody>
      </p:sp>
      <p:sp>
        <p:nvSpPr>
          <p:cNvPr id="32857" name="Rectangle 128"/>
          <p:cNvSpPr>
            <a:spLocks noChangeArrowheads="1"/>
          </p:cNvSpPr>
          <p:nvPr/>
        </p:nvSpPr>
        <p:spPr bwMode="auto">
          <a:xfrm rot="-2700000">
            <a:off x="7454900" y="6102350"/>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United Kingdom</a:t>
            </a:r>
          </a:p>
        </p:txBody>
      </p:sp>
      <p:sp>
        <p:nvSpPr>
          <p:cNvPr id="32858" name="Rectangle 129"/>
          <p:cNvSpPr>
            <a:spLocks noChangeArrowheads="1"/>
          </p:cNvSpPr>
          <p:nvPr/>
        </p:nvSpPr>
        <p:spPr bwMode="auto">
          <a:xfrm rot="-2700000">
            <a:off x="8010525" y="6003925"/>
            <a:ext cx="1131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United States</a:t>
            </a:r>
          </a:p>
        </p:txBody>
      </p:sp>
      <p:sp>
        <p:nvSpPr>
          <p:cNvPr id="32859" name="Rectangle 130"/>
          <p:cNvSpPr>
            <a:spLocks noChangeArrowheads="1"/>
          </p:cNvSpPr>
          <p:nvPr/>
        </p:nvSpPr>
        <p:spPr bwMode="auto">
          <a:xfrm rot="-5400000">
            <a:off x="-919955" y="3545681"/>
            <a:ext cx="221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Randomizations (% Total.)</a:t>
            </a:r>
          </a:p>
        </p:txBody>
      </p:sp>
      <p:sp>
        <p:nvSpPr>
          <p:cNvPr id="32860" name="Text Box 131"/>
          <p:cNvSpPr txBox="1">
            <a:spLocks noChangeArrowheads="1"/>
          </p:cNvSpPr>
          <p:nvPr/>
        </p:nvSpPr>
        <p:spPr bwMode="auto">
          <a:xfrm>
            <a:off x="769938" y="1557338"/>
            <a:ext cx="3435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t>Total Randomized = 17,802</a:t>
            </a:r>
          </a:p>
        </p:txBody>
      </p:sp>
      <p:sp>
        <p:nvSpPr>
          <p:cNvPr id="32861" name="Text Box 132"/>
          <p:cNvSpPr txBox="1">
            <a:spLocks noChangeArrowheads="1"/>
          </p:cNvSpPr>
          <p:nvPr/>
        </p:nvSpPr>
        <p:spPr bwMode="auto">
          <a:xfrm>
            <a:off x="5646738" y="87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sz="1400" b="1">
              <a:solidFill>
                <a:schemeClr val="bg1"/>
              </a:solidFill>
            </a:endParaRPr>
          </a:p>
        </p:txBody>
      </p:sp>
      <p:sp>
        <p:nvSpPr>
          <p:cNvPr id="32862" name="Rectangle 133"/>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17,802 Patients, 1,315 Sites, 26 Countries</a:t>
            </a:r>
          </a:p>
        </p:txBody>
      </p:sp>
      <p:sp>
        <p:nvSpPr>
          <p:cNvPr id="32863" name="Line 135"/>
          <p:cNvSpPr>
            <a:spLocks noChangeShapeType="1"/>
          </p:cNvSpPr>
          <p:nvPr/>
        </p:nvSpPr>
        <p:spPr bwMode="auto">
          <a:xfrm>
            <a:off x="557213" y="4838700"/>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4" name="Line 136"/>
          <p:cNvSpPr>
            <a:spLocks noChangeShapeType="1"/>
          </p:cNvSpPr>
          <p:nvPr/>
        </p:nvSpPr>
        <p:spPr bwMode="auto">
          <a:xfrm>
            <a:off x="557213" y="4043363"/>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5" name="Line 137"/>
          <p:cNvSpPr>
            <a:spLocks noChangeShapeType="1"/>
          </p:cNvSpPr>
          <p:nvPr/>
        </p:nvSpPr>
        <p:spPr bwMode="auto">
          <a:xfrm>
            <a:off x="557213" y="3257550"/>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6" name="Line 138"/>
          <p:cNvSpPr>
            <a:spLocks noChangeShapeType="1"/>
          </p:cNvSpPr>
          <p:nvPr/>
        </p:nvSpPr>
        <p:spPr bwMode="auto">
          <a:xfrm>
            <a:off x="557213" y="2457450"/>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7" name="Line 139"/>
          <p:cNvSpPr>
            <a:spLocks noChangeShapeType="1"/>
          </p:cNvSpPr>
          <p:nvPr/>
        </p:nvSpPr>
        <p:spPr bwMode="auto">
          <a:xfrm>
            <a:off x="557213" y="1666875"/>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8" name="Line 140"/>
          <p:cNvSpPr>
            <a:spLocks noChangeShapeType="1"/>
          </p:cNvSpPr>
          <p:nvPr/>
        </p:nvSpPr>
        <p:spPr bwMode="auto">
          <a:xfrm rot="5400000">
            <a:off x="-1416843" y="3674269"/>
            <a:ext cx="40433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6" name="Rounded Rectangle 46"/>
          <p:cNvSpPr>
            <a:spLocks noChangeArrowheads="1"/>
          </p:cNvSpPr>
          <p:nvPr/>
        </p:nvSpPr>
        <p:spPr bwMode="auto">
          <a:xfrm>
            <a:off x="4860925" y="4664075"/>
            <a:ext cx="2322513" cy="1171575"/>
          </a:xfrm>
          <a:prstGeom prst="roundRect">
            <a:avLst>
              <a:gd name="adj" fmla="val 16667"/>
            </a:avLst>
          </a:prstGeom>
          <a:solidFill>
            <a:schemeClr val="bg1">
              <a:lumMod val="60000"/>
              <a:lumOff val="40000"/>
            </a:schemeClr>
          </a:solidFill>
          <a:ln w="12700" algn="ctr">
            <a:solidFill>
              <a:schemeClr val="tx1"/>
            </a:solidFill>
            <a:round/>
            <a:headEnd type="none" w="sm" len="sm"/>
            <a:tailEnd type="none" w="sm" len="sm"/>
          </a:ln>
        </p:spPr>
        <p:txBody>
          <a:bodyPr/>
          <a:lstStyle/>
          <a:p>
            <a:pPr>
              <a:defRPr/>
            </a:pPr>
            <a:r>
              <a:rPr lang="en-US" sz="1400" b="1" dirty="0"/>
              <a:t>8,155 </a:t>
            </a:r>
            <a:r>
              <a:rPr lang="en-US" sz="1200" b="1" dirty="0"/>
              <a:t>fully complete</a:t>
            </a:r>
          </a:p>
          <a:p>
            <a:pPr>
              <a:defRPr/>
            </a:pPr>
            <a:r>
              <a:rPr lang="en-US" sz="1400" b="1" dirty="0"/>
              <a:t>8,864 </a:t>
            </a:r>
            <a:r>
              <a:rPr lang="en-US" sz="1200" b="1" dirty="0"/>
              <a:t>Vital status known</a:t>
            </a:r>
          </a:p>
          <a:p>
            <a:pPr>
              <a:defRPr/>
            </a:pPr>
            <a:r>
              <a:rPr lang="en-US" sz="1200" b="1" dirty="0"/>
              <a:t>     22 % d/c study med</a:t>
            </a:r>
          </a:p>
          <a:p>
            <a:pPr>
              <a:defRPr/>
            </a:pPr>
            <a:r>
              <a:rPr lang="en-US" sz="1200" b="1" dirty="0"/>
              <a:t>     8.0 % withdrew</a:t>
            </a:r>
          </a:p>
          <a:p>
            <a:pPr>
              <a:defRPr/>
            </a:pPr>
            <a:r>
              <a:rPr lang="en-US" sz="1200" b="1" dirty="0"/>
              <a:t>     4.4 % non-trial </a:t>
            </a:r>
            <a:r>
              <a:rPr lang="en-US" sz="1200" b="1" dirty="0" err="1"/>
              <a:t>statin</a:t>
            </a:r>
            <a:endParaRPr lang="en-US" sz="1200" b="1" dirty="0"/>
          </a:p>
        </p:txBody>
      </p:sp>
      <p:sp>
        <p:nvSpPr>
          <p:cNvPr id="33795" name="Title 3"/>
          <p:cNvSpPr>
            <a:spLocks noGrp="1"/>
          </p:cNvSpPr>
          <p:nvPr>
            <p:ph type="title"/>
          </p:nvPr>
        </p:nvSpPr>
        <p:spPr>
          <a:xfrm>
            <a:off x="455613" y="76200"/>
            <a:ext cx="8277225" cy="838200"/>
          </a:xfrm>
        </p:spPr>
        <p:txBody>
          <a:bodyPr/>
          <a:lstStyle/>
          <a:p>
            <a:pPr eaLnBrk="1" hangingPunct="1"/>
            <a:r>
              <a:rPr lang="en-US" altLang="en-US" sz="2800" smtClean="0"/>
              <a:t>JUPITER: Inclusion/Exclusion Criteria, Study Flow</a:t>
            </a:r>
          </a:p>
        </p:txBody>
      </p:sp>
      <p:sp>
        <p:nvSpPr>
          <p:cNvPr id="33796" name="TextBox 4"/>
          <p:cNvSpPr txBox="1">
            <a:spLocks noChangeArrowheads="1"/>
          </p:cNvSpPr>
          <p:nvPr/>
        </p:nvSpPr>
        <p:spPr bwMode="auto">
          <a:xfrm>
            <a:off x="3541713" y="1295400"/>
            <a:ext cx="2033587"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600"/>
              <a:t>89,890 screened</a:t>
            </a:r>
          </a:p>
        </p:txBody>
      </p:sp>
      <p:sp>
        <p:nvSpPr>
          <p:cNvPr id="33797" name="TextBox 5"/>
          <p:cNvSpPr txBox="1">
            <a:spLocks noChangeArrowheads="1"/>
          </p:cNvSpPr>
          <p:nvPr/>
        </p:nvSpPr>
        <p:spPr bwMode="auto">
          <a:xfrm>
            <a:off x="609600" y="1689100"/>
            <a:ext cx="1981200" cy="1568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600" b="1"/>
              <a:t>Inclusion criteria</a:t>
            </a:r>
          </a:p>
          <a:p>
            <a:r>
              <a:rPr lang="en-US" altLang="en-US" sz="1600"/>
              <a:t>Men </a:t>
            </a:r>
            <a:r>
              <a:rPr lang="en-US" altLang="en-US" sz="1600" u="sng"/>
              <a:t>&gt;</a:t>
            </a:r>
            <a:r>
              <a:rPr lang="en-US" altLang="en-US" sz="1600"/>
              <a:t>50 years</a:t>
            </a:r>
          </a:p>
          <a:p>
            <a:r>
              <a:rPr lang="en-US" altLang="en-US" sz="1600"/>
              <a:t>Women </a:t>
            </a:r>
            <a:r>
              <a:rPr lang="en-US" altLang="en-US" sz="1600" u="sng"/>
              <a:t>&gt;</a:t>
            </a:r>
            <a:r>
              <a:rPr lang="en-US" altLang="en-US" sz="1600"/>
              <a:t>60 years</a:t>
            </a:r>
          </a:p>
          <a:p>
            <a:r>
              <a:rPr lang="en-US" altLang="en-US" sz="1600">
                <a:solidFill>
                  <a:schemeClr val="tx2"/>
                </a:solidFill>
              </a:rPr>
              <a:t>No CVD, No DM</a:t>
            </a:r>
          </a:p>
          <a:p>
            <a:r>
              <a:rPr lang="en-US" altLang="en-US" sz="1600"/>
              <a:t>LDL &lt;130 mg/dL</a:t>
            </a:r>
          </a:p>
          <a:p>
            <a:r>
              <a:rPr lang="en-US" altLang="en-US" sz="1600"/>
              <a:t>hsCRP </a:t>
            </a:r>
            <a:r>
              <a:rPr lang="en-US" altLang="en-US" sz="1600" u="sng"/>
              <a:t>&gt;</a:t>
            </a:r>
            <a:r>
              <a:rPr lang="en-US" altLang="en-US" sz="1600"/>
              <a:t>2 mg/dL</a:t>
            </a:r>
          </a:p>
        </p:txBody>
      </p:sp>
      <p:sp>
        <p:nvSpPr>
          <p:cNvPr id="33798" name="Diamond 6"/>
          <p:cNvSpPr>
            <a:spLocks noChangeArrowheads="1"/>
          </p:cNvSpPr>
          <p:nvPr/>
        </p:nvSpPr>
        <p:spPr bwMode="auto">
          <a:xfrm>
            <a:off x="3838575" y="1828800"/>
            <a:ext cx="1447800" cy="1295400"/>
          </a:xfrm>
          <a:prstGeom prst="diamond">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endParaRPr lang="en-US" altLang="en-US"/>
          </a:p>
          <a:p>
            <a:endParaRPr lang="en-US" altLang="en-US"/>
          </a:p>
        </p:txBody>
      </p:sp>
      <p:sp>
        <p:nvSpPr>
          <p:cNvPr id="33799" name="TextBox 7"/>
          <p:cNvSpPr txBox="1">
            <a:spLocks noChangeArrowheads="1"/>
          </p:cNvSpPr>
          <p:nvPr/>
        </p:nvSpPr>
        <p:spPr bwMode="auto">
          <a:xfrm>
            <a:off x="4191000" y="2157413"/>
            <a:ext cx="73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200"/>
              <a:t>4 week</a:t>
            </a:r>
          </a:p>
          <a:p>
            <a:pPr algn="ctr"/>
            <a:r>
              <a:rPr lang="en-US" altLang="en-US" sz="1200"/>
              <a:t>Placebo</a:t>
            </a:r>
          </a:p>
          <a:p>
            <a:pPr algn="ctr"/>
            <a:r>
              <a:rPr lang="en-US" altLang="en-US" sz="1200"/>
              <a:t>Run-in</a:t>
            </a:r>
          </a:p>
        </p:txBody>
      </p:sp>
      <p:sp>
        <p:nvSpPr>
          <p:cNvPr id="33800" name="TextBox 8"/>
          <p:cNvSpPr txBox="1">
            <a:spLocks noChangeArrowheads="1"/>
          </p:cNvSpPr>
          <p:nvPr/>
        </p:nvSpPr>
        <p:spPr bwMode="auto">
          <a:xfrm>
            <a:off x="6248400" y="1295400"/>
            <a:ext cx="23622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200" b="1"/>
              <a:t>Reason for Exclusion	 %</a:t>
            </a:r>
          </a:p>
          <a:p>
            <a:r>
              <a:rPr lang="en-US" altLang="en-US" sz="1200">
                <a:solidFill>
                  <a:schemeClr val="tx2"/>
                </a:solidFill>
              </a:rPr>
              <a:t>LDL&gt;130 mg/dL	 52</a:t>
            </a:r>
          </a:p>
          <a:p>
            <a:r>
              <a:rPr lang="en-US" altLang="en-US" sz="1200">
                <a:solidFill>
                  <a:schemeClr val="tx2"/>
                </a:solidFill>
              </a:rPr>
              <a:t>hsCRP&lt;2 mg/L	 36</a:t>
            </a:r>
          </a:p>
          <a:p>
            <a:r>
              <a:rPr lang="en-US" altLang="en-US" sz="1200"/>
              <a:t>Withdrew consent	  5</a:t>
            </a:r>
          </a:p>
          <a:p>
            <a:r>
              <a:rPr lang="en-US" altLang="en-US" sz="1200"/>
              <a:t>Diabetes		  1</a:t>
            </a:r>
          </a:p>
          <a:p>
            <a:r>
              <a:rPr lang="en-US" altLang="en-US" sz="1200"/>
              <a:t>Hypothyroid	 	 &lt;1</a:t>
            </a:r>
          </a:p>
          <a:p>
            <a:r>
              <a:rPr lang="en-US" altLang="en-US" sz="1200"/>
              <a:t>Liver disease	 	 &lt;1</a:t>
            </a:r>
          </a:p>
          <a:p>
            <a:r>
              <a:rPr lang="en-US" altLang="en-US" sz="1200"/>
              <a:t>TG &gt;600 mg/dL	 &lt;1</a:t>
            </a:r>
          </a:p>
          <a:p>
            <a:r>
              <a:rPr lang="en-US" altLang="en-US" sz="1200"/>
              <a:t>Age out of range	 &lt;1</a:t>
            </a:r>
          </a:p>
          <a:p>
            <a:r>
              <a:rPr lang="en-US" altLang="en-US" sz="1200"/>
              <a:t>Current use of HRT	 &lt;1</a:t>
            </a:r>
          </a:p>
          <a:p>
            <a:r>
              <a:rPr lang="en-US" altLang="en-US" sz="1200"/>
              <a:t>Cancer		 &lt;1</a:t>
            </a:r>
          </a:p>
          <a:p>
            <a:r>
              <a:rPr lang="en-US" altLang="en-US" sz="1200"/>
              <a:t>Poor compliance/Other	 &lt;1</a:t>
            </a:r>
          </a:p>
        </p:txBody>
      </p:sp>
      <p:sp>
        <p:nvSpPr>
          <p:cNvPr id="33801" name="TextBox 9"/>
          <p:cNvSpPr txBox="1">
            <a:spLocks noChangeArrowheads="1"/>
          </p:cNvSpPr>
          <p:nvPr/>
        </p:nvSpPr>
        <p:spPr bwMode="auto">
          <a:xfrm>
            <a:off x="3392488" y="3352800"/>
            <a:ext cx="23622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600"/>
              <a:t>17,802 Randomized</a:t>
            </a:r>
          </a:p>
        </p:txBody>
      </p:sp>
      <p:cxnSp>
        <p:nvCxnSpPr>
          <p:cNvPr id="33802" name="Straight Arrow Connector 11"/>
          <p:cNvCxnSpPr>
            <a:cxnSpLocks noChangeShapeType="1"/>
            <a:stCxn id="33797" idx="3"/>
            <a:endCxn id="33798" idx="1"/>
          </p:cNvCxnSpPr>
          <p:nvPr/>
        </p:nvCxnSpPr>
        <p:spPr bwMode="auto">
          <a:xfrm>
            <a:off x="2590800" y="2473325"/>
            <a:ext cx="1247775" cy="3175"/>
          </a:xfrm>
          <a:prstGeom prst="straightConnector1">
            <a:avLst/>
          </a:prstGeom>
          <a:noFill/>
          <a:ln w="12700" algn="ctr">
            <a:solidFill>
              <a:schemeClr val="tx1"/>
            </a:solidFill>
            <a:prstDash val="sysDash"/>
            <a:round/>
            <a:headEnd type="none" w="sm" len="sm"/>
            <a:tailEnd type="arrow" w="med" len="med"/>
          </a:ln>
          <a:extLst>
            <a:ext uri="{909E8E84-426E-40DD-AFC4-6F175D3DCCD1}">
              <a14:hiddenFill xmlns:a14="http://schemas.microsoft.com/office/drawing/2010/main">
                <a:noFill/>
              </a14:hiddenFill>
            </a:ext>
          </a:extLst>
        </p:spPr>
      </p:cxnSp>
      <p:cxnSp>
        <p:nvCxnSpPr>
          <p:cNvPr id="33803" name="Straight Arrow Connector 12"/>
          <p:cNvCxnSpPr>
            <a:cxnSpLocks noChangeShapeType="1"/>
            <a:stCxn id="33798" idx="3"/>
            <a:endCxn id="33800" idx="1"/>
          </p:cNvCxnSpPr>
          <p:nvPr/>
        </p:nvCxnSpPr>
        <p:spPr bwMode="auto">
          <a:xfrm flipV="1">
            <a:off x="5286375" y="2449513"/>
            <a:ext cx="962025" cy="26987"/>
          </a:xfrm>
          <a:prstGeom prst="straightConnector1">
            <a:avLst/>
          </a:prstGeom>
          <a:noFill/>
          <a:ln w="12700" algn="ctr">
            <a:solidFill>
              <a:schemeClr val="tx1"/>
            </a:solidFill>
            <a:prstDash val="sysDash"/>
            <a:round/>
            <a:headEnd type="none" w="sm" len="sm"/>
            <a:tailEnd type="arrow" w="med" len="med"/>
          </a:ln>
          <a:extLst>
            <a:ext uri="{909E8E84-426E-40DD-AFC4-6F175D3DCCD1}">
              <a14:hiddenFill xmlns:a14="http://schemas.microsoft.com/office/drawing/2010/main">
                <a:noFill/>
              </a14:hiddenFill>
            </a:ext>
          </a:extLst>
        </p:spPr>
      </p:cxnSp>
      <p:cxnSp>
        <p:nvCxnSpPr>
          <p:cNvPr id="33804" name="Straight Arrow Connector 16"/>
          <p:cNvCxnSpPr>
            <a:cxnSpLocks noChangeShapeType="1"/>
            <a:stCxn id="33796" idx="2"/>
            <a:endCxn id="33798" idx="0"/>
          </p:cNvCxnSpPr>
          <p:nvPr/>
        </p:nvCxnSpPr>
        <p:spPr bwMode="auto">
          <a:xfrm rot="16200000" flipH="1">
            <a:off x="4462463" y="1728788"/>
            <a:ext cx="195262" cy="4762"/>
          </a:xfrm>
          <a:prstGeom prst="straightConnector1">
            <a:avLst/>
          </a:prstGeom>
          <a:noFill/>
          <a:ln w="12700" algn="ctr">
            <a:solidFill>
              <a:schemeClr val="tx1"/>
            </a:solidFill>
            <a:prstDash val="sysDash"/>
            <a:round/>
            <a:headEnd type="none" w="sm" len="sm"/>
            <a:tailEnd type="arrow" w="med" len="med"/>
          </a:ln>
          <a:extLst>
            <a:ext uri="{909E8E84-426E-40DD-AFC4-6F175D3DCCD1}">
              <a14:hiddenFill xmlns:a14="http://schemas.microsoft.com/office/drawing/2010/main">
                <a:noFill/>
              </a14:hiddenFill>
            </a:ext>
          </a:extLst>
        </p:spPr>
      </p:cxnSp>
      <p:cxnSp>
        <p:nvCxnSpPr>
          <p:cNvPr id="33805" name="Straight Arrow Connector 20"/>
          <p:cNvCxnSpPr>
            <a:cxnSpLocks noChangeShapeType="1"/>
          </p:cNvCxnSpPr>
          <p:nvPr/>
        </p:nvCxnSpPr>
        <p:spPr bwMode="auto">
          <a:xfrm rot="16200000" flipH="1">
            <a:off x="4462463" y="3233737"/>
            <a:ext cx="223838" cy="4763"/>
          </a:xfrm>
          <a:prstGeom prst="straightConnector1">
            <a:avLst/>
          </a:prstGeom>
          <a:noFill/>
          <a:ln w="12700" algn="ctr">
            <a:solidFill>
              <a:schemeClr val="tx1"/>
            </a:solidFill>
            <a:prstDash val="sysDash"/>
            <a:round/>
            <a:headEnd type="none" w="sm" len="sm"/>
            <a:tailEnd type="arrow" w="med" len="med"/>
          </a:ln>
          <a:extLst>
            <a:ext uri="{909E8E84-426E-40DD-AFC4-6F175D3DCCD1}">
              <a14:hiddenFill xmlns:a14="http://schemas.microsoft.com/office/drawing/2010/main">
                <a:noFill/>
              </a14:hiddenFill>
            </a:ext>
          </a:extLst>
        </p:spPr>
      </p:cxnSp>
      <p:sp>
        <p:nvSpPr>
          <p:cNvPr id="33806" name="TextBox 21"/>
          <p:cNvSpPr txBox="1">
            <a:spLocks noChangeArrowheads="1"/>
          </p:cNvSpPr>
          <p:nvPr/>
        </p:nvSpPr>
        <p:spPr bwMode="auto">
          <a:xfrm>
            <a:off x="2057400" y="38862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600"/>
              <a:t>8901 assigned to Rosuvastatin 20 mg</a:t>
            </a:r>
          </a:p>
        </p:txBody>
      </p:sp>
      <p:sp>
        <p:nvSpPr>
          <p:cNvPr id="33807" name="TextBox 22"/>
          <p:cNvSpPr txBox="1">
            <a:spLocks noChangeArrowheads="1"/>
          </p:cNvSpPr>
          <p:nvPr/>
        </p:nvSpPr>
        <p:spPr bwMode="auto">
          <a:xfrm>
            <a:off x="4876800" y="38862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1600"/>
              <a:t>8901 assigned to Placebo</a:t>
            </a:r>
          </a:p>
        </p:txBody>
      </p:sp>
      <p:cxnSp>
        <p:nvCxnSpPr>
          <p:cNvPr id="33808" name="Straight Arrow Connector 24"/>
          <p:cNvCxnSpPr>
            <a:cxnSpLocks noChangeShapeType="1"/>
            <a:stCxn id="33801" idx="2"/>
          </p:cNvCxnSpPr>
          <p:nvPr/>
        </p:nvCxnSpPr>
        <p:spPr bwMode="auto">
          <a:xfrm rot="5400000">
            <a:off x="4204494" y="3525044"/>
            <a:ext cx="203200" cy="5349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3809" name="Straight Arrow Connector 26"/>
          <p:cNvCxnSpPr>
            <a:cxnSpLocks noChangeShapeType="1"/>
            <a:stCxn id="33801" idx="2"/>
          </p:cNvCxnSpPr>
          <p:nvPr/>
        </p:nvCxnSpPr>
        <p:spPr bwMode="auto">
          <a:xfrm rot="16200000" flipH="1">
            <a:off x="4737894" y="3526632"/>
            <a:ext cx="203200" cy="531812"/>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9953" name="Rounded Rectangle 28"/>
          <p:cNvSpPr>
            <a:spLocks noChangeArrowheads="1"/>
          </p:cNvSpPr>
          <p:nvPr/>
        </p:nvSpPr>
        <p:spPr bwMode="auto">
          <a:xfrm>
            <a:off x="1936750" y="6015038"/>
            <a:ext cx="2382838" cy="566737"/>
          </a:xfrm>
          <a:prstGeom prst="roundRect">
            <a:avLst>
              <a:gd name="adj" fmla="val 16667"/>
            </a:avLst>
          </a:prstGeom>
          <a:solidFill>
            <a:schemeClr val="bg1">
              <a:lumMod val="60000"/>
              <a:lumOff val="40000"/>
            </a:schemeClr>
          </a:solidFill>
          <a:ln w="12700" algn="ctr">
            <a:solidFill>
              <a:schemeClr val="tx1"/>
            </a:solidFill>
            <a:round/>
            <a:headEnd type="none" w="sm" len="sm"/>
            <a:tailEnd type="none" w="sm" len="sm"/>
          </a:ln>
        </p:spPr>
        <p:txBody>
          <a:bodyPr/>
          <a:lstStyle/>
          <a:p>
            <a:pPr algn="ctr">
              <a:defRPr/>
            </a:pPr>
            <a:r>
              <a:rPr lang="en-US" sz="1400" b="1" dirty="0"/>
              <a:t>8,901 </a:t>
            </a:r>
            <a:r>
              <a:rPr lang="en-US" sz="1200" b="1" dirty="0"/>
              <a:t>Included in Efficacy </a:t>
            </a:r>
          </a:p>
          <a:p>
            <a:pPr algn="ctr">
              <a:defRPr/>
            </a:pPr>
            <a:r>
              <a:rPr lang="en-US" sz="1200" b="1" dirty="0"/>
              <a:t>and Safety Analyses</a:t>
            </a:r>
          </a:p>
        </p:txBody>
      </p:sp>
      <p:sp>
        <p:nvSpPr>
          <p:cNvPr id="33811" name="Rounded Rectangle 73"/>
          <p:cNvSpPr>
            <a:spLocks noChangeArrowheads="1"/>
          </p:cNvSpPr>
          <p:nvPr/>
        </p:nvSpPr>
        <p:spPr bwMode="auto">
          <a:xfrm>
            <a:off x="2097088" y="3886200"/>
            <a:ext cx="2057400" cy="609600"/>
          </a:xfrm>
          <a:prstGeom prst="roundRect">
            <a:avLst>
              <a:gd name="adj" fmla="val 16667"/>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endParaRPr lang="en-US" altLang="en-US"/>
          </a:p>
        </p:txBody>
      </p:sp>
      <p:sp>
        <p:nvSpPr>
          <p:cNvPr id="33812" name="Rounded Rectangle 75"/>
          <p:cNvSpPr>
            <a:spLocks noChangeArrowheads="1"/>
          </p:cNvSpPr>
          <p:nvPr/>
        </p:nvSpPr>
        <p:spPr bwMode="auto">
          <a:xfrm>
            <a:off x="4976813" y="3886200"/>
            <a:ext cx="1828800" cy="609600"/>
          </a:xfrm>
          <a:prstGeom prst="roundRect">
            <a:avLst>
              <a:gd name="adj" fmla="val 16667"/>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endParaRPr lang="en-US" altLang="en-US"/>
          </a:p>
        </p:txBody>
      </p:sp>
      <p:cxnSp>
        <p:nvCxnSpPr>
          <p:cNvPr id="33813" name="Straight Connector 77"/>
          <p:cNvCxnSpPr>
            <a:cxnSpLocks noChangeShapeType="1"/>
            <a:stCxn id="33811" idx="2"/>
          </p:cNvCxnSpPr>
          <p:nvPr/>
        </p:nvCxnSpPr>
        <p:spPr bwMode="auto">
          <a:xfrm rot="5400000">
            <a:off x="3048794" y="4571206"/>
            <a:ext cx="152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3814" name="Straight Connector 78"/>
          <p:cNvCxnSpPr>
            <a:cxnSpLocks noChangeShapeType="1"/>
          </p:cNvCxnSpPr>
          <p:nvPr/>
        </p:nvCxnSpPr>
        <p:spPr bwMode="auto">
          <a:xfrm rot="5400000">
            <a:off x="5944394" y="4571206"/>
            <a:ext cx="152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8" name="Rounded Rectangle 28"/>
          <p:cNvSpPr>
            <a:spLocks noChangeArrowheads="1"/>
          </p:cNvSpPr>
          <p:nvPr/>
        </p:nvSpPr>
        <p:spPr bwMode="auto">
          <a:xfrm>
            <a:off x="4884738" y="6015038"/>
            <a:ext cx="2262187" cy="554037"/>
          </a:xfrm>
          <a:prstGeom prst="roundRect">
            <a:avLst>
              <a:gd name="adj" fmla="val 16667"/>
            </a:avLst>
          </a:prstGeom>
          <a:solidFill>
            <a:schemeClr val="bg1">
              <a:lumMod val="60000"/>
              <a:lumOff val="40000"/>
            </a:schemeClr>
          </a:solidFill>
          <a:ln w="12700" algn="ctr">
            <a:solidFill>
              <a:schemeClr val="tx1"/>
            </a:solidFill>
            <a:round/>
            <a:headEnd type="none" w="sm" len="sm"/>
            <a:tailEnd type="none" w="sm" len="sm"/>
          </a:ln>
        </p:spPr>
        <p:txBody>
          <a:bodyPr/>
          <a:lstStyle/>
          <a:p>
            <a:pPr algn="ctr">
              <a:defRPr/>
            </a:pPr>
            <a:r>
              <a:rPr lang="en-US" sz="1400" b="1" dirty="0"/>
              <a:t>8,901 </a:t>
            </a:r>
            <a:r>
              <a:rPr lang="en-US" sz="1200" b="1" dirty="0"/>
              <a:t>Included in Efficacy </a:t>
            </a:r>
          </a:p>
          <a:p>
            <a:pPr algn="ctr">
              <a:defRPr/>
            </a:pPr>
            <a:r>
              <a:rPr lang="en-US" sz="1200" b="1" dirty="0"/>
              <a:t>and Safety Analyses</a:t>
            </a:r>
          </a:p>
        </p:txBody>
      </p:sp>
      <p:sp>
        <p:nvSpPr>
          <p:cNvPr id="29" name="Rounded Rectangle 46"/>
          <p:cNvSpPr>
            <a:spLocks noChangeArrowheads="1"/>
          </p:cNvSpPr>
          <p:nvPr/>
        </p:nvSpPr>
        <p:spPr bwMode="auto">
          <a:xfrm>
            <a:off x="1968500" y="4672013"/>
            <a:ext cx="2322513" cy="1171575"/>
          </a:xfrm>
          <a:prstGeom prst="roundRect">
            <a:avLst>
              <a:gd name="adj" fmla="val 16667"/>
            </a:avLst>
          </a:prstGeom>
          <a:solidFill>
            <a:schemeClr val="bg1">
              <a:lumMod val="60000"/>
              <a:lumOff val="40000"/>
            </a:schemeClr>
          </a:solidFill>
          <a:ln w="12700" algn="ctr">
            <a:solidFill>
              <a:schemeClr val="tx1"/>
            </a:solidFill>
            <a:round/>
            <a:headEnd type="none" w="sm" len="sm"/>
            <a:tailEnd type="none" w="sm" len="sm"/>
          </a:ln>
        </p:spPr>
        <p:txBody>
          <a:bodyPr/>
          <a:lstStyle/>
          <a:p>
            <a:pPr>
              <a:defRPr/>
            </a:pPr>
            <a:r>
              <a:rPr lang="en-US" sz="1400" b="1" dirty="0"/>
              <a:t>8,169 </a:t>
            </a:r>
            <a:r>
              <a:rPr lang="en-US" sz="1200" b="1" dirty="0"/>
              <a:t>fully complete</a:t>
            </a:r>
          </a:p>
          <a:p>
            <a:pPr>
              <a:defRPr/>
            </a:pPr>
            <a:r>
              <a:rPr lang="en-US" sz="1400" b="1" dirty="0"/>
              <a:t>8,857 </a:t>
            </a:r>
            <a:r>
              <a:rPr lang="en-US" sz="1200" b="1" dirty="0"/>
              <a:t>Vital status known</a:t>
            </a:r>
          </a:p>
          <a:p>
            <a:pPr>
              <a:defRPr/>
            </a:pPr>
            <a:r>
              <a:rPr lang="en-US" sz="1200" b="1" dirty="0"/>
              <a:t>     19 % d/c study med</a:t>
            </a:r>
          </a:p>
          <a:p>
            <a:pPr>
              <a:defRPr/>
            </a:pPr>
            <a:r>
              <a:rPr lang="en-US" sz="1200" b="1" dirty="0"/>
              <a:t>     7.8 % withdrew</a:t>
            </a:r>
          </a:p>
          <a:p>
            <a:pPr>
              <a:defRPr/>
            </a:pPr>
            <a:r>
              <a:rPr lang="en-US" sz="1200" b="1" dirty="0"/>
              <a:t>     2.0 % non-trial </a:t>
            </a:r>
            <a:r>
              <a:rPr lang="en-US" sz="1200" b="1" dirty="0" err="1"/>
              <a:t>statin</a:t>
            </a:r>
            <a:endParaRPr lang="en-US" sz="1200" b="1" dirty="0"/>
          </a:p>
        </p:txBody>
      </p:sp>
      <p:cxnSp>
        <p:nvCxnSpPr>
          <p:cNvPr id="33817" name="Straight Connector 77"/>
          <p:cNvCxnSpPr>
            <a:cxnSpLocks noChangeShapeType="1"/>
          </p:cNvCxnSpPr>
          <p:nvPr/>
        </p:nvCxnSpPr>
        <p:spPr bwMode="auto">
          <a:xfrm rot="5400000">
            <a:off x="3044032" y="5939631"/>
            <a:ext cx="152400" cy="15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3818" name="Straight Connector 77"/>
          <p:cNvCxnSpPr>
            <a:cxnSpLocks noChangeShapeType="1"/>
          </p:cNvCxnSpPr>
          <p:nvPr/>
        </p:nvCxnSpPr>
        <p:spPr bwMode="auto">
          <a:xfrm rot="5400000">
            <a:off x="5941219" y="5922169"/>
            <a:ext cx="152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p:cNvSpPr>
            <a:spLocks noGrp="1" noChangeArrowheads="1"/>
          </p:cNvSpPr>
          <p:nvPr>
            <p:ph type="body" idx="1"/>
          </p:nvPr>
        </p:nvSpPr>
        <p:spPr>
          <a:xfrm>
            <a:off x="457200" y="1219200"/>
            <a:ext cx="8382000" cy="3962400"/>
          </a:xfrm>
        </p:spPr>
        <p:txBody>
          <a:bodyPr/>
          <a:lstStyle/>
          <a:p>
            <a:pPr marL="0" indent="0" eaLnBrk="1" hangingPunct="1">
              <a:lnSpc>
                <a:spcPct val="90000"/>
              </a:lnSpc>
              <a:defRPr/>
            </a:pPr>
            <a:r>
              <a:rPr lang="en-US" sz="2100" b="0"/>
              <a:t>Dr Ridker has received investigator-initiated research support from the NHLBI, NCI, American Heart Association, Donald W Reynolds Foundation, Leduc Foundation, Doris Duke Charitable Foundation, AstraZeneca, Novartis, and SanofiAventis.</a:t>
            </a:r>
          </a:p>
          <a:p>
            <a:pPr marL="0" indent="0" eaLnBrk="1" hangingPunct="1">
              <a:lnSpc>
                <a:spcPct val="90000"/>
              </a:lnSpc>
              <a:defRPr/>
            </a:pPr>
            <a:r>
              <a:rPr lang="en-US" sz="2100" b="0"/>
              <a:t>Dr Ridker has served as a consultant to Seimens, AstraZeneca, Vascular Biogenics, Merck Schering Plough, and Novartis.</a:t>
            </a:r>
          </a:p>
          <a:p>
            <a:pPr marL="0" indent="0" eaLnBrk="1" hangingPunct="1">
              <a:lnSpc>
                <a:spcPct val="90000"/>
              </a:lnSpc>
              <a:defRPr/>
            </a:pPr>
            <a:r>
              <a:rPr lang="en-US" sz="2100" b="0"/>
              <a:t>Dr Ridker is listed as a co-inventor on patents held by the Brigham and Women’s Hospital that relate to the use of inflammatory biomarkers in cardiovascular disease and diabetes that have been licensed to Seimens and AstraZeneca.  </a:t>
            </a:r>
          </a:p>
        </p:txBody>
      </p:sp>
      <p:sp>
        <p:nvSpPr>
          <p:cNvPr id="17411" name="Line 3"/>
          <p:cNvSpPr>
            <a:spLocks noChangeShapeType="1"/>
          </p:cNvSpPr>
          <p:nvPr/>
        </p:nvSpPr>
        <p:spPr bwMode="auto">
          <a:xfrm>
            <a:off x="457200" y="914400"/>
            <a:ext cx="8229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Line 4"/>
          <p:cNvSpPr>
            <a:spLocks noChangeShapeType="1"/>
          </p:cNvSpPr>
          <p:nvPr/>
        </p:nvSpPr>
        <p:spPr bwMode="auto">
          <a:xfrm>
            <a:off x="457200" y="5257800"/>
            <a:ext cx="8229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body" idx="1"/>
          </p:nvPr>
        </p:nvSpPr>
        <p:spPr/>
        <p:txBody>
          <a:bodyPr/>
          <a:lstStyle/>
          <a:p>
            <a:pPr eaLnBrk="1" hangingPunct="1"/>
            <a:r>
              <a:rPr lang="en-US" altLang="en-US" sz="2100" smtClean="0"/>
              <a:t>JUPITER was an event-driven trial designed to continue until accrual of 520 confirmed primary endpoints to attain 90% power to detect a 25% reduction in the rate of the primary endpoint</a:t>
            </a:r>
          </a:p>
          <a:p>
            <a:pPr eaLnBrk="1" hangingPunct="1"/>
            <a:r>
              <a:rPr lang="en-US" altLang="en-US" sz="2100" smtClean="0"/>
              <a:t>The monitoring plan specified interim efficacy analyses with O’Brien-Fleming stopping boundaries determined by the Lan-DeMets approach upon attainment of 37.5% and 75% of the targeted numbers of endpoints</a:t>
            </a:r>
          </a:p>
          <a:p>
            <a:pPr eaLnBrk="1" hangingPunct="1"/>
            <a:r>
              <a:rPr lang="en-US" altLang="en-US" sz="2100" smtClean="0"/>
              <a:t>The IDMB charter specified that an early stopping recommendation required </a:t>
            </a:r>
            <a:r>
              <a:rPr lang="en-US" altLang="en-US" sz="2100" smtClean="0">
                <a:solidFill>
                  <a:srgbClr val="FFFF00"/>
                </a:solidFill>
              </a:rPr>
              <a:t>proof beyond reasonable doubt</a:t>
            </a:r>
            <a:r>
              <a:rPr lang="en-US" altLang="en-US" sz="2100" smtClean="0"/>
              <a:t> that for all, or some specific types of patients, prolonged use of rosuvastatin is clearly indicated or clearly contraindicated based on the interim analyses or other sources which might reasonably be expected to influence clinicians’ management decisions for subjects in the study</a:t>
            </a:r>
          </a:p>
        </p:txBody>
      </p:sp>
      <p:sp>
        <p:nvSpPr>
          <p:cNvPr id="34819" name="Rectangle 5"/>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2800" smtClean="0"/>
              <a:t>Pre-specified Monitoring and Stopping Guidelines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Statistical Analysis Plan</a:t>
            </a:r>
          </a:p>
        </p:txBody>
      </p:sp>
      <p:sp>
        <p:nvSpPr>
          <p:cNvPr id="35843" name="Rectangle 8"/>
          <p:cNvSpPr>
            <a:spLocks noGrp="1" noChangeArrowheads="1"/>
          </p:cNvSpPr>
          <p:nvPr>
            <p:ph type="body" idx="1"/>
          </p:nvPr>
        </p:nvSpPr>
        <p:spPr/>
        <p:txBody>
          <a:bodyPr/>
          <a:lstStyle/>
          <a:p>
            <a:pPr eaLnBrk="1" hangingPunct="1"/>
            <a:r>
              <a:rPr lang="en-US" altLang="en-US" sz="2000" smtClean="0"/>
              <a:t>Primary efficacy analyses counted all events diagnosed by </a:t>
            </a:r>
            <a:br>
              <a:rPr lang="en-US" altLang="en-US" sz="2000" smtClean="0"/>
            </a:br>
            <a:r>
              <a:rPr lang="en-US" altLang="en-US" sz="2000" smtClean="0"/>
              <a:t>March 30, 2008 according to the intention to treat principle. </a:t>
            </a:r>
            <a:br>
              <a:rPr lang="en-US" altLang="en-US" sz="2000" smtClean="0"/>
            </a:br>
            <a:r>
              <a:rPr lang="en-US" altLang="en-US" sz="2000" smtClean="0"/>
              <a:t>Safety analyses included events through the closeout visit, with the last closeout visit on August 20, 2008</a:t>
            </a:r>
          </a:p>
          <a:p>
            <a:pPr eaLnBrk="1" hangingPunct="1"/>
            <a:r>
              <a:rPr lang="en-US" altLang="en-US" sz="2000" smtClean="0"/>
              <a:t>Statistical significance determined by a likelihood ratio test of a proportional hazards model including only the treatment assignment. Validity of the proportional hazards assumption was evaluated graphically and by a likelihood ratio test of interaction between treatment effect and study time</a:t>
            </a:r>
          </a:p>
          <a:p>
            <a:pPr eaLnBrk="1" hangingPunct="1"/>
            <a:r>
              <a:rPr lang="en-US" altLang="en-US" sz="2000" smtClean="0"/>
              <a:t>Possible heterogeneity in the relative treatment effect across subgroups evaluated through likelihood ratio tests of interaction terms in a proportional hazards model  </a:t>
            </a:r>
          </a:p>
          <a:p>
            <a:pPr eaLnBrk="1" hangingPunct="1"/>
            <a:r>
              <a:rPr lang="en-US" altLang="en-US" sz="2000" smtClean="0"/>
              <a:t>Estimates of net clinical benefits were based on the number needed to treat (NNT) over 4 years and projected to 5 years by the method of Altman and Andersen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5646738" y="87313"/>
            <a:ext cx="349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sz="1400" b="1">
              <a:solidFill>
                <a:schemeClr val="bg1"/>
              </a:solidFill>
            </a:endParaRPr>
          </a:p>
        </p:txBody>
      </p:sp>
      <p:sp>
        <p:nvSpPr>
          <p:cNvPr id="36867" name="Rectangle 8"/>
          <p:cNvSpPr>
            <a:spLocks noGrp="1" noChangeArrowheads="1"/>
          </p:cNvSpPr>
          <p:nvPr>
            <p:ph type="title"/>
          </p:nvPr>
        </p:nvSpPr>
        <p:spPr/>
        <p:txBody>
          <a:bodyPr/>
          <a:lstStyle/>
          <a:p>
            <a:pPr eaLnBrk="1" hangingPunct="1"/>
            <a:r>
              <a:rPr lang="en-US" altLang="en-US" sz="3200" smtClean="0"/>
              <a:t>JUPITER:</a:t>
            </a:r>
            <a:r>
              <a:rPr lang="en-US" altLang="en-US" sz="2800" smtClean="0"/>
              <a:t/>
            </a:r>
            <a:br>
              <a:rPr lang="en-US" altLang="en-US" sz="2800" smtClean="0"/>
            </a:br>
            <a:r>
              <a:rPr lang="en-US" altLang="en-US" sz="2800" smtClean="0"/>
              <a:t>Baseline Blood Levels (Median, Interquartile Range)</a:t>
            </a:r>
          </a:p>
        </p:txBody>
      </p:sp>
      <p:graphicFrame>
        <p:nvGraphicFramePr>
          <p:cNvPr id="1773746" name="Group 178"/>
          <p:cNvGraphicFramePr>
            <a:graphicFrameLocks noGrp="1"/>
          </p:cNvGraphicFramePr>
          <p:nvPr/>
        </p:nvGraphicFramePr>
        <p:xfrm>
          <a:off x="152400" y="1460500"/>
          <a:ext cx="8861425" cy="4557713"/>
        </p:xfrm>
        <a:graphic>
          <a:graphicData uri="http://schemas.openxmlformats.org/drawingml/2006/table">
            <a:tbl>
              <a:tblPr/>
              <a:tblGrid>
                <a:gridCol w="3619500"/>
                <a:gridCol w="2620963"/>
                <a:gridCol w="2620962"/>
              </a:tblGrid>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marT="45723" marB="45723"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Rosuvastatin</a:t>
                      </a:r>
                      <a:br>
                        <a:rPr kumimoji="0" lang="en-US" sz="1600" b="1" i="0" u="none" strike="noStrike" cap="none" normalizeH="0" baseline="0" smtClean="0">
                          <a:ln>
                            <a:noFill/>
                          </a:ln>
                          <a:solidFill>
                            <a:schemeClr val="tx1"/>
                          </a:solidFill>
                          <a:effectLst/>
                          <a:latin typeface="Arial" charset="0"/>
                          <a:cs typeface="Arial" charset="0"/>
                        </a:rPr>
                      </a:br>
                      <a:r>
                        <a:rPr kumimoji="0" lang="en-US" sz="1600" b="1" i="0" u="none" strike="noStrike" cap="none" normalizeH="0" baseline="0" smtClean="0">
                          <a:ln>
                            <a:noFill/>
                          </a:ln>
                          <a:solidFill>
                            <a:schemeClr val="tx1"/>
                          </a:solidFill>
                          <a:effectLst/>
                          <a:latin typeface="Arial" charset="0"/>
                          <a:cs typeface="Arial" charset="0"/>
                        </a:rPr>
                        <a:t>(N=8901)</a:t>
                      </a:r>
                    </a:p>
                  </a:txBody>
                  <a:tcPr marT="45723" marB="45723"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Placebo</a:t>
                      </a:r>
                      <a:br>
                        <a:rPr kumimoji="0" lang="en-US" sz="1600" b="1" i="0" u="none" strike="noStrike" cap="none" normalizeH="0" baseline="0" smtClean="0">
                          <a:ln>
                            <a:noFill/>
                          </a:ln>
                          <a:solidFill>
                            <a:schemeClr val="tx1"/>
                          </a:solidFill>
                          <a:effectLst/>
                          <a:latin typeface="Arial" charset="0"/>
                          <a:cs typeface="Arial" charset="0"/>
                        </a:rPr>
                      </a:br>
                      <a:r>
                        <a:rPr kumimoji="0" lang="en-US" sz="1600" b="1" i="0" u="none" strike="noStrike" cap="none" normalizeH="0" baseline="0" smtClean="0">
                          <a:ln>
                            <a:noFill/>
                          </a:ln>
                          <a:solidFill>
                            <a:schemeClr val="tx1"/>
                          </a:solidFill>
                          <a:effectLst/>
                          <a:latin typeface="Arial" charset="0"/>
                          <a:cs typeface="Arial" charset="0"/>
                        </a:rPr>
                        <a:t>(n=8901)</a:t>
                      </a:r>
                    </a:p>
                  </a:txBody>
                  <a:tcPr marT="45723" marB="45723"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541376">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hsCRP 	mg/L</a:t>
                      </a:r>
                    </a:p>
                  </a:txBody>
                  <a:tcPr marT="45723" marB="45723"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4.2 (2.8 – 7.1)</a:t>
                      </a:r>
                    </a:p>
                  </a:txBody>
                  <a:tcPr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4.3 (2.8 – 7.2)</a:t>
                      </a:r>
                    </a:p>
                  </a:txBody>
                  <a:tcPr marT="45723" marB="45723"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rgbClr val="FFFF00"/>
                          </a:solidFill>
                          <a:effectLst/>
                          <a:latin typeface="Arial" charset="0"/>
                          <a:cs typeface="Arial" charset="0"/>
                        </a:rPr>
                        <a:t>LDL 	mg/dL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rgbClr val="FFFF00"/>
                          </a:solidFill>
                          <a:effectLst/>
                          <a:latin typeface="Arial" charset="0"/>
                          <a:cs typeface="Arial" charset="0"/>
                        </a:rPr>
                        <a:t>	mmol/L</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108 (94 – 119)</a:t>
                      </a:r>
                    </a:p>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2.8	(2.43 – 3.08)</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108 (94 – 119)</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2.8 (2.43 – 3.08)</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rgbClr val="FFFF00"/>
                          </a:solidFill>
                          <a:effectLst/>
                          <a:latin typeface="Arial" charset="0"/>
                          <a:cs typeface="Arial" charset="0"/>
                        </a:rPr>
                        <a:t>HDL 	mg/dL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rgbClr val="FFFF00"/>
                          </a:solidFill>
                          <a:effectLst/>
                          <a:latin typeface="Arial" charset="0"/>
                          <a:cs typeface="Arial" charset="0"/>
                        </a:rPr>
                        <a:t>	mmol/L</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49 (40 – 60)</a:t>
                      </a:r>
                    </a:p>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1.27 (1.03 – 1.55)</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49 (40 – 60)</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1.27 (1.03 – 1.55)</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Triglycerides	mg/dL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	mmol/L</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118	(85 – 169)</a:t>
                      </a:r>
                    </a:p>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1.33 (0.96 –1.91)</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118 (86 – 169)</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1.33 (0.97 – 1.91)</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Total Cholesterol 	mg/dL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	mmol/L</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186 (168 – 200)</a:t>
                      </a:r>
                    </a:p>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4.82 (4.35 – 5.18)</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185 (169 – 199)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4.79 (4.38 – 5.15)</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6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Glucose	mg/dL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	mmol/L</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94 (87 – 102)</a:t>
                      </a:r>
                    </a:p>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5.22 (4.83 – 5.66)</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94 (88 – 102)</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5.22 (4.88 – 5.66)</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41376">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tab pos="1943100" algn="l"/>
                        </a:tabLst>
                      </a:pPr>
                      <a:r>
                        <a:rPr kumimoji="0" lang="en-US" sz="1600" b="1" i="0" u="none" strike="noStrike" cap="none" normalizeH="0" baseline="0" smtClean="0">
                          <a:ln>
                            <a:noFill/>
                          </a:ln>
                          <a:solidFill>
                            <a:schemeClr val="tx1"/>
                          </a:solidFill>
                          <a:effectLst/>
                          <a:latin typeface="Arial" charset="0"/>
                          <a:cs typeface="Arial" charset="0"/>
                        </a:rPr>
                        <a:t>Hb</a:t>
                      </a:r>
                      <a:r>
                        <a:rPr kumimoji="0" lang="en-US" sz="1600" b="1" i="0" u="none" strike="noStrike" cap="none" normalizeH="0" baseline="-25000" smtClean="0">
                          <a:ln>
                            <a:noFill/>
                          </a:ln>
                          <a:solidFill>
                            <a:schemeClr val="tx1"/>
                          </a:solidFill>
                          <a:effectLst/>
                          <a:latin typeface="Arial" charset="0"/>
                          <a:cs typeface="Arial" charset="0"/>
                        </a:rPr>
                        <a:t>A1c</a:t>
                      </a:r>
                      <a:r>
                        <a:rPr kumimoji="0" lang="en-US" sz="1600" b="1" i="0" u="none" strike="noStrike" cap="none" normalizeH="0" baseline="0" smtClean="0">
                          <a:ln>
                            <a:noFill/>
                          </a:ln>
                          <a:solidFill>
                            <a:schemeClr val="tx1"/>
                          </a:solidFill>
                          <a:effectLst/>
                          <a:latin typeface="Arial" charset="0"/>
                          <a:cs typeface="Arial" charset="0"/>
                        </a:rPr>
                        <a:t> 	%</a:t>
                      </a:r>
                    </a:p>
                  </a:txBody>
                  <a:tcPr marT="45723" marB="45723" anchor="ctr" horzOverflow="overflow">
                    <a:lnL cap="flat">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5.7 (5.4 – 5.9)</a:t>
                      </a:r>
                    </a:p>
                  </a:txBody>
                  <a:tcPr marT="45723" marB="45723"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5.7 (5.5 – 5.9)</a:t>
                      </a:r>
                    </a:p>
                  </a:txBody>
                  <a:tcPr marT="45723" marB="45723" anchor="ctr" horzOverflow="overflow">
                    <a:lnL>
                      <a:noFill/>
                    </a:lnL>
                    <a:lnR cap="flat">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01" name="Rectangle 104"/>
          <p:cNvSpPr>
            <a:spLocks noChangeArrowheads="1"/>
          </p:cNvSpPr>
          <p:nvPr/>
        </p:nvSpPr>
        <p:spPr bwMode="auto">
          <a:xfrm>
            <a:off x="152400" y="6096000"/>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All values are median (interquartile range)	</a:t>
            </a:r>
          </a:p>
          <a:p>
            <a:pPr eaLnBrk="1" hangingPunct="1"/>
            <a:r>
              <a:rPr lang="en-US" altLang="en-US" sz="1200" b="1"/>
              <a:t> [Mean LDL = 104 mg/dL  (2.69 mmol/L)]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52400" y="6278563"/>
            <a:ext cx="4772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JUPITER Trial Study Group, </a:t>
            </a:r>
            <a:r>
              <a:rPr lang="en-US" altLang="en-US" sz="1200" b="1" i="1"/>
              <a:t>Am J Cardiol</a:t>
            </a:r>
            <a:r>
              <a:rPr lang="en-US" altLang="en-US" sz="1200" b="1"/>
              <a:t> 2007; 100: 1659-1664.</a:t>
            </a:r>
          </a:p>
        </p:txBody>
      </p:sp>
      <p:sp>
        <p:nvSpPr>
          <p:cNvPr id="37891" name="Rectangle 12"/>
          <p:cNvSpPr>
            <a:spLocks noGrp="1" noChangeArrowheads="1"/>
          </p:cNvSpPr>
          <p:nvPr>
            <p:ph type="title"/>
          </p:nvPr>
        </p:nvSpPr>
        <p:spPr/>
        <p:txBody>
          <a:bodyPr/>
          <a:lstStyle/>
          <a:p>
            <a:pPr eaLnBrk="1" hangingPunct="1"/>
            <a:r>
              <a:rPr lang="en-US" altLang="en-US" sz="2800" smtClean="0"/>
              <a:t>Comparison of the JUPITER Trial Population to Previous Statin Trials of Primary Prevention </a:t>
            </a:r>
          </a:p>
        </p:txBody>
      </p:sp>
      <p:graphicFrame>
        <p:nvGraphicFramePr>
          <p:cNvPr id="1775879" name="Group 263"/>
          <p:cNvGraphicFramePr>
            <a:graphicFrameLocks noGrp="1"/>
          </p:cNvGraphicFramePr>
          <p:nvPr/>
        </p:nvGraphicFramePr>
        <p:xfrm>
          <a:off x="152400" y="1460500"/>
          <a:ext cx="8858250" cy="4718050"/>
        </p:xfrm>
        <a:graphic>
          <a:graphicData uri="http://schemas.openxmlformats.org/drawingml/2006/table">
            <a:tbl>
              <a:tblPr/>
              <a:tblGrid>
                <a:gridCol w="3067050"/>
                <a:gridCol w="1930400"/>
                <a:gridCol w="1930400"/>
                <a:gridCol w="1930400"/>
              </a:tblGrid>
              <a:tr h="33528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JUPITER</a:t>
                      </a: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WOSCOPS</a:t>
                      </a: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AFCAPS</a:t>
                      </a: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Sample size (n)</a:t>
                      </a:r>
                    </a:p>
                  </a:txBody>
                  <a:tcPr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17,802</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6,595	</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6,605	</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Women (n)</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 6,801</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0</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997</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Non-Caucasian (n)</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5,118</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0</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350</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Duration (yrs)</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1.9 (max 5)</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4.9</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5.2</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Diabetes (%)</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0</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6</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Baseline LDL-C  (mg/dL)</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104</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192</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150</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Baseline HDL-C (mg/dL)</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49</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44</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36-40</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Baseline TG (mg/dL)</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118</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164</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158</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Baseline hsCRP (mg/L)</a:t>
                      </a:r>
                    </a:p>
                  </a:txBody>
                  <a:tcPr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&gt;2</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NA</a:t>
                      </a:r>
                    </a:p>
                  </a:txBody>
                  <a:tcPr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NA</a:t>
                      </a:r>
                    </a:p>
                  </a:txBody>
                  <a:tcPr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Intervention</a:t>
                      </a:r>
                    </a:p>
                  </a:txBody>
                  <a:tcPr anchor="ctr" horzOverflow="overflow">
                    <a:lnL cap="flat">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Rosuvastatin</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20 mg</a:t>
                      </a:r>
                    </a:p>
                  </a:txBody>
                  <a:tcPr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Pravastatin</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40 mg</a:t>
                      </a:r>
                    </a:p>
                  </a:txBody>
                  <a:tcPr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Lovastatin</a:t>
                      </a:r>
                    </a:p>
                    <a:p>
                      <a:pPr marL="0" marR="0" lvl="0" indent="0" algn="ctr"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10-40 mg</a:t>
                      </a:r>
                    </a:p>
                  </a:txBody>
                  <a:tcPr anchor="ctr" horzOverflow="overflow">
                    <a:lnL>
                      <a:noFill/>
                    </a:lnL>
                    <a:lnR cap="flat">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2700" y="5595938"/>
            <a:ext cx="184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400" b="1"/>
              <a:t>Rosuvastatin</a:t>
            </a:r>
          </a:p>
        </p:txBody>
      </p:sp>
      <p:sp>
        <p:nvSpPr>
          <p:cNvPr id="38915" name="Text Box 5"/>
          <p:cNvSpPr txBox="1">
            <a:spLocks noChangeArrowheads="1"/>
          </p:cNvSpPr>
          <p:nvPr/>
        </p:nvSpPr>
        <p:spPr bwMode="auto">
          <a:xfrm>
            <a:off x="12700" y="5889625"/>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400" b="1"/>
              <a:t>Placebo</a:t>
            </a:r>
          </a:p>
        </p:txBody>
      </p:sp>
      <p:sp>
        <p:nvSpPr>
          <p:cNvPr id="38916" name="Text Box 6"/>
          <p:cNvSpPr txBox="1">
            <a:spLocks noChangeArrowheads="1"/>
          </p:cNvSpPr>
          <p:nvPr/>
        </p:nvSpPr>
        <p:spPr bwMode="auto">
          <a:xfrm>
            <a:off x="1081088"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8901</a:t>
            </a:r>
          </a:p>
        </p:txBody>
      </p:sp>
      <p:sp>
        <p:nvSpPr>
          <p:cNvPr id="38917" name="Text Box 7"/>
          <p:cNvSpPr txBox="1">
            <a:spLocks noChangeArrowheads="1"/>
          </p:cNvSpPr>
          <p:nvPr/>
        </p:nvSpPr>
        <p:spPr bwMode="auto">
          <a:xfrm>
            <a:off x="2058988"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8353</a:t>
            </a:r>
          </a:p>
        </p:txBody>
      </p:sp>
      <p:sp>
        <p:nvSpPr>
          <p:cNvPr id="38918" name="Text Box 8"/>
          <p:cNvSpPr txBox="1">
            <a:spLocks noChangeArrowheads="1"/>
          </p:cNvSpPr>
          <p:nvPr/>
        </p:nvSpPr>
        <p:spPr bwMode="auto">
          <a:xfrm>
            <a:off x="3211513"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3872</a:t>
            </a:r>
          </a:p>
        </p:txBody>
      </p:sp>
      <p:sp>
        <p:nvSpPr>
          <p:cNvPr id="38919" name="Text Box 9"/>
          <p:cNvSpPr txBox="1">
            <a:spLocks noChangeArrowheads="1"/>
          </p:cNvSpPr>
          <p:nvPr/>
        </p:nvSpPr>
        <p:spPr bwMode="auto">
          <a:xfrm>
            <a:off x="4367213"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1333</a:t>
            </a:r>
          </a:p>
        </p:txBody>
      </p:sp>
      <p:sp>
        <p:nvSpPr>
          <p:cNvPr id="38920" name="Text Box 10"/>
          <p:cNvSpPr txBox="1">
            <a:spLocks noChangeArrowheads="1"/>
          </p:cNvSpPr>
          <p:nvPr/>
        </p:nvSpPr>
        <p:spPr bwMode="auto">
          <a:xfrm>
            <a:off x="5549900" y="5889625"/>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534</a:t>
            </a:r>
          </a:p>
        </p:txBody>
      </p:sp>
      <p:sp>
        <p:nvSpPr>
          <p:cNvPr id="38921" name="Text Box 11"/>
          <p:cNvSpPr txBox="1">
            <a:spLocks noChangeArrowheads="1"/>
          </p:cNvSpPr>
          <p:nvPr/>
        </p:nvSpPr>
        <p:spPr bwMode="auto">
          <a:xfrm>
            <a:off x="6132513"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173</a:t>
            </a:r>
          </a:p>
        </p:txBody>
      </p:sp>
      <p:sp>
        <p:nvSpPr>
          <p:cNvPr id="38922" name="Text Box 12"/>
          <p:cNvSpPr txBox="1">
            <a:spLocks noChangeArrowheads="1"/>
          </p:cNvSpPr>
          <p:nvPr/>
        </p:nvSpPr>
        <p:spPr bwMode="auto">
          <a:xfrm>
            <a:off x="1081088"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8901</a:t>
            </a:r>
          </a:p>
        </p:txBody>
      </p:sp>
      <p:sp>
        <p:nvSpPr>
          <p:cNvPr id="38923" name="Text Box 13"/>
          <p:cNvSpPr txBox="1">
            <a:spLocks noChangeArrowheads="1"/>
          </p:cNvSpPr>
          <p:nvPr/>
        </p:nvSpPr>
        <p:spPr bwMode="auto">
          <a:xfrm>
            <a:off x="2058988"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8412</a:t>
            </a:r>
          </a:p>
        </p:txBody>
      </p:sp>
      <p:sp>
        <p:nvSpPr>
          <p:cNvPr id="38924" name="Text Box 14"/>
          <p:cNvSpPr txBox="1">
            <a:spLocks noChangeArrowheads="1"/>
          </p:cNvSpPr>
          <p:nvPr/>
        </p:nvSpPr>
        <p:spPr bwMode="auto">
          <a:xfrm>
            <a:off x="3211513"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3892</a:t>
            </a:r>
          </a:p>
        </p:txBody>
      </p:sp>
      <p:sp>
        <p:nvSpPr>
          <p:cNvPr id="38925" name="Text Box 15"/>
          <p:cNvSpPr txBox="1">
            <a:spLocks noChangeArrowheads="1"/>
          </p:cNvSpPr>
          <p:nvPr/>
        </p:nvSpPr>
        <p:spPr bwMode="auto">
          <a:xfrm>
            <a:off x="4367213"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1352</a:t>
            </a:r>
          </a:p>
        </p:txBody>
      </p:sp>
      <p:sp>
        <p:nvSpPr>
          <p:cNvPr id="38926" name="Text Box 16"/>
          <p:cNvSpPr txBox="1">
            <a:spLocks noChangeArrowheads="1"/>
          </p:cNvSpPr>
          <p:nvPr/>
        </p:nvSpPr>
        <p:spPr bwMode="auto">
          <a:xfrm>
            <a:off x="5549900" y="5595938"/>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543</a:t>
            </a:r>
          </a:p>
        </p:txBody>
      </p:sp>
      <p:sp>
        <p:nvSpPr>
          <p:cNvPr id="38927" name="Text Box 17"/>
          <p:cNvSpPr txBox="1">
            <a:spLocks noChangeArrowheads="1"/>
          </p:cNvSpPr>
          <p:nvPr/>
        </p:nvSpPr>
        <p:spPr bwMode="auto">
          <a:xfrm>
            <a:off x="6132513"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400" b="1"/>
              <a:t>156</a:t>
            </a:r>
          </a:p>
        </p:txBody>
      </p:sp>
      <p:sp>
        <p:nvSpPr>
          <p:cNvPr id="38928" name="Text Box 18"/>
          <p:cNvSpPr txBox="1">
            <a:spLocks noChangeArrowheads="1"/>
          </p:cNvSpPr>
          <p:nvPr/>
        </p:nvSpPr>
        <p:spPr bwMode="auto">
          <a:xfrm>
            <a:off x="12700" y="5280025"/>
            <a:ext cx="247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400" b="1"/>
              <a:t>Number at risk</a:t>
            </a:r>
          </a:p>
        </p:txBody>
      </p:sp>
      <p:sp>
        <p:nvSpPr>
          <p:cNvPr id="38929" name="Text Box 19"/>
          <p:cNvSpPr txBox="1">
            <a:spLocks noChangeArrowheads="1"/>
          </p:cNvSpPr>
          <p:nvPr/>
        </p:nvSpPr>
        <p:spPr bwMode="auto">
          <a:xfrm>
            <a:off x="3906838" y="5207000"/>
            <a:ext cx="1335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Years</a:t>
            </a:r>
          </a:p>
        </p:txBody>
      </p:sp>
      <p:sp>
        <p:nvSpPr>
          <p:cNvPr id="38930" name="Line 20"/>
          <p:cNvSpPr>
            <a:spLocks noChangeShapeType="1"/>
          </p:cNvSpPr>
          <p:nvPr/>
        </p:nvSpPr>
        <p:spPr bwMode="auto">
          <a:xfrm>
            <a:off x="1433513" y="1447800"/>
            <a:ext cx="0" cy="3429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21"/>
          <p:cNvSpPr>
            <a:spLocks noChangeShapeType="1"/>
          </p:cNvSpPr>
          <p:nvPr/>
        </p:nvSpPr>
        <p:spPr bwMode="auto">
          <a:xfrm flipV="1">
            <a:off x="1443038" y="4860925"/>
            <a:ext cx="5980112" cy="47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22"/>
          <p:cNvSpPr>
            <a:spLocks noChangeShapeType="1"/>
          </p:cNvSpPr>
          <p:nvPr/>
        </p:nvSpPr>
        <p:spPr bwMode="auto">
          <a:xfrm>
            <a:off x="1431925"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3"/>
          <p:cNvSpPr>
            <a:spLocks noChangeShapeType="1"/>
          </p:cNvSpPr>
          <p:nvPr/>
        </p:nvSpPr>
        <p:spPr bwMode="auto">
          <a:xfrm>
            <a:off x="2598738"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4"/>
          <p:cNvSpPr>
            <a:spLocks noChangeShapeType="1"/>
          </p:cNvSpPr>
          <p:nvPr/>
        </p:nvSpPr>
        <p:spPr bwMode="auto">
          <a:xfrm>
            <a:off x="3765550"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5"/>
          <p:cNvSpPr>
            <a:spLocks noChangeShapeType="1"/>
          </p:cNvSpPr>
          <p:nvPr/>
        </p:nvSpPr>
        <p:spPr bwMode="auto">
          <a:xfrm>
            <a:off x="4932363"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6"/>
          <p:cNvSpPr>
            <a:spLocks noChangeShapeType="1"/>
          </p:cNvSpPr>
          <p:nvPr/>
        </p:nvSpPr>
        <p:spPr bwMode="auto">
          <a:xfrm>
            <a:off x="6099175"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9"/>
          <p:cNvSpPr>
            <a:spLocks noChangeShapeType="1"/>
          </p:cNvSpPr>
          <p:nvPr/>
        </p:nvSpPr>
        <p:spPr bwMode="auto">
          <a:xfrm>
            <a:off x="1341438" y="48625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8" name="Line 30"/>
          <p:cNvSpPr>
            <a:spLocks noChangeShapeType="1"/>
          </p:cNvSpPr>
          <p:nvPr/>
        </p:nvSpPr>
        <p:spPr bwMode="auto">
          <a:xfrm>
            <a:off x="1341438" y="4483100"/>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Line 31"/>
          <p:cNvSpPr>
            <a:spLocks noChangeShapeType="1"/>
          </p:cNvSpPr>
          <p:nvPr/>
        </p:nvSpPr>
        <p:spPr bwMode="auto">
          <a:xfrm>
            <a:off x="1341438" y="4105275"/>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Line 32"/>
          <p:cNvSpPr>
            <a:spLocks noChangeShapeType="1"/>
          </p:cNvSpPr>
          <p:nvPr/>
        </p:nvSpPr>
        <p:spPr bwMode="auto">
          <a:xfrm>
            <a:off x="1341438" y="3349625"/>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33"/>
          <p:cNvSpPr>
            <a:spLocks noChangeShapeType="1"/>
          </p:cNvSpPr>
          <p:nvPr/>
        </p:nvSpPr>
        <p:spPr bwMode="auto">
          <a:xfrm>
            <a:off x="1341438" y="2592388"/>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34"/>
          <p:cNvSpPr>
            <a:spLocks noChangeShapeType="1"/>
          </p:cNvSpPr>
          <p:nvPr/>
        </p:nvSpPr>
        <p:spPr bwMode="auto">
          <a:xfrm>
            <a:off x="1341438" y="221456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35"/>
          <p:cNvSpPr>
            <a:spLocks noChangeShapeType="1"/>
          </p:cNvSpPr>
          <p:nvPr/>
        </p:nvSpPr>
        <p:spPr bwMode="auto">
          <a:xfrm>
            <a:off x="1341438" y="1836738"/>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4" name="Line 36"/>
          <p:cNvSpPr>
            <a:spLocks noChangeShapeType="1"/>
          </p:cNvSpPr>
          <p:nvPr/>
        </p:nvSpPr>
        <p:spPr bwMode="auto">
          <a:xfrm>
            <a:off x="1341438" y="14589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Text Box 37"/>
          <p:cNvSpPr txBox="1">
            <a:spLocks noChangeArrowheads="1"/>
          </p:cNvSpPr>
          <p:nvPr/>
        </p:nvSpPr>
        <p:spPr bwMode="auto">
          <a:xfrm>
            <a:off x="1019175" y="468630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0</a:t>
            </a:r>
          </a:p>
        </p:txBody>
      </p:sp>
      <p:sp>
        <p:nvSpPr>
          <p:cNvPr id="38946" name="Text Box 38"/>
          <p:cNvSpPr txBox="1">
            <a:spLocks noChangeArrowheads="1"/>
          </p:cNvSpPr>
          <p:nvPr/>
        </p:nvSpPr>
        <p:spPr bwMode="auto">
          <a:xfrm>
            <a:off x="1019175" y="4306888"/>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1</a:t>
            </a:r>
          </a:p>
        </p:txBody>
      </p:sp>
      <p:sp>
        <p:nvSpPr>
          <p:cNvPr id="38947" name="Text Box 39"/>
          <p:cNvSpPr txBox="1">
            <a:spLocks noChangeArrowheads="1"/>
          </p:cNvSpPr>
          <p:nvPr/>
        </p:nvSpPr>
        <p:spPr bwMode="auto">
          <a:xfrm>
            <a:off x="1019175" y="3927475"/>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2</a:t>
            </a:r>
          </a:p>
        </p:txBody>
      </p:sp>
      <p:sp>
        <p:nvSpPr>
          <p:cNvPr id="38948" name="Text Box 40"/>
          <p:cNvSpPr txBox="1">
            <a:spLocks noChangeArrowheads="1"/>
          </p:cNvSpPr>
          <p:nvPr/>
        </p:nvSpPr>
        <p:spPr bwMode="auto">
          <a:xfrm>
            <a:off x="1019175" y="3170238"/>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4</a:t>
            </a:r>
          </a:p>
        </p:txBody>
      </p:sp>
      <p:sp>
        <p:nvSpPr>
          <p:cNvPr id="38949" name="Text Box 41"/>
          <p:cNvSpPr txBox="1">
            <a:spLocks noChangeArrowheads="1"/>
          </p:cNvSpPr>
          <p:nvPr/>
        </p:nvSpPr>
        <p:spPr bwMode="auto">
          <a:xfrm>
            <a:off x="1019175" y="241300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6</a:t>
            </a:r>
          </a:p>
        </p:txBody>
      </p:sp>
      <p:sp>
        <p:nvSpPr>
          <p:cNvPr id="38950" name="Text Box 42"/>
          <p:cNvSpPr txBox="1">
            <a:spLocks noChangeArrowheads="1"/>
          </p:cNvSpPr>
          <p:nvPr/>
        </p:nvSpPr>
        <p:spPr bwMode="auto">
          <a:xfrm>
            <a:off x="1019175" y="2033588"/>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7</a:t>
            </a:r>
          </a:p>
        </p:txBody>
      </p:sp>
      <p:sp>
        <p:nvSpPr>
          <p:cNvPr id="38951" name="Text Box 43"/>
          <p:cNvSpPr txBox="1">
            <a:spLocks noChangeArrowheads="1"/>
          </p:cNvSpPr>
          <p:nvPr/>
        </p:nvSpPr>
        <p:spPr bwMode="auto">
          <a:xfrm>
            <a:off x="1019175" y="1654175"/>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8</a:t>
            </a:r>
          </a:p>
        </p:txBody>
      </p:sp>
      <p:sp>
        <p:nvSpPr>
          <p:cNvPr id="38952" name="Text Box 44"/>
          <p:cNvSpPr txBox="1">
            <a:spLocks noChangeArrowheads="1"/>
          </p:cNvSpPr>
          <p:nvPr/>
        </p:nvSpPr>
        <p:spPr bwMode="auto">
          <a:xfrm>
            <a:off x="1019175" y="12763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9</a:t>
            </a:r>
          </a:p>
        </p:txBody>
      </p:sp>
      <p:sp>
        <p:nvSpPr>
          <p:cNvPr id="38953" name="Text Box 45"/>
          <p:cNvSpPr txBox="1">
            <a:spLocks noChangeArrowheads="1"/>
          </p:cNvSpPr>
          <p:nvPr/>
        </p:nvSpPr>
        <p:spPr bwMode="auto">
          <a:xfrm>
            <a:off x="1247775"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0</a:t>
            </a:r>
          </a:p>
        </p:txBody>
      </p:sp>
      <p:sp>
        <p:nvSpPr>
          <p:cNvPr id="38954" name="Text Box 46"/>
          <p:cNvSpPr txBox="1">
            <a:spLocks noChangeArrowheads="1"/>
          </p:cNvSpPr>
          <p:nvPr/>
        </p:nvSpPr>
        <p:spPr bwMode="auto">
          <a:xfrm>
            <a:off x="2408238"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1</a:t>
            </a:r>
          </a:p>
        </p:txBody>
      </p:sp>
      <p:sp>
        <p:nvSpPr>
          <p:cNvPr id="38955" name="Text Box 47"/>
          <p:cNvSpPr txBox="1">
            <a:spLocks noChangeArrowheads="1"/>
          </p:cNvSpPr>
          <p:nvPr/>
        </p:nvSpPr>
        <p:spPr bwMode="auto">
          <a:xfrm>
            <a:off x="3589338"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2</a:t>
            </a:r>
          </a:p>
        </p:txBody>
      </p:sp>
      <p:sp>
        <p:nvSpPr>
          <p:cNvPr id="38956" name="Text Box 48"/>
          <p:cNvSpPr txBox="1">
            <a:spLocks noChangeArrowheads="1"/>
          </p:cNvSpPr>
          <p:nvPr/>
        </p:nvSpPr>
        <p:spPr bwMode="auto">
          <a:xfrm>
            <a:off x="4741863"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3</a:t>
            </a:r>
          </a:p>
        </p:txBody>
      </p:sp>
      <p:sp>
        <p:nvSpPr>
          <p:cNvPr id="38957" name="Text Box 49"/>
          <p:cNvSpPr txBox="1">
            <a:spLocks noChangeArrowheads="1"/>
          </p:cNvSpPr>
          <p:nvPr/>
        </p:nvSpPr>
        <p:spPr bwMode="auto">
          <a:xfrm>
            <a:off x="5897563"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1600" b="1"/>
              <a:t>4</a:t>
            </a:r>
          </a:p>
        </p:txBody>
      </p:sp>
      <p:sp>
        <p:nvSpPr>
          <p:cNvPr id="38958" name="Text Box 53"/>
          <p:cNvSpPr txBox="1">
            <a:spLocks noChangeArrowheads="1"/>
          </p:cNvSpPr>
          <p:nvPr/>
        </p:nvSpPr>
        <p:spPr bwMode="auto">
          <a:xfrm>
            <a:off x="1471613" y="2598738"/>
            <a:ext cx="3259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800" b="1"/>
              <a:t>HR 0.56 (95% CI 0.46-0.69)</a:t>
            </a:r>
            <a:br>
              <a:rPr lang="en-US" altLang="en-US" sz="1800" b="1"/>
            </a:br>
            <a:r>
              <a:rPr lang="en-US" altLang="en-US" sz="1800" b="1"/>
              <a:t>P=&lt;0.00001</a:t>
            </a:r>
          </a:p>
        </p:txBody>
      </p:sp>
      <p:sp>
        <p:nvSpPr>
          <p:cNvPr id="38959" name="Line 54"/>
          <p:cNvSpPr>
            <a:spLocks noChangeShapeType="1"/>
          </p:cNvSpPr>
          <p:nvPr/>
        </p:nvSpPr>
        <p:spPr bwMode="auto">
          <a:xfrm>
            <a:off x="1571625" y="1539875"/>
            <a:ext cx="687388" cy="1588"/>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0" name="Line 55"/>
          <p:cNvSpPr>
            <a:spLocks noChangeShapeType="1"/>
          </p:cNvSpPr>
          <p:nvPr/>
        </p:nvSpPr>
        <p:spPr bwMode="auto">
          <a:xfrm>
            <a:off x="3933825" y="1539875"/>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961" name="Text Box 56"/>
          <p:cNvSpPr txBox="1">
            <a:spLocks noChangeArrowheads="1"/>
          </p:cNvSpPr>
          <p:nvPr/>
        </p:nvSpPr>
        <p:spPr bwMode="auto">
          <a:xfrm>
            <a:off x="2339975" y="1371600"/>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Rosuvastatin</a:t>
            </a:r>
          </a:p>
        </p:txBody>
      </p:sp>
      <p:sp>
        <p:nvSpPr>
          <p:cNvPr id="38962" name="Text Box 57"/>
          <p:cNvSpPr txBox="1">
            <a:spLocks noChangeArrowheads="1"/>
          </p:cNvSpPr>
          <p:nvPr/>
        </p:nvSpPr>
        <p:spPr bwMode="auto">
          <a:xfrm>
            <a:off x="4629150" y="13716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Placebo</a:t>
            </a:r>
          </a:p>
        </p:txBody>
      </p:sp>
      <p:sp>
        <p:nvSpPr>
          <p:cNvPr id="38963" name="Freeform 58"/>
          <p:cNvSpPr>
            <a:spLocks/>
          </p:cNvSpPr>
          <p:nvPr/>
        </p:nvSpPr>
        <p:spPr bwMode="auto">
          <a:xfrm>
            <a:off x="1466850" y="1809750"/>
            <a:ext cx="6251575" cy="3041650"/>
          </a:xfrm>
          <a:custGeom>
            <a:avLst/>
            <a:gdLst>
              <a:gd name="T0" fmla="*/ 2147483647 w 3938"/>
              <a:gd name="T1" fmla="*/ 2147483647 h 1916"/>
              <a:gd name="T2" fmla="*/ 2147483647 w 3938"/>
              <a:gd name="T3" fmla="*/ 2147483647 h 1916"/>
              <a:gd name="T4" fmla="*/ 2147483647 w 3938"/>
              <a:gd name="T5" fmla="*/ 2147483647 h 1916"/>
              <a:gd name="T6" fmla="*/ 2147483647 w 3938"/>
              <a:gd name="T7" fmla="*/ 2147483647 h 1916"/>
              <a:gd name="T8" fmla="*/ 2147483647 w 3938"/>
              <a:gd name="T9" fmla="*/ 2147483647 h 1916"/>
              <a:gd name="T10" fmla="*/ 2147483647 w 3938"/>
              <a:gd name="T11" fmla="*/ 2147483647 h 1916"/>
              <a:gd name="T12" fmla="*/ 2147483647 w 3938"/>
              <a:gd name="T13" fmla="*/ 2147483647 h 1916"/>
              <a:gd name="T14" fmla="*/ 2147483647 w 3938"/>
              <a:gd name="T15" fmla="*/ 2147483647 h 1916"/>
              <a:gd name="T16" fmla="*/ 2147483647 w 3938"/>
              <a:gd name="T17" fmla="*/ 2147483647 h 1916"/>
              <a:gd name="T18" fmla="*/ 2147483647 w 3938"/>
              <a:gd name="T19" fmla="*/ 2147483647 h 1916"/>
              <a:gd name="T20" fmla="*/ 2147483647 w 3938"/>
              <a:gd name="T21" fmla="*/ 2147483647 h 1916"/>
              <a:gd name="T22" fmla="*/ 2147483647 w 3938"/>
              <a:gd name="T23" fmla="*/ 2147483647 h 1916"/>
              <a:gd name="T24" fmla="*/ 2147483647 w 3938"/>
              <a:gd name="T25" fmla="*/ 2147483647 h 1916"/>
              <a:gd name="T26" fmla="*/ 2147483647 w 3938"/>
              <a:gd name="T27" fmla="*/ 2147483647 h 1916"/>
              <a:gd name="T28" fmla="*/ 2147483647 w 3938"/>
              <a:gd name="T29" fmla="*/ 2147483647 h 1916"/>
              <a:gd name="T30" fmla="*/ 2147483647 w 3938"/>
              <a:gd name="T31" fmla="*/ 2147483647 h 1916"/>
              <a:gd name="T32" fmla="*/ 2147483647 w 3938"/>
              <a:gd name="T33" fmla="*/ 2147483647 h 1916"/>
              <a:gd name="T34" fmla="*/ 2147483647 w 3938"/>
              <a:gd name="T35" fmla="*/ 2147483647 h 1916"/>
              <a:gd name="T36" fmla="*/ 2147483647 w 3938"/>
              <a:gd name="T37" fmla="*/ 2147483647 h 1916"/>
              <a:gd name="T38" fmla="*/ 2147483647 w 3938"/>
              <a:gd name="T39" fmla="*/ 2147483647 h 1916"/>
              <a:gd name="T40" fmla="*/ 2147483647 w 3938"/>
              <a:gd name="T41" fmla="*/ 2147483647 h 1916"/>
              <a:gd name="T42" fmla="*/ 2147483647 w 3938"/>
              <a:gd name="T43" fmla="*/ 2147483647 h 1916"/>
              <a:gd name="T44" fmla="*/ 2147483647 w 3938"/>
              <a:gd name="T45" fmla="*/ 2147483647 h 1916"/>
              <a:gd name="T46" fmla="*/ 2147483647 w 3938"/>
              <a:gd name="T47" fmla="*/ 2147483647 h 1916"/>
              <a:gd name="T48" fmla="*/ 2147483647 w 3938"/>
              <a:gd name="T49" fmla="*/ 2147483647 h 1916"/>
              <a:gd name="T50" fmla="*/ 2147483647 w 3938"/>
              <a:gd name="T51" fmla="*/ 2147483647 h 1916"/>
              <a:gd name="T52" fmla="*/ 2147483647 w 3938"/>
              <a:gd name="T53" fmla="*/ 2147483647 h 1916"/>
              <a:gd name="T54" fmla="*/ 2147483647 w 3938"/>
              <a:gd name="T55" fmla="*/ 2147483647 h 1916"/>
              <a:gd name="T56" fmla="*/ 2147483647 w 3938"/>
              <a:gd name="T57" fmla="*/ 2147483647 h 1916"/>
              <a:gd name="T58" fmla="*/ 2147483647 w 3938"/>
              <a:gd name="T59" fmla="*/ 2147483647 h 1916"/>
              <a:gd name="T60" fmla="*/ 2147483647 w 3938"/>
              <a:gd name="T61" fmla="*/ 2147483647 h 1916"/>
              <a:gd name="T62" fmla="*/ 2147483647 w 3938"/>
              <a:gd name="T63" fmla="*/ 2147483647 h 1916"/>
              <a:gd name="T64" fmla="*/ 2147483647 w 3938"/>
              <a:gd name="T65" fmla="*/ 2147483647 h 1916"/>
              <a:gd name="T66" fmla="*/ 2147483647 w 3938"/>
              <a:gd name="T67" fmla="*/ 2147483647 h 1916"/>
              <a:gd name="T68" fmla="*/ 2147483647 w 3938"/>
              <a:gd name="T69" fmla="*/ 2147483647 h 1916"/>
              <a:gd name="T70" fmla="*/ 2147483647 w 3938"/>
              <a:gd name="T71" fmla="*/ 2147483647 h 1916"/>
              <a:gd name="T72" fmla="*/ 2147483647 w 3938"/>
              <a:gd name="T73" fmla="*/ 2147483647 h 1916"/>
              <a:gd name="T74" fmla="*/ 2147483647 w 3938"/>
              <a:gd name="T75" fmla="*/ 2147483647 h 1916"/>
              <a:gd name="T76" fmla="*/ 2147483647 w 3938"/>
              <a:gd name="T77" fmla="*/ 2147483647 h 1916"/>
              <a:gd name="T78" fmla="*/ 2147483647 w 3938"/>
              <a:gd name="T79" fmla="*/ 2147483647 h 1916"/>
              <a:gd name="T80" fmla="*/ 2147483647 w 3938"/>
              <a:gd name="T81" fmla="*/ 2147483647 h 1916"/>
              <a:gd name="T82" fmla="*/ 2147483647 w 3938"/>
              <a:gd name="T83" fmla="*/ 2147483647 h 1916"/>
              <a:gd name="T84" fmla="*/ 2147483647 w 3938"/>
              <a:gd name="T85" fmla="*/ 2147483647 h 1916"/>
              <a:gd name="T86" fmla="*/ 2147483647 w 3938"/>
              <a:gd name="T87" fmla="*/ 2147483647 h 1916"/>
              <a:gd name="T88" fmla="*/ 2147483647 w 3938"/>
              <a:gd name="T89" fmla="*/ 0 h 19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38"/>
              <a:gd name="T136" fmla="*/ 0 h 1916"/>
              <a:gd name="T137" fmla="*/ 3938 w 3938"/>
              <a:gd name="T138" fmla="*/ 1916 h 19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38" h="1916">
                <a:moveTo>
                  <a:pt x="0" y="1916"/>
                </a:moveTo>
                <a:lnTo>
                  <a:pt x="80" y="1880"/>
                </a:lnTo>
                <a:lnTo>
                  <a:pt x="134" y="1882"/>
                </a:lnTo>
                <a:lnTo>
                  <a:pt x="148" y="1864"/>
                </a:lnTo>
                <a:lnTo>
                  <a:pt x="198" y="1862"/>
                </a:lnTo>
                <a:lnTo>
                  <a:pt x="208" y="1844"/>
                </a:lnTo>
                <a:lnTo>
                  <a:pt x="236" y="1840"/>
                </a:lnTo>
                <a:lnTo>
                  <a:pt x="242" y="1824"/>
                </a:lnTo>
                <a:lnTo>
                  <a:pt x="262" y="1820"/>
                </a:lnTo>
                <a:lnTo>
                  <a:pt x="264" y="1802"/>
                </a:lnTo>
                <a:lnTo>
                  <a:pt x="314" y="1802"/>
                </a:lnTo>
                <a:lnTo>
                  <a:pt x="320" y="1794"/>
                </a:lnTo>
                <a:lnTo>
                  <a:pt x="340" y="1782"/>
                </a:lnTo>
                <a:lnTo>
                  <a:pt x="364" y="1778"/>
                </a:lnTo>
                <a:lnTo>
                  <a:pt x="402" y="1758"/>
                </a:lnTo>
                <a:lnTo>
                  <a:pt x="444" y="1752"/>
                </a:lnTo>
                <a:lnTo>
                  <a:pt x="450" y="1740"/>
                </a:lnTo>
                <a:lnTo>
                  <a:pt x="482" y="1742"/>
                </a:lnTo>
                <a:lnTo>
                  <a:pt x="486" y="1734"/>
                </a:lnTo>
                <a:lnTo>
                  <a:pt x="510" y="1732"/>
                </a:lnTo>
                <a:lnTo>
                  <a:pt x="506" y="1720"/>
                </a:lnTo>
                <a:lnTo>
                  <a:pt x="536" y="1718"/>
                </a:lnTo>
                <a:lnTo>
                  <a:pt x="546" y="1710"/>
                </a:lnTo>
                <a:lnTo>
                  <a:pt x="574" y="1712"/>
                </a:lnTo>
                <a:lnTo>
                  <a:pt x="580" y="1700"/>
                </a:lnTo>
                <a:lnTo>
                  <a:pt x="612" y="1700"/>
                </a:lnTo>
                <a:lnTo>
                  <a:pt x="616" y="1692"/>
                </a:lnTo>
                <a:lnTo>
                  <a:pt x="652" y="1694"/>
                </a:lnTo>
                <a:lnTo>
                  <a:pt x="648" y="1676"/>
                </a:lnTo>
                <a:lnTo>
                  <a:pt x="672" y="1670"/>
                </a:lnTo>
                <a:lnTo>
                  <a:pt x="672" y="1660"/>
                </a:lnTo>
                <a:lnTo>
                  <a:pt x="694" y="1658"/>
                </a:lnTo>
                <a:lnTo>
                  <a:pt x="704" y="1644"/>
                </a:lnTo>
                <a:lnTo>
                  <a:pt x="720" y="1630"/>
                </a:lnTo>
                <a:lnTo>
                  <a:pt x="756" y="1630"/>
                </a:lnTo>
                <a:lnTo>
                  <a:pt x="792" y="1590"/>
                </a:lnTo>
                <a:lnTo>
                  <a:pt x="822" y="1590"/>
                </a:lnTo>
                <a:lnTo>
                  <a:pt x="830" y="1568"/>
                </a:lnTo>
                <a:lnTo>
                  <a:pt x="862" y="1570"/>
                </a:lnTo>
                <a:lnTo>
                  <a:pt x="892" y="1550"/>
                </a:lnTo>
                <a:lnTo>
                  <a:pt x="922" y="1552"/>
                </a:lnTo>
                <a:lnTo>
                  <a:pt x="954" y="1548"/>
                </a:lnTo>
                <a:lnTo>
                  <a:pt x="988" y="1536"/>
                </a:lnTo>
                <a:lnTo>
                  <a:pt x="1012" y="1522"/>
                </a:lnTo>
                <a:lnTo>
                  <a:pt x="1076" y="1522"/>
                </a:lnTo>
                <a:lnTo>
                  <a:pt x="1088" y="1506"/>
                </a:lnTo>
                <a:lnTo>
                  <a:pt x="1115" y="1503"/>
                </a:lnTo>
                <a:lnTo>
                  <a:pt x="1124" y="1480"/>
                </a:lnTo>
                <a:lnTo>
                  <a:pt x="1158" y="1472"/>
                </a:lnTo>
                <a:lnTo>
                  <a:pt x="1166" y="1458"/>
                </a:lnTo>
                <a:lnTo>
                  <a:pt x="1202" y="1454"/>
                </a:lnTo>
                <a:lnTo>
                  <a:pt x="1234" y="1424"/>
                </a:lnTo>
                <a:lnTo>
                  <a:pt x="1260" y="1418"/>
                </a:lnTo>
                <a:lnTo>
                  <a:pt x="1270" y="1402"/>
                </a:lnTo>
                <a:lnTo>
                  <a:pt x="1310" y="1392"/>
                </a:lnTo>
                <a:lnTo>
                  <a:pt x="1312" y="1370"/>
                </a:lnTo>
                <a:lnTo>
                  <a:pt x="1346" y="1370"/>
                </a:lnTo>
                <a:lnTo>
                  <a:pt x="1364" y="1350"/>
                </a:lnTo>
                <a:lnTo>
                  <a:pt x="1422" y="1352"/>
                </a:lnTo>
                <a:lnTo>
                  <a:pt x="1458" y="1344"/>
                </a:lnTo>
                <a:lnTo>
                  <a:pt x="1458" y="1332"/>
                </a:lnTo>
                <a:lnTo>
                  <a:pt x="1498" y="1312"/>
                </a:lnTo>
                <a:lnTo>
                  <a:pt x="1556" y="1314"/>
                </a:lnTo>
                <a:lnTo>
                  <a:pt x="1564" y="1306"/>
                </a:lnTo>
                <a:lnTo>
                  <a:pt x="1584" y="1304"/>
                </a:lnTo>
                <a:lnTo>
                  <a:pt x="1586" y="1290"/>
                </a:lnTo>
                <a:lnTo>
                  <a:pt x="1642" y="1290"/>
                </a:lnTo>
                <a:lnTo>
                  <a:pt x="1658" y="1270"/>
                </a:lnTo>
                <a:lnTo>
                  <a:pt x="1678" y="1270"/>
                </a:lnTo>
                <a:lnTo>
                  <a:pt x="1688" y="1250"/>
                </a:lnTo>
                <a:lnTo>
                  <a:pt x="1714" y="1254"/>
                </a:lnTo>
                <a:lnTo>
                  <a:pt x="1716" y="1232"/>
                </a:lnTo>
                <a:lnTo>
                  <a:pt x="1742" y="1226"/>
                </a:lnTo>
                <a:lnTo>
                  <a:pt x="1762" y="1194"/>
                </a:lnTo>
                <a:lnTo>
                  <a:pt x="1804" y="1198"/>
                </a:lnTo>
                <a:lnTo>
                  <a:pt x="1806" y="1162"/>
                </a:lnTo>
                <a:lnTo>
                  <a:pt x="1844" y="1166"/>
                </a:lnTo>
                <a:lnTo>
                  <a:pt x="1864" y="1114"/>
                </a:lnTo>
                <a:lnTo>
                  <a:pt x="1876" y="1102"/>
                </a:lnTo>
                <a:lnTo>
                  <a:pt x="1928" y="1104"/>
                </a:lnTo>
                <a:lnTo>
                  <a:pt x="1942" y="1074"/>
                </a:lnTo>
                <a:lnTo>
                  <a:pt x="2004" y="1070"/>
                </a:lnTo>
                <a:lnTo>
                  <a:pt x="2022" y="1056"/>
                </a:lnTo>
                <a:lnTo>
                  <a:pt x="2026" y="1032"/>
                </a:lnTo>
                <a:lnTo>
                  <a:pt x="2050" y="1018"/>
                </a:lnTo>
                <a:lnTo>
                  <a:pt x="2046" y="992"/>
                </a:lnTo>
                <a:lnTo>
                  <a:pt x="2076" y="996"/>
                </a:lnTo>
                <a:lnTo>
                  <a:pt x="2074" y="972"/>
                </a:lnTo>
                <a:lnTo>
                  <a:pt x="2106" y="968"/>
                </a:lnTo>
                <a:lnTo>
                  <a:pt x="2116" y="946"/>
                </a:lnTo>
                <a:lnTo>
                  <a:pt x="2114" y="924"/>
                </a:lnTo>
                <a:lnTo>
                  <a:pt x="2132" y="926"/>
                </a:lnTo>
                <a:lnTo>
                  <a:pt x="2132" y="894"/>
                </a:lnTo>
                <a:lnTo>
                  <a:pt x="2156" y="894"/>
                </a:lnTo>
                <a:lnTo>
                  <a:pt x="2160" y="876"/>
                </a:lnTo>
                <a:lnTo>
                  <a:pt x="2176" y="876"/>
                </a:lnTo>
                <a:lnTo>
                  <a:pt x="2170" y="824"/>
                </a:lnTo>
                <a:lnTo>
                  <a:pt x="2238" y="820"/>
                </a:lnTo>
                <a:lnTo>
                  <a:pt x="2250" y="757"/>
                </a:lnTo>
                <a:lnTo>
                  <a:pt x="2298" y="756"/>
                </a:lnTo>
                <a:lnTo>
                  <a:pt x="2298" y="736"/>
                </a:lnTo>
                <a:lnTo>
                  <a:pt x="2334" y="730"/>
                </a:lnTo>
                <a:lnTo>
                  <a:pt x="2328" y="686"/>
                </a:lnTo>
                <a:lnTo>
                  <a:pt x="2342" y="686"/>
                </a:lnTo>
                <a:lnTo>
                  <a:pt x="2340" y="664"/>
                </a:lnTo>
                <a:lnTo>
                  <a:pt x="2358" y="646"/>
                </a:lnTo>
                <a:lnTo>
                  <a:pt x="2357" y="622"/>
                </a:lnTo>
                <a:lnTo>
                  <a:pt x="2424" y="626"/>
                </a:lnTo>
                <a:lnTo>
                  <a:pt x="2426" y="606"/>
                </a:lnTo>
                <a:lnTo>
                  <a:pt x="2460" y="606"/>
                </a:lnTo>
                <a:lnTo>
                  <a:pt x="2462" y="586"/>
                </a:lnTo>
                <a:lnTo>
                  <a:pt x="2578" y="584"/>
                </a:lnTo>
                <a:lnTo>
                  <a:pt x="2576" y="562"/>
                </a:lnTo>
                <a:lnTo>
                  <a:pt x="2780" y="560"/>
                </a:lnTo>
                <a:lnTo>
                  <a:pt x="2776" y="524"/>
                </a:lnTo>
                <a:lnTo>
                  <a:pt x="2852" y="524"/>
                </a:lnTo>
                <a:lnTo>
                  <a:pt x="2848" y="500"/>
                </a:lnTo>
                <a:lnTo>
                  <a:pt x="2880" y="498"/>
                </a:lnTo>
                <a:lnTo>
                  <a:pt x="2876" y="460"/>
                </a:lnTo>
                <a:lnTo>
                  <a:pt x="2890" y="458"/>
                </a:lnTo>
                <a:lnTo>
                  <a:pt x="2884" y="418"/>
                </a:lnTo>
                <a:lnTo>
                  <a:pt x="2961" y="419"/>
                </a:lnTo>
                <a:lnTo>
                  <a:pt x="2958" y="370"/>
                </a:lnTo>
                <a:lnTo>
                  <a:pt x="2970" y="370"/>
                </a:lnTo>
                <a:lnTo>
                  <a:pt x="2964" y="332"/>
                </a:lnTo>
                <a:lnTo>
                  <a:pt x="2988" y="326"/>
                </a:lnTo>
                <a:lnTo>
                  <a:pt x="2982" y="284"/>
                </a:lnTo>
                <a:lnTo>
                  <a:pt x="3046" y="280"/>
                </a:lnTo>
                <a:lnTo>
                  <a:pt x="3044" y="230"/>
                </a:lnTo>
                <a:lnTo>
                  <a:pt x="3051" y="224"/>
                </a:lnTo>
                <a:lnTo>
                  <a:pt x="3051" y="180"/>
                </a:lnTo>
                <a:lnTo>
                  <a:pt x="3107" y="183"/>
                </a:lnTo>
                <a:lnTo>
                  <a:pt x="3108" y="116"/>
                </a:lnTo>
                <a:lnTo>
                  <a:pt x="3269" y="117"/>
                </a:lnTo>
                <a:lnTo>
                  <a:pt x="3267" y="0"/>
                </a:lnTo>
                <a:lnTo>
                  <a:pt x="3938" y="3"/>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4" name="Freeform 59"/>
          <p:cNvSpPr>
            <a:spLocks/>
          </p:cNvSpPr>
          <p:nvPr/>
        </p:nvSpPr>
        <p:spPr bwMode="auto">
          <a:xfrm>
            <a:off x="1470025" y="3065463"/>
            <a:ext cx="5981700" cy="1793875"/>
          </a:xfrm>
          <a:custGeom>
            <a:avLst/>
            <a:gdLst>
              <a:gd name="T0" fmla="*/ 2147483647 w 3768"/>
              <a:gd name="T1" fmla="*/ 2147483647 h 1130"/>
              <a:gd name="T2" fmla="*/ 2147483647 w 3768"/>
              <a:gd name="T3" fmla="*/ 2147483647 h 1130"/>
              <a:gd name="T4" fmla="*/ 2147483647 w 3768"/>
              <a:gd name="T5" fmla="*/ 2147483647 h 1130"/>
              <a:gd name="T6" fmla="*/ 2147483647 w 3768"/>
              <a:gd name="T7" fmla="*/ 2147483647 h 1130"/>
              <a:gd name="T8" fmla="*/ 2147483647 w 3768"/>
              <a:gd name="T9" fmla="*/ 2147483647 h 1130"/>
              <a:gd name="T10" fmla="*/ 2147483647 w 3768"/>
              <a:gd name="T11" fmla="*/ 2147483647 h 1130"/>
              <a:gd name="T12" fmla="*/ 2147483647 w 3768"/>
              <a:gd name="T13" fmla="*/ 2147483647 h 1130"/>
              <a:gd name="T14" fmla="*/ 2147483647 w 3768"/>
              <a:gd name="T15" fmla="*/ 2147483647 h 1130"/>
              <a:gd name="T16" fmla="*/ 2147483647 w 3768"/>
              <a:gd name="T17" fmla="*/ 2147483647 h 1130"/>
              <a:gd name="T18" fmla="*/ 2147483647 w 3768"/>
              <a:gd name="T19" fmla="*/ 2147483647 h 1130"/>
              <a:gd name="T20" fmla="*/ 2147483647 w 3768"/>
              <a:gd name="T21" fmla="*/ 2147483647 h 1130"/>
              <a:gd name="T22" fmla="*/ 2147483647 w 3768"/>
              <a:gd name="T23" fmla="*/ 2147483647 h 1130"/>
              <a:gd name="T24" fmla="*/ 2147483647 w 3768"/>
              <a:gd name="T25" fmla="*/ 2147483647 h 1130"/>
              <a:gd name="T26" fmla="*/ 2147483647 w 3768"/>
              <a:gd name="T27" fmla="*/ 2147483647 h 1130"/>
              <a:gd name="T28" fmla="*/ 2147483647 w 3768"/>
              <a:gd name="T29" fmla="*/ 2147483647 h 1130"/>
              <a:gd name="T30" fmla="*/ 2147483647 w 3768"/>
              <a:gd name="T31" fmla="*/ 2147483647 h 1130"/>
              <a:gd name="T32" fmla="*/ 2147483647 w 3768"/>
              <a:gd name="T33" fmla="*/ 2147483647 h 1130"/>
              <a:gd name="T34" fmla="*/ 2147483647 w 3768"/>
              <a:gd name="T35" fmla="*/ 2147483647 h 1130"/>
              <a:gd name="T36" fmla="*/ 2147483647 w 3768"/>
              <a:gd name="T37" fmla="*/ 2147483647 h 1130"/>
              <a:gd name="T38" fmla="*/ 2147483647 w 3768"/>
              <a:gd name="T39" fmla="*/ 2147483647 h 1130"/>
              <a:gd name="T40" fmla="*/ 2147483647 w 3768"/>
              <a:gd name="T41" fmla="*/ 2147483647 h 1130"/>
              <a:gd name="T42" fmla="*/ 2147483647 w 3768"/>
              <a:gd name="T43" fmla="*/ 2147483647 h 1130"/>
              <a:gd name="T44" fmla="*/ 2147483647 w 3768"/>
              <a:gd name="T45" fmla="*/ 2147483647 h 1130"/>
              <a:gd name="T46" fmla="*/ 2147483647 w 3768"/>
              <a:gd name="T47" fmla="*/ 2147483647 h 1130"/>
              <a:gd name="T48" fmla="*/ 2147483647 w 3768"/>
              <a:gd name="T49" fmla="*/ 2147483647 h 1130"/>
              <a:gd name="T50" fmla="*/ 2147483647 w 3768"/>
              <a:gd name="T51" fmla="*/ 2147483647 h 1130"/>
              <a:gd name="T52" fmla="*/ 2147483647 w 3768"/>
              <a:gd name="T53" fmla="*/ 2147483647 h 1130"/>
              <a:gd name="T54" fmla="*/ 2147483647 w 3768"/>
              <a:gd name="T55" fmla="*/ 2147483647 h 1130"/>
              <a:gd name="T56" fmla="*/ 2147483647 w 3768"/>
              <a:gd name="T57" fmla="*/ 2147483647 h 1130"/>
              <a:gd name="T58" fmla="*/ 2147483647 w 3768"/>
              <a:gd name="T59" fmla="*/ 2147483647 h 1130"/>
              <a:gd name="T60" fmla="*/ 2147483647 w 3768"/>
              <a:gd name="T61" fmla="*/ 2147483647 h 1130"/>
              <a:gd name="T62" fmla="*/ 2147483647 w 3768"/>
              <a:gd name="T63" fmla="*/ 2147483647 h 1130"/>
              <a:gd name="T64" fmla="*/ 2147483647 w 3768"/>
              <a:gd name="T65" fmla="*/ 2147483647 h 1130"/>
              <a:gd name="T66" fmla="*/ 2147483647 w 3768"/>
              <a:gd name="T67" fmla="*/ 2147483647 h 1130"/>
              <a:gd name="T68" fmla="*/ 2147483647 w 3768"/>
              <a:gd name="T69" fmla="*/ 2147483647 h 1130"/>
              <a:gd name="T70" fmla="*/ 2147483647 w 3768"/>
              <a:gd name="T71" fmla="*/ 2147483647 h 1130"/>
              <a:gd name="T72" fmla="*/ 2147483647 w 3768"/>
              <a:gd name="T73" fmla="*/ 2147483647 h 1130"/>
              <a:gd name="T74" fmla="*/ 2147483647 w 3768"/>
              <a:gd name="T75" fmla="*/ 2147483647 h 1130"/>
              <a:gd name="T76" fmla="*/ 2147483647 w 3768"/>
              <a:gd name="T77" fmla="*/ 2147483647 h 1130"/>
              <a:gd name="T78" fmla="*/ 2147483647 w 3768"/>
              <a:gd name="T79" fmla="*/ 2147483647 h 1130"/>
              <a:gd name="T80" fmla="*/ 2147483647 w 3768"/>
              <a:gd name="T81" fmla="*/ 2147483647 h 1130"/>
              <a:gd name="T82" fmla="*/ 2147483647 w 3768"/>
              <a:gd name="T83" fmla="*/ 2147483647 h 1130"/>
              <a:gd name="T84" fmla="*/ 2147483647 w 3768"/>
              <a:gd name="T85" fmla="*/ 2147483647 h 1130"/>
              <a:gd name="T86" fmla="*/ 2147483647 w 3768"/>
              <a:gd name="T87" fmla="*/ 2147483647 h 1130"/>
              <a:gd name="T88" fmla="*/ 2147483647 w 3768"/>
              <a:gd name="T89" fmla="*/ 2147483647 h 1130"/>
              <a:gd name="T90" fmla="*/ 2147483647 w 3768"/>
              <a:gd name="T91" fmla="*/ 2147483647 h 1130"/>
              <a:gd name="T92" fmla="*/ 2147483647 w 3768"/>
              <a:gd name="T93" fmla="*/ 2147483647 h 1130"/>
              <a:gd name="T94" fmla="*/ 2147483647 w 3768"/>
              <a:gd name="T95" fmla="*/ 2147483647 h 1130"/>
              <a:gd name="T96" fmla="*/ 2147483647 w 3768"/>
              <a:gd name="T97" fmla="*/ 0 h 1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8"/>
              <a:gd name="T148" fmla="*/ 0 h 1130"/>
              <a:gd name="T149" fmla="*/ 3768 w 3768"/>
              <a:gd name="T150" fmla="*/ 1130 h 1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8" h="1130">
                <a:moveTo>
                  <a:pt x="0" y="1130"/>
                </a:moveTo>
                <a:lnTo>
                  <a:pt x="81" y="1095"/>
                </a:lnTo>
                <a:lnTo>
                  <a:pt x="130" y="1096"/>
                </a:lnTo>
                <a:lnTo>
                  <a:pt x="157" y="1083"/>
                </a:lnTo>
                <a:lnTo>
                  <a:pt x="214" y="1081"/>
                </a:lnTo>
                <a:lnTo>
                  <a:pt x="222" y="1068"/>
                </a:lnTo>
                <a:lnTo>
                  <a:pt x="300" y="1072"/>
                </a:lnTo>
                <a:lnTo>
                  <a:pt x="309" y="1048"/>
                </a:lnTo>
                <a:lnTo>
                  <a:pt x="331" y="1053"/>
                </a:lnTo>
                <a:lnTo>
                  <a:pt x="342" y="1036"/>
                </a:lnTo>
                <a:lnTo>
                  <a:pt x="360" y="1032"/>
                </a:lnTo>
                <a:lnTo>
                  <a:pt x="399" y="1035"/>
                </a:lnTo>
                <a:lnTo>
                  <a:pt x="417" y="1017"/>
                </a:lnTo>
                <a:lnTo>
                  <a:pt x="444" y="1020"/>
                </a:lnTo>
                <a:lnTo>
                  <a:pt x="448" y="1009"/>
                </a:lnTo>
                <a:lnTo>
                  <a:pt x="477" y="1014"/>
                </a:lnTo>
                <a:lnTo>
                  <a:pt x="478" y="999"/>
                </a:lnTo>
                <a:lnTo>
                  <a:pt x="517" y="1006"/>
                </a:lnTo>
                <a:lnTo>
                  <a:pt x="526" y="988"/>
                </a:lnTo>
                <a:lnTo>
                  <a:pt x="552" y="993"/>
                </a:lnTo>
                <a:lnTo>
                  <a:pt x="553" y="981"/>
                </a:lnTo>
                <a:lnTo>
                  <a:pt x="585" y="985"/>
                </a:lnTo>
                <a:lnTo>
                  <a:pt x="594" y="966"/>
                </a:lnTo>
                <a:lnTo>
                  <a:pt x="651" y="969"/>
                </a:lnTo>
                <a:lnTo>
                  <a:pt x="661" y="957"/>
                </a:lnTo>
                <a:lnTo>
                  <a:pt x="729" y="966"/>
                </a:lnTo>
                <a:lnTo>
                  <a:pt x="744" y="946"/>
                </a:lnTo>
                <a:lnTo>
                  <a:pt x="768" y="952"/>
                </a:lnTo>
                <a:lnTo>
                  <a:pt x="775" y="939"/>
                </a:lnTo>
                <a:lnTo>
                  <a:pt x="798" y="942"/>
                </a:lnTo>
                <a:lnTo>
                  <a:pt x="805" y="928"/>
                </a:lnTo>
                <a:lnTo>
                  <a:pt x="847" y="931"/>
                </a:lnTo>
                <a:lnTo>
                  <a:pt x="850" y="919"/>
                </a:lnTo>
                <a:lnTo>
                  <a:pt x="873" y="921"/>
                </a:lnTo>
                <a:lnTo>
                  <a:pt x="873" y="906"/>
                </a:lnTo>
                <a:lnTo>
                  <a:pt x="906" y="909"/>
                </a:lnTo>
                <a:lnTo>
                  <a:pt x="907" y="898"/>
                </a:lnTo>
                <a:lnTo>
                  <a:pt x="933" y="901"/>
                </a:lnTo>
                <a:lnTo>
                  <a:pt x="939" y="886"/>
                </a:lnTo>
                <a:lnTo>
                  <a:pt x="984" y="888"/>
                </a:lnTo>
                <a:lnTo>
                  <a:pt x="993" y="877"/>
                </a:lnTo>
                <a:lnTo>
                  <a:pt x="1044" y="882"/>
                </a:lnTo>
                <a:lnTo>
                  <a:pt x="1054" y="864"/>
                </a:lnTo>
                <a:lnTo>
                  <a:pt x="1092" y="868"/>
                </a:lnTo>
                <a:lnTo>
                  <a:pt x="1096" y="856"/>
                </a:lnTo>
                <a:lnTo>
                  <a:pt x="1207" y="862"/>
                </a:lnTo>
                <a:lnTo>
                  <a:pt x="1227" y="837"/>
                </a:lnTo>
                <a:lnTo>
                  <a:pt x="1267" y="841"/>
                </a:lnTo>
                <a:lnTo>
                  <a:pt x="1273" y="829"/>
                </a:lnTo>
                <a:lnTo>
                  <a:pt x="1305" y="832"/>
                </a:lnTo>
                <a:lnTo>
                  <a:pt x="1321" y="811"/>
                </a:lnTo>
                <a:lnTo>
                  <a:pt x="1383" y="813"/>
                </a:lnTo>
                <a:lnTo>
                  <a:pt x="1396" y="795"/>
                </a:lnTo>
                <a:lnTo>
                  <a:pt x="1431" y="798"/>
                </a:lnTo>
                <a:lnTo>
                  <a:pt x="1441" y="787"/>
                </a:lnTo>
                <a:lnTo>
                  <a:pt x="1507" y="795"/>
                </a:lnTo>
                <a:lnTo>
                  <a:pt x="1513" y="774"/>
                </a:lnTo>
                <a:lnTo>
                  <a:pt x="1536" y="774"/>
                </a:lnTo>
                <a:lnTo>
                  <a:pt x="1665" y="778"/>
                </a:lnTo>
                <a:lnTo>
                  <a:pt x="1687" y="756"/>
                </a:lnTo>
                <a:lnTo>
                  <a:pt x="1704" y="759"/>
                </a:lnTo>
                <a:lnTo>
                  <a:pt x="1713" y="732"/>
                </a:lnTo>
                <a:lnTo>
                  <a:pt x="1759" y="732"/>
                </a:lnTo>
                <a:lnTo>
                  <a:pt x="1782" y="723"/>
                </a:lnTo>
                <a:lnTo>
                  <a:pt x="1783" y="691"/>
                </a:lnTo>
                <a:lnTo>
                  <a:pt x="1825" y="682"/>
                </a:lnTo>
                <a:lnTo>
                  <a:pt x="1828" y="661"/>
                </a:lnTo>
                <a:lnTo>
                  <a:pt x="1863" y="666"/>
                </a:lnTo>
                <a:lnTo>
                  <a:pt x="1863" y="627"/>
                </a:lnTo>
                <a:lnTo>
                  <a:pt x="1890" y="607"/>
                </a:lnTo>
                <a:lnTo>
                  <a:pt x="1920" y="613"/>
                </a:lnTo>
                <a:lnTo>
                  <a:pt x="1938" y="586"/>
                </a:lnTo>
                <a:lnTo>
                  <a:pt x="1981" y="592"/>
                </a:lnTo>
                <a:lnTo>
                  <a:pt x="1990" y="574"/>
                </a:lnTo>
                <a:lnTo>
                  <a:pt x="2022" y="577"/>
                </a:lnTo>
                <a:lnTo>
                  <a:pt x="2020" y="541"/>
                </a:lnTo>
                <a:lnTo>
                  <a:pt x="2079" y="543"/>
                </a:lnTo>
                <a:lnTo>
                  <a:pt x="2074" y="520"/>
                </a:lnTo>
                <a:lnTo>
                  <a:pt x="2104" y="522"/>
                </a:lnTo>
                <a:lnTo>
                  <a:pt x="2107" y="499"/>
                </a:lnTo>
                <a:lnTo>
                  <a:pt x="2328" y="504"/>
                </a:lnTo>
                <a:lnTo>
                  <a:pt x="2328" y="487"/>
                </a:lnTo>
                <a:lnTo>
                  <a:pt x="2443" y="496"/>
                </a:lnTo>
                <a:lnTo>
                  <a:pt x="2445" y="460"/>
                </a:lnTo>
                <a:lnTo>
                  <a:pt x="2487" y="456"/>
                </a:lnTo>
                <a:lnTo>
                  <a:pt x="2488" y="435"/>
                </a:lnTo>
                <a:lnTo>
                  <a:pt x="2647" y="439"/>
                </a:lnTo>
                <a:lnTo>
                  <a:pt x="2644" y="423"/>
                </a:lnTo>
                <a:lnTo>
                  <a:pt x="2928" y="427"/>
                </a:lnTo>
                <a:lnTo>
                  <a:pt x="2923" y="372"/>
                </a:lnTo>
                <a:lnTo>
                  <a:pt x="2944" y="372"/>
                </a:lnTo>
                <a:lnTo>
                  <a:pt x="2940" y="330"/>
                </a:lnTo>
                <a:lnTo>
                  <a:pt x="3096" y="333"/>
                </a:lnTo>
                <a:lnTo>
                  <a:pt x="3100" y="277"/>
                </a:lnTo>
                <a:lnTo>
                  <a:pt x="3148" y="282"/>
                </a:lnTo>
                <a:lnTo>
                  <a:pt x="3150" y="195"/>
                </a:lnTo>
                <a:lnTo>
                  <a:pt x="3352" y="196"/>
                </a:lnTo>
                <a:lnTo>
                  <a:pt x="3352" y="0"/>
                </a:lnTo>
                <a:lnTo>
                  <a:pt x="3768" y="3"/>
                </a:lnTo>
              </a:path>
            </a:pathLst>
          </a:custGeom>
          <a:noFill/>
          <a:ln w="28575">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5" name="Line 60"/>
          <p:cNvSpPr>
            <a:spLocks noChangeShapeType="1"/>
          </p:cNvSpPr>
          <p:nvPr/>
        </p:nvSpPr>
        <p:spPr bwMode="auto">
          <a:xfrm>
            <a:off x="1354138" y="3727450"/>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Line 61"/>
          <p:cNvSpPr>
            <a:spLocks noChangeShapeType="1"/>
          </p:cNvSpPr>
          <p:nvPr/>
        </p:nvSpPr>
        <p:spPr bwMode="auto">
          <a:xfrm>
            <a:off x="1354138" y="29702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Text Box 62"/>
          <p:cNvSpPr txBox="1">
            <a:spLocks noChangeArrowheads="1"/>
          </p:cNvSpPr>
          <p:nvPr/>
        </p:nvSpPr>
        <p:spPr bwMode="auto">
          <a:xfrm>
            <a:off x="1031875" y="35496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3</a:t>
            </a:r>
          </a:p>
        </p:txBody>
      </p:sp>
      <p:sp>
        <p:nvSpPr>
          <p:cNvPr id="38968" name="Text Box 63"/>
          <p:cNvSpPr txBox="1">
            <a:spLocks noChangeArrowheads="1"/>
          </p:cNvSpPr>
          <p:nvPr/>
        </p:nvSpPr>
        <p:spPr bwMode="auto">
          <a:xfrm>
            <a:off x="1006475" y="2790825"/>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a:spcBef>
                <a:spcPct val="50000"/>
              </a:spcBef>
            </a:pPr>
            <a:r>
              <a:rPr lang="en-US" altLang="en-US" sz="1600" b="1"/>
              <a:t>5</a:t>
            </a:r>
          </a:p>
        </p:txBody>
      </p:sp>
      <p:sp>
        <p:nvSpPr>
          <p:cNvPr id="38969" name="TextBox 65"/>
          <p:cNvSpPr txBox="1">
            <a:spLocks noChangeArrowheads="1"/>
          </p:cNvSpPr>
          <p:nvPr/>
        </p:nvSpPr>
        <p:spPr bwMode="auto">
          <a:xfrm>
            <a:off x="7686675" y="2133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2400" b="1"/>
              <a:t>44%</a:t>
            </a:r>
          </a:p>
        </p:txBody>
      </p:sp>
      <p:sp>
        <p:nvSpPr>
          <p:cNvPr id="38970" name="Rectangle 127"/>
          <p:cNvSpPr>
            <a:spLocks noGrp="1" noChangeArrowheads="1"/>
          </p:cNvSpPr>
          <p:nvPr>
            <p:ph type="title"/>
          </p:nvPr>
        </p:nvSpPr>
        <p:spPr>
          <a:xfrm>
            <a:off x="284163" y="174625"/>
            <a:ext cx="8505825" cy="823913"/>
          </a:xfrm>
        </p:spPr>
        <p:txBody>
          <a:bodyPr/>
          <a:lstStyle/>
          <a:p>
            <a:pPr eaLnBrk="1" hangingPunct="1"/>
            <a:r>
              <a:rPr lang="en-US" altLang="en-US" sz="3200" smtClean="0"/>
              <a:t>JUPITER: Primary Endpoint </a:t>
            </a:r>
          </a:p>
        </p:txBody>
      </p:sp>
      <p:sp>
        <p:nvSpPr>
          <p:cNvPr id="38971" name="Line 129"/>
          <p:cNvSpPr>
            <a:spLocks noChangeShapeType="1"/>
          </p:cNvSpPr>
          <p:nvPr/>
        </p:nvSpPr>
        <p:spPr bwMode="auto">
          <a:xfrm>
            <a:off x="8675688" y="1792288"/>
            <a:ext cx="0" cy="1447800"/>
          </a:xfrm>
          <a:prstGeom prst="line">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8972" name="TextBox 63"/>
          <p:cNvSpPr txBox="1">
            <a:spLocks noChangeArrowheads="1"/>
          </p:cNvSpPr>
          <p:nvPr/>
        </p:nvSpPr>
        <p:spPr bwMode="auto">
          <a:xfrm rot="-5400000">
            <a:off x="-504825" y="3067050"/>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a:t>Cumulative incidence, %</a:t>
            </a:r>
          </a:p>
        </p:txBody>
      </p:sp>
      <p:sp>
        <p:nvSpPr>
          <p:cNvPr id="38973" name="TextBox 64"/>
          <p:cNvSpPr txBox="1">
            <a:spLocks noChangeArrowheads="1"/>
          </p:cNvSpPr>
          <p:nvPr/>
        </p:nvSpPr>
        <p:spPr bwMode="auto">
          <a:xfrm>
            <a:off x="1403350" y="1738313"/>
            <a:ext cx="4378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142 (1.6%)      252 (2.8%)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5"/>
          <p:cNvSpPr>
            <a:spLocks noChangeArrowheads="1"/>
          </p:cNvSpPr>
          <p:nvPr/>
        </p:nvSpPr>
        <p:spPr bwMode="invGray">
          <a:xfrm>
            <a:off x="654050" y="2741613"/>
            <a:ext cx="7793038" cy="54927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39" name="Rectangle 66"/>
          <p:cNvSpPr>
            <a:spLocks noChangeArrowheads="1"/>
          </p:cNvSpPr>
          <p:nvPr/>
        </p:nvSpPr>
        <p:spPr bwMode="invGray">
          <a:xfrm>
            <a:off x="654050" y="3903663"/>
            <a:ext cx="7793038" cy="54927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40" name="Rectangle 67"/>
          <p:cNvSpPr>
            <a:spLocks noChangeArrowheads="1"/>
          </p:cNvSpPr>
          <p:nvPr/>
        </p:nvSpPr>
        <p:spPr bwMode="invGray">
          <a:xfrm>
            <a:off x="654050" y="5065713"/>
            <a:ext cx="7793038" cy="54927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41" name="Rectangle 2"/>
          <p:cNvSpPr>
            <a:spLocks noChangeArrowheads="1"/>
          </p:cNvSpPr>
          <p:nvPr/>
        </p:nvSpPr>
        <p:spPr bwMode="auto">
          <a:xfrm>
            <a:off x="4921250" y="4699000"/>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42" name="Rectangle 3"/>
          <p:cNvSpPr>
            <a:spLocks noChangeArrowheads="1"/>
          </p:cNvSpPr>
          <p:nvPr/>
        </p:nvSpPr>
        <p:spPr bwMode="auto">
          <a:xfrm>
            <a:off x="4902200" y="4108450"/>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43" name="Rectangle 4"/>
          <p:cNvSpPr>
            <a:spLocks noChangeArrowheads="1"/>
          </p:cNvSpPr>
          <p:nvPr/>
        </p:nvSpPr>
        <p:spPr bwMode="auto">
          <a:xfrm>
            <a:off x="5038725" y="3513138"/>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39944" name="Rectangle 5"/>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2800" smtClean="0"/>
              <a:t>Primary Endpoint by Time Since Randomization</a:t>
            </a:r>
          </a:p>
        </p:txBody>
      </p:sp>
      <p:sp>
        <p:nvSpPr>
          <p:cNvPr id="39945" name="Rectangle 6"/>
          <p:cNvSpPr>
            <a:spLocks noChangeArrowheads="1"/>
          </p:cNvSpPr>
          <p:nvPr/>
        </p:nvSpPr>
        <p:spPr bwMode="auto">
          <a:xfrm>
            <a:off x="1152525" y="1493838"/>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solidFill>
                  <a:srgbClr val="FFFF00"/>
                </a:solidFill>
              </a:rPr>
              <a:t>Time since randomization</a:t>
            </a:r>
          </a:p>
        </p:txBody>
      </p:sp>
      <p:sp>
        <p:nvSpPr>
          <p:cNvPr id="39946" name="Rectangle 7"/>
          <p:cNvSpPr>
            <a:spLocks noChangeArrowheads="1"/>
          </p:cNvSpPr>
          <p:nvPr/>
        </p:nvSpPr>
        <p:spPr bwMode="auto">
          <a:xfrm>
            <a:off x="1152525" y="226377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6 months</a:t>
            </a:r>
          </a:p>
        </p:txBody>
      </p:sp>
      <p:sp>
        <p:nvSpPr>
          <p:cNvPr id="39947" name="Rectangle 8"/>
          <p:cNvSpPr>
            <a:spLocks noChangeArrowheads="1"/>
          </p:cNvSpPr>
          <p:nvPr/>
        </p:nvSpPr>
        <p:spPr bwMode="auto">
          <a:xfrm>
            <a:off x="1152525" y="28416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12 months</a:t>
            </a:r>
          </a:p>
        </p:txBody>
      </p:sp>
      <p:sp>
        <p:nvSpPr>
          <p:cNvPr id="39948" name="Rectangle 9"/>
          <p:cNvSpPr>
            <a:spLocks noChangeArrowheads="1"/>
          </p:cNvSpPr>
          <p:nvPr/>
        </p:nvSpPr>
        <p:spPr bwMode="auto">
          <a:xfrm>
            <a:off x="1152525" y="34163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18 months</a:t>
            </a:r>
          </a:p>
        </p:txBody>
      </p:sp>
      <p:sp>
        <p:nvSpPr>
          <p:cNvPr id="39949" name="Rectangle 10"/>
          <p:cNvSpPr>
            <a:spLocks noChangeArrowheads="1"/>
          </p:cNvSpPr>
          <p:nvPr/>
        </p:nvSpPr>
        <p:spPr bwMode="auto">
          <a:xfrm>
            <a:off x="1152525" y="3992563"/>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2 years</a:t>
            </a:r>
          </a:p>
        </p:txBody>
      </p:sp>
      <p:sp>
        <p:nvSpPr>
          <p:cNvPr id="39950" name="Rectangle 11"/>
          <p:cNvSpPr>
            <a:spLocks noChangeArrowheads="1"/>
          </p:cNvSpPr>
          <p:nvPr/>
        </p:nvSpPr>
        <p:spPr bwMode="auto">
          <a:xfrm>
            <a:off x="1152525" y="45688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2.5 years</a:t>
            </a:r>
          </a:p>
        </p:txBody>
      </p:sp>
      <p:sp>
        <p:nvSpPr>
          <p:cNvPr id="39951" name="Rectangle 12"/>
          <p:cNvSpPr>
            <a:spLocks noChangeArrowheads="1"/>
          </p:cNvSpPr>
          <p:nvPr/>
        </p:nvSpPr>
        <p:spPr bwMode="auto">
          <a:xfrm>
            <a:off x="1152525" y="51435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t" hangingPunct="1">
              <a:buClr>
                <a:srgbClr val="FFFF00"/>
              </a:buClr>
              <a:buSzPct val="110000"/>
              <a:buFont typeface="Wingdings" pitchFamily="2" charset="2"/>
              <a:buNone/>
            </a:pPr>
            <a:r>
              <a:rPr lang="en-GB" altLang="en-US" sz="1600" b="1"/>
              <a:t>  3 years</a:t>
            </a:r>
          </a:p>
        </p:txBody>
      </p:sp>
      <p:sp>
        <p:nvSpPr>
          <p:cNvPr id="39952" name="Rectangle 13"/>
          <p:cNvSpPr>
            <a:spLocks noChangeArrowheads="1"/>
          </p:cNvSpPr>
          <p:nvPr/>
        </p:nvSpPr>
        <p:spPr bwMode="auto">
          <a:xfrm>
            <a:off x="6524625" y="28416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t" hangingPunct="1">
              <a:buClr>
                <a:srgbClr val="FFFF00"/>
              </a:buClr>
              <a:buSzPct val="110000"/>
              <a:buFont typeface="Wingdings" pitchFamily="2" charset="2"/>
              <a:buNone/>
            </a:pPr>
            <a:r>
              <a:rPr lang="en-GB" altLang="en-US" sz="1600" b="1"/>
              <a:t>&lt;0.001</a:t>
            </a:r>
          </a:p>
        </p:txBody>
      </p:sp>
      <p:sp>
        <p:nvSpPr>
          <p:cNvPr id="39953" name="Rectangle 14"/>
          <p:cNvSpPr>
            <a:spLocks noChangeArrowheads="1"/>
          </p:cNvSpPr>
          <p:nvPr/>
        </p:nvSpPr>
        <p:spPr bwMode="auto">
          <a:xfrm>
            <a:off x="6524625" y="34163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60000"/>
              </a:spcBef>
              <a:buClr>
                <a:srgbClr val="FFFF00"/>
              </a:buClr>
              <a:buSzPct val="110000"/>
              <a:buFont typeface="Wingdings" pitchFamily="2" charset="2"/>
              <a:buNone/>
            </a:pPr>
            <a:r>
              <a:rPr lang="en-US" altLang="en-US" sz="1600" b="1"/>
              <a:t>&lt;0.001</a:t>
            </a:r>
          </a:p>
        </p:txBody>
      </p:sp>
      <p:sp>
        <p:nvSpPr>
          <p:cNvPr id="39954" name="Rectangle 15"/>
          <p:cNvSpPr>
            <a:spLocks noChangeArrowheads="1"/>
          </p:cNvSpPr>
          <p:nvPr/>
        </p:nvSpPr>
        <p:spPr bwMode="auto">
          <a:xfrm>
            <a:off x="6524625" y="3992563"/>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t" hangingPunct="1">
              <a:buClr>
                <a:srgbClr val="FFFF00"/>
              </a:buClr>
              <a:buSzPct val="110000"/>
              <a:buFont typeface="Wingdings" pitchFamily="2" charset="2"/>
              <a:buNone/>
            </a:pPr>
            <a:r>
              <a:rPr lang="en-GB" altLang="en-US" sz="1600" b="1"/>
              <a:t>&lt;0.001</a:t>
            </a:r>
          </a:p>
        </p:txBody>
      </p:sp>
      <p:sp>
        <p:nvSpPr>
          <p:cNvPr id="39955" name="Rectangle 16"/>
          <p:cNvSpPr>
            <a:spLocks noChangeArrowheads="1"/>
          </p:cNvSpPr>
          <p:nvPr/>
        </p:nvSpPr>
        <p:spPr bwMode="auto">
          <a:xfrm>
            <a:off x="6524625" y="45688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t" hangingPunct="1">
              <a:buClr>
                <a:srgbClr val="FFFF00"/>
              </a:buClr>
              <a:buSzPct val="110000"/>
              <a:buFont typeface="Wingdings" pitchFamily="2" charset="2"/>
              <a:buNone/>
            </a:pPr>
            <a:r>
              <a:rPr lang="en-GB" altLang="en-US" sz="1600" b="1"/>
              <a:t>&lt;0.001</a:t>
            </a:r>
          </a:p>
        </p:txBody>
      </p:sp>
      <p:sp>
        <p:nvSpPr>
          <p:cNvPr id="39956" name="Rectangle 17"/>
          <p:cNvSpPr>
            <a:spLocks noChangeArrowheads="1"/>
          </p:cNvSpPr>
          <p:nvPr/>
        </p:nvSpPr>
        <p:spPr bwMode="auto">
          <a:xfrm>
            <a:off x="6524625" y="51435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t" hangingPunct="1">
              <a:buClr>
                <a:srgbClr val="FFFF00"/>
              </a:buClr>
              <a:buSzPct val="110000"/>
              <a:buFont typeface="Wingdings" pitchFamily="2" charset="2"/>
              <a:buNone/>
            </a:pPr>
            <a:r>
              <a:rPr lang="en-GB" altLang="en-US" sz="1600" b="1"/>
              <a:t>&lt;0.001</a:t>
            </a:r>
          </a:p>
        </p:txBody>
      </p:sp>
      <p:sp>
        <p:nvSpPr>
          <p:cNvPr id="39957" name="TextBox 60"/>
          <p:cNvSpPr txBox="1">
            <a:spLocks noChangeArrowheads="1"/>
          </p:cNvSpPr>
          <p:nvPr/>
        </p:nvSpPr>
        <p:spPr bwMode="auto">
          <a:xfrm>
            <a:off x="2882900" y="6296025"/>
            <a:ext cx="2219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Hazard ratio (95% CI)</a:t>
            </a:r>
          </a:p>
        </p:txBody>
      </p:sp>
      <p:sp>
        <p:nvSpPr>
          <p:cNvPr id="39958" name="TextBox 7"/>
          <p:cNvSpPr txBox="1">
            <a:spLocks noChangeArrowheads="1"/>
          </p:cNvSpPr>
          <p:nvPr/>
        </p:nvSpPr>
        <p:spPr bwMode="auto">
          <a:xfrm>
            <a:off x="6940550" y="22955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600" b="1"/>
              <a:t>0.029</a:t>
            </a:r>
          </a:p>
        </p:txBody>
      </p:sp>
      <p:sp>
        <p:nvSpPr>
          <p:cNvPr id="39959" name="Rectangle 20"/>
          <p:cNvSpPr>
            <a:spLocks noChangeArrowheads="1"/>
          </p:cNvSpPr>
          <p:nvPr/>
        </p:nvSpPr>
        <p:spPr bwMode="auto">
          <a:xfrm>
            <a:off x="6519863" y="1493838"/>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t" hangingPunct="1">
              <a:buClr>
                <a:srgbClr val="FFFF00"/>
              </a:buClr>
              <a:buSzPct val="110000"/>
              <a:buFont typeface="Wingdings" pitchFamily="2" charset="2"/>
              <a:buNone/>
            </a:pPr>
            <a:r>
              <a:rPr lang="en-GB" altLang="en-US" sz="1600" b="1">
                <a:solidFill>
                  <a:srgbClr val="FFFF00"/>
                </a:solidFill>
              </a:rPr>
              <a:t>P value</a:t>
            </a:r>
          </a:p>
        </p:txBody>
      </p:sp>
      <p:sp>
        <p:nvSpPr>
          <p:cNvPr id="39960" name="Line 21"/>
          <p:cNvSpPr>
            <a:spLocks noChangeShapeType="1"/>
          </p:cNvSpPr>
          <p:nvPr/>
        </p:nvSpPr>
        <p:spPr bwMode="auto">
          <a:xfrm>
            <a:off x="5830888" y="2024063"/>
            <a:ext cx="0" cy="3898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2"/>
          <p:cNvSpPr>
            <a:spLocks noChangeShapeType="1"/>
          </p:cNvSpPr>
          <p:nvPr/>
        </p:nvSpPr>
        <p:spPr bwMode="auto">
          <a:xfrm>
            <a:off x="2079625" y="5922963"/>
            <a:ext cx="65976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23"/>
          <p:cNvSpPr>
            <a:spLocks noChangeShapeType="1"/>
          </p:cNvSpPr>
          <p:nvPr/>
        </p:nvSpPr>
        <p:spPr bwMode="auto">
          <a:xfrm flipV="1">
            <a:off x="2079625"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24"/>
          <p:cNvSpPr>
            <a:spLocks noChangeShapeType="1"/>
          </p:cNvSpPr>
          <p:nvPr/>
        </p:nvSpPr>
        <p:spPr bwMode="auto">
          <a:xfrm flipV="1">
            <a:off x="3209925"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25"/>
          <p:cNvSpPr>
            <a:spLocks noChangeShapeType="1"/>
          </p:cNvSpPr>
          <p:nvPr/>
        </p:nvSpPr>
        <p:spPr bwMode="auto">
          <a:xfrm flipV="1">
            <a:off x="3865563"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26"/>
          <p:cNvSpPr>
            <a:spLocks noChangeShapeType="1"/>
          </p:cNvSpPr>
          <p:nvPr/>
        </p:nvSpPr>
        <p:spPr bwMode="auto">
          <a:xfrm flipV="1">
            <a:off x="4340225"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27"/>
          <p:cNvSpPr>
            <a:spLocks noChangeShapeType="1"/>
          </p:cNvSpPr>
          <p:nvPr/>
        </p:nvSpPr>
        <p:spPr bwMode="auto">
          <a:xfrm flipV="1">
            <a:off x="4700588"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28"/>
          <p:cNvSpPr>
            <a:spLocks noChangeShapeType="1"/>
          </p:cNvSpPr>
          <p:nvPr/>
        </p:nvSpPr>
        <p:spPr bwMode="auto">
          <a:xfrm flipV="1">
            <a:off x="4995863"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8" name="Line 29"/>
          <p:cNvSpPr>
            <a:spLocks noChangeShapeType="1"/>
          </p:cNvSpPr>
          <p:nvPr/>
        </p:nvSpPr>
        <p:spPr bwMode="auto">
          <a:xfrm flipV="1">
            <a:off x="5251450"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9" name="Line 30"/>
          <p:cNvSpPr>
            <a:spLocks noChangeShapeType="1"/>
          </p:cNvSpPr>
          <p:nvPr/>
        </p:nvSpPr>
        <p:spPr bwMode="auto">
          <a:xfrm flipV="1">
            <a:off x="5470525"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0" name="Line 31"/>
          <p:cNvSpPr>
            <a:spLocks noChangeShapeType="1"/>
          </p:cNvSpPr>
          <p:nvPr/>
        </p:nvSpPr>
        <p:spPr bwMode="auto">
          <a:xfrm flipV="1">
            <a:off x="5661025"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1" name="Line 32"/>
          <p:cNvSpPr>
            <a:spLocks noChangeShapeType="1"/>
          </p:cNvSpPr>
          <p:nvPr/>
        </p:nvSpPr>
        <p:spPr bwMode="auto">
          <a:xfrm flipV="1">
            <a:off x="5830888" y="5922963"/>
            <a:ext cx="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Line 33"/>
          <p:cNvSpPr>
            <a:spLocks noChangeShapeType="1"/>
          </p:cNvSpPr>
          <p:nvPr/>
        </p:nvSpPr>
        <p:spPr bwMode="auto">
          <a:xfrm flipV="1">
            <a:off x="2079625" y="5922963"/>
            <a:ext cx="0" cy="57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3" name="Line 34"/>
          <p:cNvSpPr>
            <a:spLocks noChangeShapeType="1"/>
          </p:cNvSpPr>
          <p:nvPr/>
        </p:nvSpPr>
        <p:spPr bwMode="auto">
          <a:xfrm flipV="1">
            <a:off x="5830888" y="5922963"/>
            <a:ext cx="0" cy="57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4" name="Line 35"/>
          <p:cNvSpPr>
            <a:spLocks noChangeShapeType="1"/>
          </p:cNvSpPr>
          <p:nvPr/>
        </p:nvSpPr>
        <p:spPr bwMode="auto">
          <a:xfrm>
            <a:off x="5053013" y="2374900"/>
            <a:ext cx="7112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5" name="Line 36"/>
          <p:cNvSpPr>
            <a:spLocks noChangeShapeType="1"/>
          </p:cNvSpPr>
          <p:nvPr/>
        </p:nvSpPr>
        <p:spPr bwMode="auto">
          <a:xfrm>
            <a:off x="5764213" y="234632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6" name="Line 37"/>
          <p:cNvSpPr>
            <a:spLocks noChangeShapeType="1"/>
          </p:cNvSpPr>
          <p:nvPr/>
        </p:nvSpPr>
        <p:spPr bwMode="auto">
          <a:xfrm>
            <a:off x="5024438" y="2965450"/>
            <a:ext cx="52228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7" name="Line 38"/>
          <p:cNvSpPr>
            <a:spLocks noChangeShapeType="1"/>
          </p:cNvSpPr>
          <p:nvPr/>
        </p:nvSpPr>
        <p:spPr bwMode="auto">
          <a:xfrm>
            <a:off x="5546725" y="293687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8" name="Line 39"/>
          <p:cNvSpPr>
            <a:spLocks noChangeShapeType="1"/>
          </p:cNvSpPr>
          <p:nvPr/>
        </p:nvSpPr>
        <p:spPr bwMode="auto">
          <a:xfrm>
            <a:off x="5081588" y="3554413"/>
            <a:ext cx="4270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9" name="Line 40"/>
          <p:cNvSpPr>
            <a:spLocks noChangeShapeType="1"/>
          </p:cNvSpPr>
          <p:nvPr/>
        </p:nvSpPr>
        <p:spPr bwMode="auto">
          <a:xfrm>
            <a:off x="5508625" y="3525838"/>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0" name="Line 41"/>
          <p:cNvSpPr>
            <a:spLocks noChangeShapeType="1"/>
          </p:cNvSpPr>
          <p:nvPr/>
        </p:nvSpPr>
        <p:spPr bwMode="auto">
          <a:xfrm>
            <a:off x="4948238" y="4152900"/>
            <a:ext cx="3889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1" name="Line 42"/>
          <p:cNvSpPr>
            <a:spLocks noChangeShapeType="1"/>
          </p:cNvSpPr>
          <p:nvPr/>
        </p:nvSpPr>
        <p:spPr bwMode="auto">
          <a:xfrm>
            <a:off x="5337175" y="412432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2" name="Line 43"/>
          <p:cNvSpPr>
            <a:spLocks noChangeShapeType="1"/>
          </p:cNvSpPr>
          <p:nvPr/>
        </p:nvSpPr>
        <p:spPr bwMode="auto">
          <a:xfrm>
            <a:off x="4967288" y="4743450"/>
            <a:ext cx="3508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3" name="Line 44"/>
          <p:cNvSpPr>
            <a:spLocks noChangeShapeType="1"/>
          </p:cNvSpPr>
          <p:nvPr/>
        </p:nvSpPr>
        <p:spPr bwMode="auto">
          <a:xfrm>
            <a:off x="5318125" y="471487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4" name="Line 45"/>
          <p:cNvSpPr>
            <a:spLocks noChangeShapeType="1"/>
          </p:cNvSpPr>
          <p:nvPr/>
        </p:nvSpPr>
        <p:spPr bwMode="auto">
          <a:xfrm>
            <a:off x="4948238" y="5332413"/>
            <a:ext cx="3508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5" name="Line 46"/>
          <p:cNvSpPr>
            <a:spLocks noChangeShapeType="1"/>
          </p:cNvSpPr>
          <p:nvPr/>
        </p:nvSpPr>
        <p:spPr bwMode="auto">
          <a:xfrm>
            <a:off x="5299075" y="5303838"/>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6" name="Line 47"/>
          <p:cNvSpPr>
            <a:spLocks noChangeShapeType="1"/>
          </p:cNvSpPr>
          <p:nvPr/>
        </p:nvSpPr>
        <p:spPr bwMode="auto">
          <a:xfrm flipH="1">
            <a:off x="4340225" y="2374900"/>
            <a:ext cx="7127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7" name="Line 48"/>
          <p:cNvSpPr>
            <a:spLocks noChangeShapeType="1"/>
          </p:cNvSpPr>
          <p:nvPr/>
        </p:nvSpPr>
        <p:spPr bwMode="auto">
          <a:xfrm>
            <a:off x="4340225" y="234632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8" name="Line 49"/>
          <p:cNvSpPr>
            <a:spLocks noChangeShapeType="1"/>
          </p:cNvSpPr>
          <p:nvPr/>
        </p:nvSpPr>
        <p:spPr bwMode="auto">
          <a:xfrm flipH="1">
            <a:off x="4530725" y="2965450"/>
            <a:ext cx="49371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9" name="Line 50"/>
          <p:cNvSpPr>
            <a:spLocks noChangeShapeType="1"/>
          </p:cNvSpPr>
          <p:nvPr/>
        </p:nvSpPr>
        <p:spPr bwMode="auto">
          <a:xfrm>
            <a:off x="4530725" y="293687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0" name="Line 51"/>
          <p:cNvSpPr>
            <a:spLocks noChangeShapeType="1"/>
          </p:cNvSpPr>
          <p:nvPr/>
        </p:nvSpPr>
        <p:spPr bwMode="auto">
          <a:xfrm flipH="1">
            <a:off x="4673600" y="3554413"/>
            <a:ext cx="4079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Line 52"/>
          <p:cNvSpPr>
            <a:spLocks noChangeShapeType="1"/>
          </p:cNvSpPr>
          <p:nvPr/>
        </p:nvSpPr>
        <p:spPr bwMode="auto">
          <a:xfrm>
            <a:off x="4673600" y="3525838"/>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2" name="Line 53"/>
          <p:cNvSpPr>
            <a:spLocks noChangeShapeType="1"/>
          </p:cNvSpPr>
          <p:nvPr/>
        </p:nvSpPr>
        <p:spPr bwMode="auto">
          <a:xfrm flipH="1">
            <a:off x="4568825" y="4152900"/>
            <a:ext cx="37941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3" name="Line 54"/>
          <p:cNvSpPr>
            <a:spLocks noChangeShapeType="1"/>
          </p:cNvSpPr>
          <p:nvPr/>
        </p:nvSpPr>
        <p:spPr bwMode="auto">
          <a:xfrm>
            <a:off x="4568825" y="412432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4" name="Line 55"/>
          <p:cNvSpPr>
            <a:spLocks noChangeShapeType="1"/>
          </p:cNvSpPr>
          <p:nvPr/>
        </p:nvSpPr>
        <p:spPr bwMode="auto">
          <a:xfrm flipH="1">
            <a:off x="4597400" y="4743450"/>
            <a:ext cx="3698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Line 56"/>
          <p:cNvSpPr>
            <a:spLocks noChangeShapeType="1"/>
          </p:cNvSpPr>
          <p:nvPr/>
        </p:nvSpPr>
        <p:spPr bwMode="auto">
          <a:xfrm>
            <a:off x="4597400" y="4714875"/>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6" name="Line 57"/>
          <p:cNvSpPr>
            <a:spLocks noChangeShapeType="1"/>
          </p:cNvSpPr>
          <p:nvPr/>
        </p:nvSpPr>
        <p:spPr bwMode="auto">
          <a:xfrm flipH="1">
            <a:off x="4597400" y="5332413"/>
            <a:ext cx="35083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7" name="Line 58"/>
          <p:cNvSpPr>
            <a:spLocks noChangeShapeType="1"/>
          </p:cNvSpPr>
          <p:nvPr/>
        </p:nvSpPr>
        <p:spPr bwMode="auto">
          <a:xfrm>
            <a:off x="4597400" y="5303838"/>
            <a:ext cx="0" cy="666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8" name="Rectangle 59"/>
          <p:cNvSpPr>
            <a:spLocks noChangeArrowheads="1"/>
          </p:cNvSpPr>
          <p:nvPr/>
        </p:nvSpPr>
        <p:spPr bwMode="auto">
          <a:xfrm>
            <a:off x="1957388" y="6083300"/>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0.1</a:t>
            </a:r>
            <a:endParaRPr lang="en-US" altLang="en-US"/>
          </a:p>
        </p:txBody>
      </p:sp>
      <p:sp>
        <p:nvSpPr>
          <p:cNvPr id="39999" name="Rectangle 60"/>
          <p:cNvSpPr>
            <a:spLocks noChangeArrowheads="1"/>
          </p:cNvSpPr>
          <p:nvPr/>
        </p:nvSpPr>
        <p:spPr bwMode="auto">
          <a:xfrm>
            <a:off x="5783263" y="60833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1</a:t>
            </a:r>
            <a:endParaRPr lang="en-US" altLang="en-US"/>
          </a:p>
        </p:txBody>
      </p:sp>
      <p:sp>
        <p:nvSpPr>
          <p:cNvPr id="40000" name="Rectangle 62"/>
          <p:cNvSpPr>
            <a:spLocks noChangeArrowheads="1"/>
          </p:cNvSpPr>
          <p:nvPr/>
        </p:nvSpPr>
        <p:spPr bwMode="auto">
          <a:xfrm>
            <a:off x="5008563" y="2330450"/>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0001" name="Rectangle 63"/>
          <p:cNvSpPr>
            <a:spLocks noChangeArrowheads="1"/>
          </p:cNvSpPr>
          <p:nvPr/>
        </p:nvSpPr>
        <p:spPr bwMode="auto">
          <a:xfrm>
            <a:off x="4981575" y="2922588"/>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0002" name="Rectangle 64"/>
          <p:cNvSpPr>
            <a:spLocks noChangeArrowheads="1"/>
          </p:cNvSpPr>
          <p:nvPr/>
        </p:nvSpPr>
        <p:spPr bwMode="auto">
          <a:xfrm>
            <a:off x="4902200" y="5291138"/>
            <a:ext cx="88900" cy="88900"/>
          </a:xfrm>
          <a:prstGeom prst="rect">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0003" name="Line 68"/>
          <p:cNvSpPr>
            <a:spLocks noChangeShapeType="1"/>
          </p:cNvSpPr>
          <p:nvPr/>
        </p:nvSpPr>
        <p:spPr bwMode="auto">
          <a:xfrm flipV="1">
            <a:off x="8667750" y="5922963"/>
            <a:ext cx="0" cy="57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32941"/>
          </a:schemeClr>
        </a:solidFill>
        <a:effectLst/>
      </p:bgPr>
    </p:bg>
    <p:spTree>
      <p:nvGrpSpPr>
        <p:cNvPr id="1" name=""/>
        <p:cNvGrpSpPr/>
        <p:nvPr/>
      </p:nvGrpSpPr>
      <p:grpSpPr>
        <a:xfrm>
          <a:off x="0" y="0"/>
          <a:ext cx="0" cy="0"/>
          <a:chOff x="0" y="0"/>
          <a:chExt cx="0" cy="0"/>
        </a:xfrm>
      </p:grpSpPr>
      <p:sp>
        <p:nvSpPr>
          <p:cNvPr id="40962" name="AutoShape 9"/>
          <p:cNvSpPr>
            <a:spLocks noChangeAspect="1" noChangeArrowheads="1" noTextEdit="1"/>
          </p:cNvSpPr>
          <p:nvPr/>
        </p:nvSpPr>
        <p:spPr bwMode="auto">
          <a:xfrm>
            <a:off x="-76200" y="12192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3" name="Text Box 7"/>
          <p:cNvSpPr txBox="1">
            <a:spLocks noChangeArrowheads="1"/>
          </p:cNvSpPr>
          <p:nvPr/>
        </p:nvSpPr>
        <p:spPr bwMode="auto">
          <a:xfrm>
            <a:off x="7532688" y="3392488"/>
            <a:ext cx="1074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400" b="1"/>
              <a:t>- 54 %</a:t>
            </a:r>
          </a:p>
        </p:txBody>
      </p:sp>
      <p:sp>
        <p:nvSpPr>
          <p:cNvPr id="40964" name="Line 8"/>
          <p:cNvSpPr>
            <a:spLocks noChangeShapeType="1"/>
          </p:cNvSpPr>
          <p:nvPr/>
        </p:nvSpPr>
        <p:spPr bwMode="auto">
          <a:xfrm>
            <a:off x="8675688" y="2859088"/>
            <a:ext cx="0" cy="1447800"/>
          </a:xfrm>
          <a:prstGeom prst="line">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0965" name="Rectangle 11"/>
          <p:cNvSpPr>
            <a:spLocks noChangeArrowheads="1"/>
          </p:cNvSpPr>
          <p:nvPr/>
        </p:nvSpPr>
        <p:spPr bwMode="auto">
          <a:xfrm>
            <a:off x="1231900" y="5692775"/>
            <a:ext cx="6399213" cy="1588"/>
          </a:xfrm>
          <a:prstGeom prst="rect">
            <a:avLst/>
          </a:prstGeom>
          <a:solidFill>
            <a:srgbClr val="000000"/>
          </a:solidFill>
          <a:ln w="7938">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solidFill>
                <a:schemeClr val="bg1"/>
              </a:solidFill>
            </a:endParaRPr>
          </a:p>
        </p:txBody>
      </p:sp>
      <p:sp>
        <p:nvSpPr>
          <p:cNvPr id="40966" name="Line 12"/>
          <p:cNvSpPr>
            <a:spLocks noChangeShapeType="1"/>
          </p:cNvSpPr>
          <p:nvPr/>
        </p:nvSpPr>
        <p:spPr bwMode="auto">
          <a:xfrm flipV="1">
            <a:off x="1228725" y="5694363"/>
            <a:ext cx="0" cy="88900"/>
          </a:xfrm>
          <a:prstGeom prst="line">
            <a:avLst/>
          </a:prstGeom>
          <a:noFill/>
          <a:ln w="206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13"/>
          <p:cNvSpPr>
            <a:spLocks noChangeShapeType="1"/>
          </p:cNvSpPr>
          <p:nvPr/>
        </p:nvSpPr>
        <p:spPr bwMode="auto">
          <a:xfrm flipV="1">
            <a:off x="2652713" y="5694363"/>
            <a:ext cx="0" cy="8890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14"/>
          <p:cNvSpPr>
            <a:spLocks noChangeShapeType="1"/>
          </p:cNvSpPr>
          <p:nvPr/>
        </p:nvSpPr>
        <p:spPr bwMode="auto">
          <a:xfrm flipV="1">
            <a:off x="4075113" y="5694363"/>
            <a:ext cx="0" cy="8890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5"/>
          <p:cNvSpPr>
            <a:spLocks noChangeShapeType="1"/>
          </p:cNvSpPr>
          <p:nvPr/>
        </p:nvSpPr>
        <p:spPr bwMode="auto">
          <a:xfrm flipV="1">
            <a:off x="5499100" y="5694363"/>
            <a:ext cx="0" cy="8890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6"/>
          <p:cNvSpPr>
            <a:spLocks noChangeShapeType="1"/>
          </p:cNvSpPr>
          <p:nvPr/>
        </p:nvSpPr>
        <p:spPr bwMode="auto">
          <a:xfrm flipV="1">
            <a:off x="6923088" y="5694363"/>
            <a:ext cx="0" cy="8890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7"/>
          <p:cNvSpPr>
            <a:spLocks noChangeShapeType="1"/>
          </p:cNvSpPr>
          <p:nvPr/>
        </p:nvSpPr>
        <p:spPr bwMode="auto">
          <a:xfrm flipV="1">
            <a:off x="1939925" y="5694363"/>
            <a:ext cx="0" cy="88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8"/>
          <p:cNvSpPr>
            <a:spLocks noChangeShapeType="1"/>
          </p:cNvSpPr>
          <p:nvPr/>
        </p:nvSpPr>
        <p:spPr bwMode="auto">
          <a:xfrm flipV="1">
            <a:off x="3362325" y="5694363"/>
            <a:ext cx="0" cy="88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9"/>
          <p:cNvSpPr>
            <a:spLocks noChangeShapeType="1"/>
          </p:cNvSpPr>
          <p:nvPr/>
        </p:nvSpPr>
        <p:spPr bwMode="auto">
          <a:xfrm flipV="1">
            <a:off x="4787900" y="5694363"/>
            <a:ext cx="0" cy="88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20"/>
          <p:cNvSpPr>
            <a:spLocks noChangeShapeType="1"/>
          </p:cNvSpPr>
          <p:nvPr/>
        </p:nvSpPr>
        <p:spPr bwMode="auto">
          <a:xfrm flipV="1">
            <a:off x="6211888" y="5694363"/>
            <a:ext cx="0" cy="88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Rectangle 21"/>
          <p:cNvSpPr>
            <a:spLocks noChangeArrowheads="1"/>
          </p:cNvSpPr>
          <p:nvPr/>
        </p:nvSpPr>
        <p:spPr bwMode="auto">
          <a:xfrm>
            <a:off x="1184275" y="58594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a:t>
            </a:r>
            <a:endParaRPr lang="en-US" altLang="en-US"/>
          </a:p>
        </p:txBody>
      </p:sp>
      <p:sp>
        <p:nvSpPr>
          <p:cNvPr id="40976" name="Rectangle 22"/>
          <p:cNvSpPr>
            <a:spLocks noChangeArrowheads="1"/>
          </p:cNvSpPr>
          <p:nvPr/>
        </p:nvSpPr>
        <p:spPr bwMode="auto">
          <a:xfrm>
            <a:off x="2608263" y="58594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a:t>
            </a:r>
            <a:endParaRPr lang="en-US" altLang="en-US"/>
          </a:p>
        </p:txBody>
      </p:sp>
      <p:sp>
        <p:nvSpPr>
          <p:cNvPr id="40977" name="Rectangle 23"/>
          <p:cNvSpPr>
            <a:spLocks noChangeArrowheads="1"/>
          </p:cNvSpPr>
          <p:nvPr/>
        </p:nvSpPr>
        <p:spPr bwMode="auto">
          <a:xfrm>
            <a:off x="4030663" y="58594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a:t>
            </a:r>
            <a:endParaRPr lang="en-US" altLang="en-US"/>
          </a:p>
        </p:txBody>
      </p:sp>
      <p:sp>
        <p:nvSpPr>
          <p:cNvPr id="40978" name="Rectangle 24"/>
          <p:cNvSpPr>
            <a:spLocks noChangeArrowheads="1"/>
          </p:cNvSpPr>
          <p:nvPr/>
        </p:nvSpPr>
        <p:spPr bwMode="auto">
          <a:xfrm>
            <a:off x="5454650" y="58594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a:t>
            </a:r>
            <a:endParaRPr lang="en-US" altLang="en-US"/>
          </a:p>
        </p:txBody>
      </p:sp>
      <p:sp>
        <p:nvSpPr>
          <p:cNvPr id="40979" name="Rectangle 25"/>
          <p:cNvSpPr>
            <a:spLocks noChangeArrowheads="1"/>
          </p:cNvSpPr>
          <p:nvPr/>
        </p:nvSpPr>
        <p:spPr bwMode="auto">
          <a:xfrm>
            <a:off x="6878638" y="58594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4</a:t>
            </a:r>
            <a:endParaRPr lang="en-US" altLang="en-US"/>
          </a:p>
        </p:txBody>
      </p:sp>
      <p:sp>
        <p:nvSpPr>
          <p:cNvPr id="40980" name="Rectangle 26"/>
          <p:cNvSpPr>
            <a:spLocks noChangeArrowheads="1"/>
          </p:cNvSpPr>
          <p:nvPr/>
        </p:nvSpPr>
        <p:spPr bwMode="auto">
          <a:xfrm>
            <a:off x="3813175" y="6142038"/>
            <a:ext cx="11795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Follow-up Years</a:t>
            </a:r>
            <a:endParaRPr lang="en-US" altLang="en-US"/>
          </a:p>
        </p:txBody>
      </p:sp>
      <p:sp>
        <p:nvSpPr>
          <p:cNvPr id="40981" name="Rectangle 27"/>
          <p:cNvSpPr>
            <a:spLocks noChangeArrowheads="1"/>
          </p:cNvSpPr>
          <p:nvPr/>
        </p:nvSpPr>
        <p:spPr bwMode="auto">
          <a:xfrm>
            <a:off x="1223963" y="1223963"/>
            <a:ext cx="7937" cy="4470400"/>
          </a:xfrm>
          <a:prstGeom prst="rect">
            <a:avLst/>
          </a:prstGeom>
          <a:solidFill>
            <a:schemeClr val="tx1"/>
          </a:solidFill>
          <a:ln w="9525">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0982" name="Line 28"/>
          <p:cNvSpPr>
            <a:spLocks noChangeShapeType="1"/>
          </p:cNvSpPr>
          <p:nvPr/>
        </p:nvSpPr>
        <p:spPr bwMode="auto">
          <a:xfrm>
            <a:off x="1136650" y="5694363"/>
            <a:ext cx="92075" cy="0"/>
          </a:xfrm>
          <a:prstGeom prst="line">
            <a:avLst/>
          </a:prstGeom>
          <a:noFill/>
          <a:ln w="206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29"/>
          <p:cNvSpPr>
            <a:spLocks noChangeShapeType="1"/>
          </p:cNvSpPr>
          <p:nvPr/>
        </p:nvSpPr>
        <p:spPr bwMode="auto">
          <a:xfrm>
            <a:off x="1136650" y="4978400"/>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30"/>
          <p:cNvSpPr>
            <a:spLocks noChangeShapeType="1"/>
          </p:cNvSpPr>
          <p:nvPr/>
        </p:nvSpPr>
        <p:spPr bwMode="auto">
          <a:xfrm>
            <a:off x="1136650" y="4262438"/>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31"/>
          <p:cNvSpPr>
            <a:spLocks noChangeShapeType="1"/>
          </p:cNvSpPr>
          <p:nvPr/>
        </p:nvSpPr>
        <p:spPr bwMode="auto">
          <a:xfrm>
            <a:off x="1136650" y="3544888"/>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32"/>
          <p:cNvSpPr>
            <a:spLocks noChangeShapeType="1"/>
          </p:cNvSpPr>
          <p:nvPr/>
        </p:nvSpPr>
        <p:spPr bwMode="auto">
          <a:xfrm>
            <a:off x="1136650" y="2828925"/>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33"/>
          <p:cNvSpPr>
            <a:spLocks noChangeShapeType="1"/>
          </p:cNvSpPr>
          <p:nvPr/>
        </p:nvSpPr>
        <p:spPr bwMode="auto">
          <a:xfrm>
            <a:off x="1136650" y="2112963"/>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34"/>
          <p:cNvSpPr>
            <a:spLocks noChangeShapeType="1"/>
          </p:cNvSpPr>
          <p:nvPr/>
        </p:nvSpPr>
        <p:spPr bwMode="auto">
          <a:xfrm>
            <a:off x="1136650" y="1395413"/>
            <a:ext cx="92075" cy="0"/>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Rectangle 36"/>
          <p:cNvSpPr>
            <a:spLocks noChangeArrowheads="1"/>
          </p:cNvSpPr>
          <p:nvPr/>
        </p:nvSpPr>
        <p:spPr bwMode="auto">
          <a:xfrm>
            <a:off x="895350" y="4889500"/>
            <a:ext cx="2143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0.5</a:t>
            </a:r>
            <a:endParaRPr lang="en-US" altLang="en-US"/>
          </a:p>
        </p:txBody>
      </p:sp>
      <p:sp>
        <p:nvSpPr>
          <p:cNvPr id="40990" name="Rectangle 37"/>
          <p:cNvSpPr>
            <a:spLocks noChangeArrowheads="1"/>
          </p:cNvSpPr>
          <p:nvPr/>
        </p:nvSpPr>
        <p:spPr bwMode="auto">
          <a:xfrm>
            <a:off x="968375" y="4173538"/>
            <a:ext cx="841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a:t>
            </a:r>
            <a:endParaRPr lang="en-US" altLang="en-US"/>
          </a:p>
        </p:txBody>
      </p:sp>
      <p:sp>
        <p:nvSpPr>
          <p:cNvPr id="40991" name="Rectangle 38"/>
          <p:cNvSpPr>
            <a:spLocks noChangeArrowheads="1"/>
          </p:cNvSpPr>
          <p:nvPr/>
        </p:nvSpPr>
        <p:spPr bwMode="auto">
          <a:xfrm>
            <a:off x="884238" y="3455988"/>
            <a:ext cx="212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1.5</a:t>
            </a:r>
            <a:endParaRPr lang="en-US" altLang="en-US"/>
          </a:p>
        </p:txBody>
      </p:sp>
      <p:sp>
        <p:nvSpPr>
          <p:cNvPr id="40992" name="Rectangle 39"/>
          <p:cNvSpPr>
            <a:spLocks noChangeArrowheads="1"/>
          </p:cNvSpPr>
          <p:nvPr/>
        </p:nvSpPr>
        <p:spPr bwMode="auto">
          <a:xfrm>
            <a:off x="922338" y="2740025"/>
            <a:ext cx="85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a:t>
            </a:r>
            <a:endParaRPr lang="en-US" altLang="en-US"/>
          </a:p>
        </p:txBody>
      </p:sp>
      <p:sp>
        <p:nvSpPr>
          <p:cNvPr id="40993" name="Rectangle 40"/>
          <p:cNvSpPr>
            <a:spLocks noChangeArrowheads="1"/>
          </p:cNvSpPr>
          <p:nvPr/>
        </p:nvSpPr>
        <p:spPr bwMode="auto">
          <a:xfrm>
            <a:off x="898525" y="2020888"/>
            <a:ext cx="2143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2.5</a:t>
            </a:r>
            <a:endParaRPr lang="en-US" altLang="en-US"/>
          </a:p>
        </p:txBody>
      </p:sp>
      <p:sp>
        <p:nvSpPr>
          <p:cNvPr id="40994" name="Rectangle 41"/>
          <p:cNvSpPr>
            <a:spLocks noChangeArrowheads="1"/>
          </p:cNvSpPr>
          <p:nvPr/>
        </p:nvSpPr>
        <p:spPr bwMode="auto">
          <a:xfrm>
            <a:off x="969963" y="1304925"/>
            <a:ext cx="841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a:t>
            </a:r>
            <a:endParaRPr lang="en-US" altLang="en-US"/>
          </a:p>
        </p:txBody>
      </p:sp>
      <p:sp>
        <p:nvSpPr>
          <p:cNvPr id="40995" name="Rectangle 42"/>
          <p:cNvSpPr>
            <a:spLocks noChangeArrowheads="1"/>
          </p:cNvSpPr>
          <p:nvPr/>
        </p:nvSpPr>
        <p:spPr bwMode="auto">
          <a:xfrm rot="-5400000">
            <a:off x="-72231" y="3380582"/>
            <a:ext cx="1582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Cumulative Incidence</a:t>
            </a:r>
            <a:endParaRPr lang="en-US" altLang="en-US"/>
          </a:p>
        </p:txBody>
      </p:sp>
      <p:sp>
        <p:nvSpPr>
          <p:cNvPr id="40996" name="Freeform 43"/>
          <p:cNvSpPr>
            <a:spLocks/>
          </p:cNvSpPr>
          <p:nvPr/>
        </p:nvSpPr>
        <p:spPr bwMode="auto">
          <a:xfrm>
            <a:off x="1228725" y="2922588"/>
            <a:ext cx="6405563" cy="2771775"/>
          </a:xfrm>
          <a:custGeom>
            <a:avLst/>
            <a:gdLst>
              <a:gd name="T0" fmla="*/ 2147483647 w 8071"/>
              <a:gd name="T1" fmla="*/ 2147483647 h 3491"/>
              <a:gd name="T2" fmla="*/ 2147483647 w 8071"/>
              <a:gd name="T3" fmla="*/ 2147483647 h 3491"/>
              <a:gd name="T4" fmla="*/ 2147483647 w 8071"/>
              <a:gd name="T5" fmla="*/ 2147483647 h 3491"/>
              <a:gd name="T6" fmla="*/ 2147483647 w 8071"/>
              <a:gd name="T7" fmla="*/ 2147483647 h 3491"/>
              <a:gd name="T8" fmla="*/ 2147483647 w 8071"/>
              <a:gd name="T9" fmla="*/ 2147483647 h 3491"/>
              <a:gd name="T10" fmla="*/ 2147483647 w 8071"/>
              <a:gd name="T11" fmla="*/ 2147483647 h 3491"/>
              <a:gd name="T12" fmla="*/ 2147483647 w 8071"/>
              <a:gd name="T13" fmla="*/ 2147483647 h 3491"/>
              <a:gd name="T14" fmla="*/ 2147483647 w 8071"/>
              <a:gd name="T15" fmla="*/ 2147483647 h 3491"/>
              <a:gd name="T16" fmla="*/ 2147483647 w 8071"/>
              <a:gd name="T17" fmla="*/ 2147483647 h 3491"/>
              <a:gd name="T18" fmla="*/ 2147483647 w 8071"/>
              <a:gd name="T19" fmla="*/ 2147483647 h 3491"/>
              <a:gd name="T20" fmla="*/ 2147483647 w 8071"/>
              <a:gd name="T21" fmla="*/ 2147483647 h 3491"/>
              <a:gd name="T22" fmla="*/ 2147483647 w 8071"/>
              <a:gd name="T23" fmla="*/ 2147483647 h 3491"/>
              <a:gd name="T24" fmla="*/ 2147483647 w 8071"/>
              <a:gd name="T25" fmla="*/ 2147483647 h 3491"/>
              <a:gd name="T26" fmla="*/ 2147483647 w 8071"/>
              <a:gd name="T27" fmla="*/ 2147483647 h 3491"/>
              <a:gd name="T28" fmla="*/ 2147483647 w 8071"/>
              <a:gd name="T29" fmla="*/ 2147483647 h 3491"/>
              <a:gd name="T30" fmla="*/ 2147483647 w 8071"/>
              <a:gd name="T31" fmla="*/ 2147483647 h 3491"/>
              <a:gd name="T32" fmla="*/ 2147483647 w 8071"/>
              <a:gd name="T33" fmla="*/ 2147483647 h 3491"/>
              <a:gd name="T34" fmla="*/ 2147483647 w 8071"/>
              <a:gd name="T35" fmla="*/ 2147483647 h 3491"/>
              <a:gd name="T36" fmla="*/ 2147483647 w 8071"/>
              <a:gd name="T37" fmla="*/ 2147483647 h 3491"/>
              <a:gd name="T38" fmla="*/ 2147483647 w 8071"/>
              <a:gd name="T39" fmla="*/ 2147483647 h 3491"/>
              <a:gd name="T40" fmla="*/ 2147483647 w 8071"/>
              <a:gd name="T41" fmla="*/ 2147483647 h 3491"/>
              <a:gd name="T42" fmla="*/ 2147483647 w 8071"/>
              <a:gd name="T43" fmla="*/ 2147483647 h 3491"/>
              <a:gd name="T44" fmla="*/ 2147483647 w 8071"/>
              <a:gd name="T45" fmla="*/ 2147483647 h 3491"/>
              <a:gd name="T46" fmla="*/ 2147483647 w 8071"/>
              <a:gd name="T47" fmla="*/ 2147483647 h 3491"/>
              <a:gd name="T48" fmla="*/ 2147483647 w 8071"/>
              <a:gd name="T49" fmla="*/ 2147483647 h 3491"/>
              <a:gd name="T50" fmla="*/ 2147483647 w 8071"/>
              <a:gd name="T51" fmla="*/ 2147483647 h 3491"/>
              <a:gd name="T52" fmla="*/ 2147483647 w 8071"/>
              <a:gd name="T53" fmla="*/ 2147483647 h 3491"/>
              <a:gd name="T54" fmla="*/ 2147483647 w 8071"/>
              <a:gd name="T55" fmla="*/ 2147483647 h 3491"/>
              <a:gd name="T56" fmla="*/ 2147483647 w 8071"/>
              <a:gd name="T57" fmla="*/ 2147483647 h 3491"/>
              <a:gd name="T58" fmla="*/ 2147483647 w 8071"/>
              <a:gd name="T59" fmla="*/ 2147483647 h 3491"/>
              <a:gd name="T60" fmla="*/ 2147483647 w 8071"/>
              <a:gd name="T61" fmla="*/ 2147483647 h 3491"/>
              <a:gd name="T62" fmla="*/ 2147483647 w 8071"/>
              <a:gd name="T63" fmla="*/ 2147483647 h 3491"/>
              <a:gd name="T64" fmla="*/ 2147483647 w 8071"/>
              <a:gd name="T65" fmla="*/ 2147483647 h 3491"/>
              <a:gd name="T66" fmla="*/ 2147483647 w 8071"/>
              <a:gd name="T67" fmla="*/ 2147483647 h 3491"/>
              <a:gd name="T68" fmla="*/ 2147483647 w 8071"/>
              <a:gd name="T69" fmla="*/ 2147483647 h 3491"/>
              <a:gd name="T70" fmla="*/ 2147483647 w 8071"/>
              <a:gd name="T71" fmla="*/ 2147483647 h 3491"/>
              <a:gd name="T72" fmla="*/ 2147483647 w 8071"/>
              <a:gd name="T73" fmla="*/ 2147483647 h 3491"/>
              <a:gd name="T74" fmla="*/ 2147483647 w 8071"/>
              <a:gd name="T75" fmla="*/ 2147483647 h 3491"/>
              <a:gd name="T76" fmla="*/ 2147483647 w 8071"/>
              <a:gd name="T77" fmla="*/ 2147483647 h 3491"/>
              <a:gd name="T78" fmla="*/ 2147483647 w 8071"/>
              <a:gd name="T79" fmla="*/ 2147483647 h 3491"/>
              <a:gd name="T80" fmla="*/ 2147483647 w 8071"/>
              <a:gd name="T81" fmla="*/ 2147483647 h 3491"/>
              <a:gd name="T82" fmla="*/ 2147483647 w 8071"/>
              <a:gd name="T83" fmla="*/ 2147483647 h 3491"/>
              <a:gd name="T84" fmla="*/ 2147483647 w 8071"/>
              <a:gd name="T85" fmla="*/ 0 h 3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71"/>
              <a:gd name="T130" fmla="*/ 0 h 3491"/>
              <a:gd name="T131" fmla="*/ 8071 w 8071"/>
              <a:gd name="T132" fmla="*/ 3491 h 3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71" h="3491">
                <a:moveTo>
                  <a:pt x="0" y="3491"/>
                </a:moveTo>
                <a:lnTo>
                  <a:pt x="98" y="3491"/>
                </a:lnTo>
                <a:lnTo>
                  <a:pt x="98" y="3471"/>
                </a:lnTo>
                <a:lnTo>
                  <a:pt x="142" y="3471"/>
                </a:lnTo>
                <a:lnTo>
                  <a:pt x="142" y="3450"/>
                </a:lnTo>
                <a:lnTo>
                  <a:pt x="343" y="3450"/>
                </a:lnTo>
                <a:lnTo>
                  <a:pt x="343" y="3431"/>
                </a:lnTo>
                <a:lnTo>
                  <a:pt x="349" y="3431"/>
                </a:lnTo>
                <a:lnTo>
                  <a:pt x="349" y="3409"/>
                </a:lnTo>
                <a:lnTo>
                  <a:pt x="407" y="3409"/>
                </a:lnTo>
                <a:lnTo>
                  <a:pt x="407" y="3369"/>
                </a:lnTo>
                <a:lnTo>
                  <a:pt x="427" y="3369"/>
                </a:lnTo>
                <a:lnTo>
                  <a:pt x="427" y="3348"/>
                </a:lnTo>
                <a:lnTo>
                  <a:pt x="447" y="3348"/>
                </a:lnTo>
                <a:lnTo>
                  <a:pt x="447" y="3328"/>
                </a:lnTo>
                <a:lnTo>
                  <a:pt x="531" y="3328"/>
                </a:lnTo>
                <a:lnTo>
                  <a:pt x="531" y="3307"/>
                </a:lnTo>
                <a:lnTo>
                  <a:pt x="632" y="3307"/>
                </a:lnTo>
                <a:lnTo>
                  <a:pt x="632" y="3287"/>
                </a:lnTo>
                <a:lnTo>
                  <a:pt x="638" y="3287"/>
                </a:lnTo>
                <a:lnTo>
                  <a:pt x="638" y="3266"/>
                </a:lnTo>
                <a:lnTo>
                  <a:pt x="662" y="3266"/>
                </a:lnTo>
                <a:lnTo>
                  <a:pt x="662" y="3245"/>
                </a:lnTo>
                <a:lnTo>
                  <a:pt x="702" y="3245"/>
                </a:lnTo>
                <a:lnTo>
                  <a:pt x="702" y="3183"/>
                </a:lnTo>
                <a:lnTo>
                  <a:pt x="810" y="3183"/>
                </a:lnTo>
                <a:lnTo>
                  <a:pt x="810" y="3162"/>
                </a:lnTo>
                <a:lnTo>
                  <a:pt x="934" y="3162"/>
                </a:lnTo>
                <a:lnTo>
                  <a:pt x="934" y="3142"/>
                </a:lnTo>
                <a:lnTo>
                  <a:pt x="947" y="3142"/>
                </a:lnTo>
                <a:lnTo>
                  <a:pt x="947" y="3121"/>
                </a:lnTo>
                <a:lnTo>
                  <a:pt x="977" y="3121"/>
                </a:lnTo>
                <a:lnTo>
                  <a:pt x="977" y="3100"/>
                </a:lnTo>
                <a:lnTo>
                  <a:pt x="1301" y="3100"/>
                </a:lnTo>
                <a:lnTo>
                  <a:pt x="1301" y="3078"/>
                </a:lnTo>
                <a:lnTo>
                  <a:pt x="1438" y="3078"/>
                </a:lnTo>
                <a:lnTo>
                  <a:pt x="1438" y="3057"/>
                </a:lnTo>
                <a:lnTo>
                  <a:pt x="1552" y="3057"/>
                </a:lnTo>
                <a:lnTo>
                  <a:pt x="1552" y="3036"/>
                </a:lnTo>
                <a:lnTo>
                  <a:pt x="1650" y="3036"/>
                </a:lnTo>
                <a:lnTo>
                  <a:pt x="1650" y="3014"/>
                </a:lnTo>
                <a:lnTo>
                  <a:pt x="1733" y="3014"/>
                </a:lnTo>
                <a:lnTo>
                  <a:pt x="1733" y="2993"/>
                </a:lnTo>
                <a:lnTo>
                  <a:pt x="1781" y="2993"/>
                </a:lnTo>
                <a:lnTo>
                  <a:pt x="1781" y="2972"/>
                </a:lnTo>
                <a:lnTo>
                  <a:pt x="1865" y="2972"/>
                </a:lnTo>
                <a:lnTo>
                  <a:pt x="1865" y="2951"/>
                </a:lnTo>
                <a:lnTo>
                  <a:pt x="1929" y="2951"/>
                </a:lnTo>
                <a:lnTo>
                  <a:pt x="1929" y="2929"/>
                </a:lnTo>
                <a:lnTo>
                  <a:pt x="1945" y="2929"/>
                </a:lnTo>
                <a:lnTo>
                  <a:pt x="1945" y="2908"/>
                </a:lnTo>
                <a:lnTo>
                  <a:pt x="1955" y="2908"/>
                </a:lnTo>
                <a:lnTo>
                  <a:pt x="1955" y="2887"/>
                </a:lnTo>
                <a:lnTo>
                  <a:pt x="1993" y="2887"/>
                </a:lnTo>
                <a:lnTo>
                  <a:pt x="1993" y="2863"/>
                </a:lnTo>
                <a:lnTo>
                  <a:pt x="2023" y="2863"/>
                </a:lnTo>
                <a:lnTo>
                  <a:pt x="2023" y="2842"/>
                </a:lnTo>
                <a:lnTo>
                  <a:pt x="2047" y="2842"/>
                </a:lnTo>
                <a:lnTo>
                  <a:pt x="2047" y="2821"/>
                </a:lnTo>
                <a:lnTo>
                  <a:pt x="2077" y="2821"/>
                </a:lnTo>
                <a:lnTo>
                  <a:pt x="2077" y="2800"/>
                </a:lnTo>
                <a:lnTo>
                  <a:pt x="2086" y="2800"/>
                </a:lnTo>
                <a:lnTo>
                  <a:pt x="2086" y="2778"/>
                </a:lnTo>
                <a:lnTo>
                  <a:pt x="2174" y="2778"/>
                </a:lnTo>
                <a:lnTo>
                  <a:pt x="2174" y="2757"/>
                </a:lnTo>
                <a:lnTo>
                  <a:pt x="2190" y="2757"/>
                </a:lnTo>
                <a:lnTo>
                  <a:pt x="2190" y="2734"/>
                </a:lnTo>
                <a:lnTo>
                  <a:pt x="2194" y="2734"/>
                </a:lnTo>
                <a:lnTo>
                  <a:pt x="2194" y="2691"/>
                </a:lnTo>
                <a:lnTo>
                  <a:pt x="2406" y="2691"/>
                </a:lnTo>
                <a:lnTo>
                  <a:pt x="2406" y="2670"/>
                </a:lnTo>
                <a:lnTo>
                  <a:pt x="2416" y="2670"/>
                </a:lnTo>
                <a:lnTo>
                  <a:pt x="2416" y="2647"/>
                </a:lnTo>
                <a:lnTo>
                  <a:pt x="2470" y="2647"/>
                </a:lnTo>
                <a:lnTo>
                  <a:pt x="2470" y="2623"/>
                </a:lnTo>
                <a:lnTo>
                  <a:pt x="2685" y="2623"/>
                </a:lnTo>
                <a:lnTo>
                  <a:pt x="2685" y="2596"/>
                </a:lnTo>
                <a:lnTo>
                  <a:pt x="2739" y="2596"/>
                </a:lnTo>
                <a:lnTo>
                  <a:pt x="2739" y="2569"/>
                </a:lnTo>
                <a:lnTo>
                  <a:pt x="3048" y="2569"/>
                </a:lnTo>
                <a:lnTo>
                  <a:pt x="3048" y="2536"/>
                </a:lnTo>
                <a:lnTo>
                  <a:pt x="3084" y="2536"/>
                </a:lnTo>
                <a:lnTo>
                  <a:pt x="3084" y="2501"/>
                </a:lnTo>
                <a:lnTo>
                  <a:pt x="3128" y="2501"/>
                </a:lnTo>
                <a:lnTo>
                  <a:pt x="3128" y="2468"/>
                </a:lnTo>
                <a:lnTo>
                  <a:pt x="3132" y="2468"/>
                </a:lnTo>
                <a:lnTo>
                  <a:pt x="3132" y="2434"/>
                </a:lnTo>
                <a:lnTo>
                  <a:pt x="3176" y="2434"/>
                </a:lnTo>
                <a:lnTo>
                  <a:pt x="3176" y="2397"/>
                </a:lnTo>
                <a:lnTo>
                  <a:pt x="3226" y="2397"/>
                </a:lnTo>
                <a:lnTo>
                  <a:pt x="3226" y="2362"/>
                </a:lnTo>
                <a:lnTo>
                  <a:pt x="3648" y="2362"/>
                </a:lnTo>
                <a:lnTo>
                  <a:pt x="3648" y="2312"/>
                </a:lnTo>
                <a:lnTo>
                  <a:pt x="3840" y="2312"/>
                </a:lnTo>
                <a:lnTo>
                  <a:pt x="3840" y="2253"/>
                </a:lnTo>
                <a:lnTo>
                  <a:pt x="4002" y="2253"/>
                </a:lnTo>
                <a:lnTo>
                  <a:pt x="4002" y="2190"/>
                </a:lnTo>
                <a:lnTo>
                  <a:pt x="4135" y="2190"/>
                </a:lnTo>
                <a:lnTo>
                  <a:pt x="4135" y="2120"/>
                </a:lnTo>
                <a:lnTo>
                  <a:pt x="4159" y="2120"/>
                </a:lnTo>
                <a:lnTo>
                  <a:pt x="4159" y="2048"/>
                </a:lnTo>
                <a:lnTo>
                  <a:pt x="4237" y="2048"/>
                </a:lnTo>
                <a:lnTo>
                  <a:pt x="4237" y="1973"/>
                </a:lnTo>
                <a:lnTo>
                  <a:pt x="4335" y="1973"/>
                </a:lnTo>
                <a:lnTo>
                  <a:pt x="4335" y="1891"/>
                </a:lnTo>
                <a:lnTo>
                  <a:pt x="4945" y="1891"/>
                </a:lnTo>
                <a:lnTo>
                  <a:pt x="4945" y="1781"/>
                </a:lnTo>
                <a:lnTo>
                  <a:pt x="5043" y="1781"/>
                </a:lnTo>
                <a:lnTo>
                  <a:pt x="5043" y="1667"/>
                </a:lnTo>
                <a:lnTo>
                  <a:pt x="5093" y="1667"/>
                </a:lnTo>
                <a:lnTo>
                  <a:pt x="5093" y="1552"/>
                </a:lnTo>
                <a:lnTo>
                  <a:pt x="5352" y="1552"/>
                </a:lnTo>
                <a:lnTo>
                  <a:pt x="5352" y="1423"/>
                </a:lnTo>
                <a:lnTo>
                  <a:pt x="5376" y="1423"/>
                </a:lnTo>
                <a:lnTo>
                  <a:pt x="5376" y="1293"/>
                </a:lnTo>
                <a:lnTo>
                  <a:pt x="5510" y="1293"/>
                </a:lnTo>
                <a:lnTo>
                  <a:pt x="5510" y="1157"/>
                </a:lnTo>
                <a:lnTo>
                  <a:pt x="5685" y="1157"/>
                </a:lnTo>
                <a:lnTo>
                  <a:pt x="5685" y="1016"/>
                </a:lnTo>
                <a:lnTo>
                  <a:pt x="5725" y="1016"/>
                </a:lnTo>
                <a:lnTo>
                  <a:pt x="5725" y="873"/>
                </a:lnTo>
                <a:lnTo>
                  <a:pt x="6060" y="873"/>
                </a:lnTo>
                <a:lnTo>
                  <a:pt x="6060" y="708"/>
                </a:lnTo>
                <a:lnTo>
                  <a:pt x="6212" y="708"/>
                </a:lnTo>
                <a:lnTo>
                  <a:pt x="6212" y="534"/>
                </a:lnTo>
                <a:lnTo>
                  <a:pt x="6343" y="534"/>
                </a:lnTo>
                <a:lnTo>
                  <a:pt x="6343" y="348"/>
                </a:lnTo>
                <a:lnTo>
                  <a:pt x="7281" y="348"/>
                </a:lnTo>
                <a:lnTo>
                  <a:pt x="7281" y="0"/>
                </a:lnTo>
                <a:lnTo>
                  <a:pt x="8071" y="0"/>
                </a:lnTo>
              </a:path>
            </a:pathLst>
          </a:custGeom>
          <a:noFill/>
          <a:ln w="30163">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6892" name="Freeform 44"/>
          <p:cNvSpPr>
            <a:spLocks/>
          </p:cNvSpPr>
          <p:nvPr/>
        </p:nvSpPr>
        <p:spPr bwMode="auto">
          <a:xfrm>
            <a:off x="1228725" y="4438650"/>
            <a:ext cx="6405563" cy="1255713"/>
          </a:xfrm>
          <a:custGeom>
            <a:avLst/>
            <a:gdLst/>
            <a:ahLst/>
            <a:cxnLst>
              <a:cxn ang="0">
                <a:pos x="0" y="1582"/>
              </a:cxn>
              <a:cxn ang="0">
                <a:pos x="158" y="1582"/>
              </a:cxn>
              <a:cxn ang="0">
                <a:pos x="158" y="1562"/>
              </a:cxn>
              <a:cxn ang="0">
                <a:pos x="201" y="1562"/>
              </a:cxn>
              <a:cxn ang="0">
                <a:pos x="201" y="1541"/>
              </a:cxn>
              <a:cxn ang="0">
                <a:pos x="229" y="1541"/>
              </a:cxn>
              <a:cxn ang="0">
                <a:pos x="229" y="1522"/>
              </a:cxn>
              <a:cxn ang="0">
                <a:pos x="309" y="1522"/>
              </a:cxn>
              <a:cxn ang="0">
                <a:pos x="309" y="1500"/>
              </a:cxn>
              <a:cxn ang="0">
                <a:pos x="770" y="1500"/>
              </a:cxn>
              <a:cxn ang="0">
                <a:pos x="770" y="1479"/>
              </a:cxn>
              <a:cxn ang="0">
                <a:pos x="810" y="1479"/>
              </a:cxn>
              <a:cxn ang="0">
                <a:pos x="810" y="1460"/>
              </a:cxn>
              <a:cxn ang="0">
                <a:pos x="864" y="1460"/>
              </a:cxn>
              <a:cxn ang="0">
                <a:pos x="864" y="1439"/>
              </a:cxn>
              <a:cxn ang="0">
                <a:pos x="934" y="1439"/>
              </a:cxn>
              <a:cxn ang="0">
                <a:pos x="934" y="1417"/>
              </a:cxn>
              <a:cxn ang="0">
                <a:pos x="961" y="1417"/>
              </a:cxn>
              <a:cxn ang="0">
                <a:pos x="961" y="1396"/>
              </a:cxn>
              <a:cxn ang="0">
                <a:pos x="1041" y="1396"/>
              </a:cxn>
              <a:cxn ang="0">
                <a:pos x="1041" y="1375"/>
              </a:cxn>
              <a:cxn ang="0">
                <a:pos x="1169" y="1375"/>
              </a:cxn>
              <a:cxn ang="0">
                <a:pos x="1169" y="1355"/>
              </a:cxn>
              <a:cxn ang="0">
                <a:pos x="1197" y="1355"/>
              </a:cxn>
              <a:cxn ang="0">
                <a:pos x="1197" y="1334"/>
              </a:cxn>
              <a:cxn ang="0">
                <a:pos x="1227" y="1334"/>
              </a:cxn>
              <a:cxn ang="0">
                <a:pos x="1227" y="1313"/>
              </a:cxn>
              <a:cxn ang="0">
                <a:pos x="1334" y="1313"/>
              </a:cxn>
              <a:cxn ang="0">
                <a:pos x="1334" y="1291"/>
              </a:cxn>
              <a:cxn ang="0">
                <a:pos x="1384" y="1291"/>
              </a:cxn>
              <a:cxn ang="0">
                <a:pos x="1384" y="1270"/>
              </a:cxn>
              <a:cxn ang="0">
                <a:pos x="1468" y="1270"/>
              </a:cxn>
              <a:cxn ang="0">
                <a:pos x="1468" y="1249"/>
              </a:cxn>
              <a:cxn ang="0">
                <a:pos x="1845" y="1249"/>
              </a:cxn>
              <a:cxn ang="0">
                <a:pos x="1845" y="1206"/>
              </a:cxn>
              <a:cxn ang="0">
                <a:pos x="1895" y="1206"/>
              </a:cxn>
              <a:cxn ang="0">
                <a:pos x="1895" y="1185"/>
              </a:cxn>
              <a:cxn ang="0">
                <a:pos x="2077" y="1185"/>
              </a:cxn>
              <a:cxn ang="0">
                <a:pos x="2077" y="1164"/>
              </a:cxn>
              <a:cxn ang="0">
                <a:pos x="2146" y="1164"/>
              </a:cxn>
              <a:cxn ang="0">
                <a:pos x="2146" y="1142"/>
              </a:cxn>
              <a:cxn ang="0">
                <a:pos x="2164" y="1142"/>
              </a:cxn>
              <a:cxn ang="0">
                <a:pos x="2164" y="1121"/>
              </a:cxn>
              <a:cxn ang="0">
                <a:pos x="2647" y="1121"/>
              </a:cxn>
              <a:cxn ang="0">
                <a:pos x="2647" y="1094"/>
              </a:cxn>
              <a:cxn ang="0">
                <a:pos x="2849" y="1094"/>
              </a:cxn>
              <a:cxn ang="0">
                <a:pos x="2849" y="1063"/>
              </a:cxn>
              <a:cxn ang="0">
                <a:pos x="3457" y="1063"/>
              </a:cxn>
              <a:cxn ang="0">
                <a:pos x="3457" y="1022"/>
              </a:cxn>
              <a:cxn ang="0">
                <a:pos x="3742" y="1022"/>
              </a:cxn>
              <a:cxn ang="0">
                <a:pos x="3742" y="968"/>
              </a:cxn>
              <a:cxn ang="0">
                <a:pos x="4586" y="968"/>
              </a:cxn>
              <a:cxn ang="0">
                <a:pos x="4586" y="873"/>
              </a:cxn>
              <a:cxn ang="0">
                <a:pos x="4905" y="873"/>
              </a:cxn>
              <a:cxn ang="0">
                <a:pos x="4905" y="765"/>
              </a:cxn>
              <a:cxn ang="0">
                <a:pos x="6511" y="765"/>
              </a:cxn>
              <a:cxn ang="0">
                <a:pos x="6511" y="563"/>
              </a:cxn>
              <a:cxn ang="0">
                <a:pos x="6746" y="563"/>
              </a:cxn>
              <a:cxn ang="0">
                <a:pos x="6746" y="339"/>
              </a:cxn>
              <a:cxn ang="0">
                <a:pos x="7217" y="339"/>
              </a:cxn>
              <a:cxn ang="0">
                <a:pos x="7217" y="0"/>
              </a:cxn>
              <a:cxn ang="0">
                <a:pos x="8071" y="0"/>
              </a:cxn>
            </a:cxnLst>
            <a:rect l="0" t="0" r="r" b="b"/>
            <a:pathLst>
              <a:path w="8071" h="1582">
                <a:moveTo>
                  <a:pt x="0" y="1582"/>
                </a:moveTo>
                <a:lnTo>
                  <a:pt x="158" y="1582"/>
                </a:lnTo>
                <a:lnTo>
                  <a:pt x="158" y="1562"/>
                </a:lnTo>
                <a:lnTo>
                  <a:pt x="201" y="1562"/>
                </a:lnTo>
                <a:lnTo>
                  <a:pt x="201" y="1541"/>
                </a:lnTo>
                <a:lnTo>
                  <a:pt x="229" y="1541"/>
                </a:lnTo>
                <a:lnTo>
                  <a:pt x="229" y="1522"/>
                </a:lnTo>
                <a:lnTo>
                  <a:pt x="309" y="1522"/>
                </a:lnTo>
                <a:lnTo>
                  <a:pt x="309" y="1500"/>
                </a:lnTo>
                <a:lnTo>
                  <a:pt x="770" y="1500"/>
                </a:lnTo>
                <a:lnTo>
                  <a:pt x="770" y="1479"/>
                </a:lnTo>
                <a:lnTo>
                  <a:pt x="810" y="1479"/>
                </a:lnTo>
                <a:lnTo>
                  <a:pt x="810" y="1460"/>
                </a:lnTo>
                <a:lnTo>
                  <a:pt x="864" y="1460"/>
                </a:lnTo>
                <a:lnTo>
                  <a:pt x="864" y="1439"/>
                </a:lnTo>
                <a:lnTo>
                  <a:pt x="934" y="1439"/>
                </a:lnTo>
                <a:lnTo>
                  <a:pt x="934" y="1417"/>
                </a:lnTo>
                <a:lnTo>
                  <a:pt x="961" y="1417"/>
                </a:lnTo>
                <a:lnTo>
                  <a:pt x="961" y="1396"/>
                </a:lnTo>
                <a:lnTo>
                  <a:pt x="1041" y="1396"/>
                </a:lnTo>
                <a:lnTo>
                  <a:pt x="1041" y="1375"/>
                </a:lnTo>
                <a:lnTo>
                  <a:pt x="1169" y="1375"/>
                </a:lnTo>
                <a:lnTo>
                  <a:pt x="1169" y="1355"/>
                </a:lnTo>
                <a:lnTo>
                  <a:pt x="1197" y="1355"/>
                </a:lnTo>
                <a:lnTo>
                  <a:pt x="1197" y="1334"/>
                </a:lnTo>
                <a:lnTo>
                  <a:pt x="1227" y="1334"/>
                </a:lnTo>
                <a:lnTo>
                  <a:pt x="1227" y="1313"/>
                </a:lnTo>
                <a:lnTo>
                  <a:pt x="1334" y="1313"/>
                </a:lnTo>
                <a:lnTo>
                  <a:pt x="1334" y="1291"/>
                </a:lnTo>
                <a:lnTo>
                  <a:pt x="1384" y="1291"/>
                </a:lnTo>
                <a:lnTo>
                  <a:pt x="1384" y="1270"/>
                </a:lnTo>
                <a:lnTo>
                  <a:pt x="1468" y="1270"/>
                </a:lnTo>
                <a:lnTo>
                  <a:pt x="1468" y="1249"/>
                </a:lnTo>
                <a:lnTo>
                  <a:pt x="1845" y="1249"/>
                </a:lnTo>
                <a:lnTo>
                  <a:pt x="1845" y="1206"/>
                </a:lnTo>
                <a:lnTo>
                  <a:pt x="1895" y="1206"/>
                </a:lnTo>
                <a:lnTo>
                  <a:pt x="1895" y="1185"/>
                </a:lnTo>
                <a:lnTo>
                  <a:pt x="2077" y="1185"/>
                </a:lnTo>
                <a:lnTo>
                  <a:pt x="2077" y="1164"/>
                </a:lnTo>
                <a:lnTo>
                  <a:pt x="2146" y="1164"/>
                </a:lnTo>
                <a:lnTo>
                  <a:pt x="2146" y="1142"/>
                </a:lnTo>
                <a:lnTo>
                  <a:pt x="2164" y="1142"/>
                </a:lnTo>
                <a:lnTo>
                  <a:pt x="2164" y="1121"/>
                </a:lnTo>
                <a:lnTo>
                  <a:pt x="2647" y="1121"/>
                </a:lnTo>
                <a:lnTo>
                  <a:pt x="2647" y="1094"/>
                </a:lnTo>
                <a:lnTo>
                  <a:pt x="2849" y="1094"/>
                </a:lnTo>
                <a:lnTo>
                  <a:pt x="2849" y="1063"/>
                </a:lnTo>
                <a:lnTo>
                  <a:pt x="3457" y="1063"/>
                </a:lnTo>
                <a:lnTo>
                  <a:pt x="3457" y="1022"/>
                </a:lnTo>
                <a:lnTo>
                  <a:pt x="3742" y="1022"/>
                </a:lnTo>
                <a:lnTo>
                  <a:pt x="3742" y="968"/>
                </a:lnTo>
                <a:lnTo>
                  <a:pt x="4586" y="968"/>
                </a:lnTo>
                <a:lnTo>
                  <a:pt x="4586" y="873"/>
                </a:lnTo>
                <a:lnTo>
                  <a:pt x="4905" y="873"/>
                </a:lnTo>
                <a:lnTo>
                  <a:pt x="4905" y="765"/>
                </a:lnTo>
                <a:lnTo>
                  <a:pt x="6511" y="765"/>
                </a:lnTo>
                <a:lnTo>
                  <a:pt x="6511" y="563"/>
                </a:lnTo>
                <a:lnTo>
                  <a:pt x="6746" y="563"/>
                </a:lnTo>
                <a:lnTo>
                  <a:pt x="6746" y="339"/>
                </a:lnTo>
                <a:lnTo>
                  <a:pt x="7217" y="339"/>
                </a:lnTo>
                <a:lnTo>
                  <a:pt x="7217" y="0"/>
                </a:lnTo>
                <a:lnTo>
                  <a:pt x="8071" y="0"/>
                </a:lnTo>
              </a:path>
            </a:pathLst>
          </a:custGeom>
          <a:noFill/>
          <a:ln w="30163">
            <a:solidFill>
              <a:schemeClr val="bg2">
                <a:lumMod val="40000"/>
                <a:lumOff val="60000"/>
              </a:schemeClr>
            </a:solidFill>
            <a:prstDash val="solid"/>
            <a:round/>
            <a:headEnd/>
            <a:tailEnd/>
          </a:ln>
        </p:spPr>
        <p:txBody>
          <a:bodyPr/>
          <a:lstStyle/>
          <a:p>
            <a:pPr>
              <a:defRPr/>
            </a:pPr>
            <a:endParaRPr lang="en-US"/>
          </a:p>
        </p:txBody>
      </p:sp>
      <p:sp>
        <p:nvSpPr>
          <p:cNvPr id="40998" name="Rectangle 48"/>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Fatal or Nonfatal Myocardial Infarction</a:t>
            </a:r>
          </a:p>
        </p:txBody>
      </p:sp>
      <p:sp>
        <p:nvSpPr>
          <p:cNvPr id="40999" name="TextBox 45"/>
          <p:cNvSpPr txBox="1">
            <a:spLocks noChangeArrowheads="1"/>
          </p:cNvSpPr>
          <p:nvPr/>
        </p:nvSpPr>
        <p:spPr bwMode="auto">
          <a:xfrm>
            <a:off x="1600200" y="3079750"/>
            <a:ext cx="335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a:t>HR 0.46 (95% CI 0.30-0.70)</a:t>
            </a:r>
          </a:p>
          <a:p>
            <a:pPr eaLnBrk="1" hangingPunct="1"/>
            <a:r>
              <a:rPr lang="en-US" altLang="en-US" sz="2000"/>
              <a:t>P&lt;0.0002</a:t>
            </a:r>
          </a:p>
        </p:txBody>
      </p:sp>
      <p:sp>
        <p:nvSpPr>
          <p:cNvPr id="41000" name="Line 54"/>
          <p:cNvSpPr>
            <a:spLocks noChangeShapeType="1"/>
          </p:cNvSpPr>
          <p:nvPr/>
        </p:nvSpPr>
        <p:spPr bwMode="auto">
          <a:xfrm>
            <a:off x="1598613" y="1501775"/>
            <a:ext cx="687387" cy="1588"/>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55"/>
          <p:cNvSpPr>
            <a:spLocks noChangeShapeType="1"/>
          </p:cNvSpPr>
          <p:nvPr/>
        </p:nvSpPr>
        <p:spPr bwMode="auto">
          <a:xfrm>
            <a:off x="3960813" y="1501775"/>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Text Box 56"/>
          <p:cNvSpPr txBox="1">
            <a:spLocks noChangeArrowheads="1"/>
          </p:cNvSpPr>
          <p:nvPr/>
        </p:nvSpPr>
        <p:spPr bwMode="auto">
          <a:xfrm>
            <a:off x="2366963" y="1333500"/>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Rosuvastatin</a:t>
            </a:r>
          </a:p>
        </p:txBody>
      </p:sp>
      <p:sp>
        <p:nvSpPr>
          <p:cNvPr id="41003" name="Text Box 57"/>
          <p:cNvSpPr txBox="1">
            <a:spLocks noChangeArrowheads="1"/>
          </p:cNvSpPr>
          <p:nvPr/>
        </p:nvSpPr>
        <p:spPr bwMode="auto">
          <a:xfrm>
            <a:off x="4656138" y="13335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Placebo</a:t>
            </a:r>
          </a:p>
        </p:txBody>
      </p:sp>
      <p:sp>
        <p:nvSpPr>
          <p:cNvPr id="41004" name="TextBox 50"/>
          <p:cNvSpPr txBox="1">
            <a:spLocks noChangeArrowheads="1"/>
          </p:cNvSpPr>
          <p:nvPr/>
        </p:nvSpPr>
        <p:spPr bwMode="auto">
          <a:xfrm>
            <a:off x="1303338" y="1630363"/>
            <a:ext cx="4046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31                        68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1236663" y="5930900"/>
            <a:ext cx="6523037" cy="1588"/>
          </a:xfrm>
          <a:prstGeom prst="rect">
            <a:avLst/>
          </a:prstGeom>
          <a:solidFill>
            <a:srgbClr val="000000"/>
          </a:solidFill>
          <a:ln w="28575">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1987" name="Line 10"/>
          <p:cNvSpPr>
            <a:spLocks noChangeShapeType="1"/>
          </p:cNvSpPr>
          <p:nvPr/>
        </p:nvSpPr>
        <p:spPr bwMode="auto">
          <a:xfrm flipV="1">
            <a:off x="1233488"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Line 11"/>
          <p:cNvSpPr>
            <a:spLocks noChangeShapeType="1"/>
          </p:cNvSpPr>
          <p:nvPr/>
        </p:nvSpPr>
        <p:spPr bwMode="auto">
          <a:xfrm flipV="1">
            <a:off x="2684463"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12"/>
          <p:cNvSpPr>
            <a:spLocks noChangeShapeType="1"/>
          </p:cNvSpPr>
          <p:nvPr/>
        </p:nvSpPr>
        <p:spPr bwMode="auto">
          <a:xfrm flipV="1">
            <a:off x="4135438"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13"/>
          <p:cNvSpPr>
            <a:spLocks noChangeShapeType="1"/>
          </p:cNvSpPr>
          <p:nvPr/>
        </p:nvSpPr>
        <p:spPr bwMode="auto">
          <a:xfrm flipV="1">
            <a:off x="5586413"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14"/>
          <p:cNvSpPr>
            <a:spLocks noChangeShapeType="1"/>
          </p:cNvSpPr>
          <p:nvPr/>
        </p:nvSpPr>
        <p:spPr bwMode="auto">
          <a:xfrm flipV="1">
            <a:off x="7037388"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15"/>
          <p:cNvSpPr>
            <a:spLocks noChangeShapeType="1"/>
          </p:cNvSpPr>
          <p:nvPr/>
        </p:nvSpPr>
        <p:spPr bwMode="auto">
          <a:xfrm flipV="1">
            <a:off x="1957388"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16"/>
          <p:cNvSpPr>
            <a:spLocks noChangeShapeType="1"/>
          </p:cNvSpPr>
          <p:nvPr/>
        </p:nvSpPr>
        <p:spPr bwMode="auto">
          <a:xfrm flipV="1">
            <a:off x="3408363"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17"/>
          <p:cNvSpPr>
            <a:spLocks noChangeShapeType="1"/>
          </p:cNvSpPr>
          <p:nvPr/>
        </p:nvSpPr>
        <p:spPr bwMode="auto">
          <a:xfrm flipV="1">
            <a:off x="4860925"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8"/>
          <p:cNvSpPr>
            <a:spLocks noChangeShapeType="1"/>
          </p:cNvSpPr>
          <p:nvPr/>
        </p:nvSpPr>
        <p:spPr bwMode="auto">
          <a:xfrm flipV="1">
            <a:off x="6311900" y="5932488"/>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Rectangle 19"/>
          <p:cNvSpPr>
            <a:spLocks noChangeArrowheads="1"/>
          </p:cNvSpPr>
          <p:nvPr/>
        </p:nvSpPr>
        <p:spPr bwMode="auto">
          <a:xfrm>
            <a:off x="1189038" y="61023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0</a:t>
            </a:r>
            <a:endParaRPr lang="en-US" altLang="en-US" sz="1600"/>
          </a:p>
        </p:txBody>
      </p:sp>
      <p:sp>
        <p:nvSpPr>
          <p:cNvPr id="41997" name="Rectangle 20"/>
          <p:cNvSpPr>
            <a:spLocks noChangeArrowheads="1"/>
          </p:cNvSpPr>
          <p:nvPr/>
        </p:nvSpPr>
        <p:spPr bwMode="auto">
          <a:xfrm>
            <a:off x="2638425" y="61023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1</a:t>
            </a:r>
            <a:endParaRPr lang="en-US" altLang="en-US" sz="1600"/>
          </a:p>
        </p:txBody>
      </p:sp>
      <p:sp>
        <p:nvSpPr>
          <p:cNvPr id="41998" name="Rectangle 21"/>
          <p:cNvSpPr>
            <a:spLocks noChangeArrowheads="1"/>
          </p:cNvSpPr>
          <p:nvPr/>
        </p:nvSpPr>
        <p:spPr bwMode="auto">
          <a:xfrm>
            <a:off x="4089400" y="61023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2</a:t>
            </a:r>
            <a:endParaRPr lang="en-US" altLang="en-US" sz="1600"/>
          </a:p>
        </p:txBody>
      </p:sp>
      <p:sp>
        <p:nvSpPr>
          <p:cNvPr id="41999" name="Rectangle 22"/>
          <p:cNvSpPr>
            <a:spLocks noChangeArrowheads="1"/>
          </p:cNvSpPr>
          <p:nvPr/>
        </p:nvSpPr>
        <p:spPr bwMode="auto">
          <a:xfrm>
            <a:off x="5540375" y="61023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3</a:t>
            </a:r>
            <a:endParaRPr lang="en-US" altLang="en-US" sz="1600"/>
          </a:p>
        </p:txBody>
      </p:sp>
      <p:sp>
        <p:nvSpPr>
          <p:cNvPr id="42000" name="Rectangle 23"/>
          <p:cNvSpPr>
            <a:spLocks noChangeArrowheads="1"/>
          </p:cNvSpPr>
          <p:nvPr/>
        </p:nvSpPr>
        <p:spPr bwMode="auto">
          <a:xfrm>
            <a:off x="6991350" y="61023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4</a:t>
            </a:r>
            <a:endParaRPr lang="en-US" altLang="en-US" sz="1600"/>
          </a:p>
        </p:txBody>
      </p:sp>
      <p:sp>
        <p:nvSpPr>
          <p:cNvPr id="42001" name="Rectangle 25"/>
          <p:cNvSpPr>
            <a:spLocks noChangeArrowheads="1"/>
          </p:cNvSpPr>
          <p:nvPr/>
        </p:nvSpPr>
        <p:spPr bwMode="auto">
          <a:xfrm>
            <a:off x="1228725" y="1377950"/>
            <a:ext cx="7938" cy="4554538"/>
          </a:xfrm>
          <a:prstGeom prst="rect">
            <a:avLst/>
          </a:prstGeom>
          <a:solidFill>
            <a:srgbClr val="000000"/>
          </a:solidFill>
          <a:ln w="28575">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2002" name="Line 26"/>
          <p:cNvSpPr>
            <a:spLocks noChangeShapeType="1"/>
          </p:cNvSpPr>
          <p:nvPr/>
        </p:nvSpPr>
        <p:spPr bwMode="auto">
          <a:xfrm>
            <a:off x="1139825" y="5932488"/>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Line 27"/>
          <p:cNvSpPr>
            <a:spLocks noChangeShapeType="1"/>
          </p:cNvSpPr>
          <p:nvPr/>
        </p:nvSpPr>
        <p:spPr bwMode="auto">
          <a:xfrm>
            <a:off x="1139825" y="5202238"/>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4" name="Line 28"/>
          <p:cNvSpPr>
            <a:spLocks noChangeShapeType="1"/>
          </p:cNvSpPr>
          <p:nvPr/>
        </p:nvSpPr>
        <p:spPr bwMode="auto">
          <a:xfrm>
            <a:off x="1139825" y="4473575"/>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Line 29"/>
          <p:cNvSpPr>
            <a:spLocks noChangeShapeType="1"/>
          </p:cNvSpPr>
          <p:nvPr/>
        </p:nvSpPr>
        <p:spPr bwMode="auto">
          <a:xfrm>
            <a:off x="1139825" y="3743325"/>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30"/>
          <p:cNvSpPr>
            <a:spLocks noChangeShapeType="1"/>
          </p:cNvSpPr>
          <p:nvPr/>
        </p:nvSpPr>
        <p:spPr bwMode="auto">
          <a:xfrm>
            <a:off x="1139825" y="3013075"/>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7" name="Line 31"/>
          <p:cNvSpPr>
            <a:spLocks noChangeShapeType="1"/>
          </p:cNvSpPr>
          <p:nvPr/>
        </p:nvSpPr>
        <p:spPr bwMode="auto">
          <a:xfrm>
            <a:off x="1139825" y="2282825"/>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32"/>
          <p:cNvSpPr>
            <a:spLocks noChangeShapeType="1"/>
          </p:cNvSpPr>
          <p:nvPr/>
        </p:nvSpPr>
        <p:spPr bwMode="auto">
          <a:xfrm>
            <a:off x="1139825" y="1550988"/>
            <a:ext cx="9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9" name="Rectangle 34"/>
          <p:cNvSpPr>
            <a:spLocks noChangeArrowheads="1"/>
          </p:cNvSpPr>
          <p:nvPr/>
        </p:nvSpPr>
        <p:spPr bwMode="auto">
          <a:xfrm>
            <a:off x="904875" y="5092700"/>
            <a:ext cx="233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0.5</a:t>
            </a:r>
            <a:endParaRPr lang="en-US" altLang="en-US" sz="1600"/>
          </a:p>
        </p:txBody>
      </p:sp>
      <p:sp>
        <p:nvSpPr>
          <p:cNvPr id="42010" name="Rectangle 35"/>
          <p:cNvSpPr>
            <a:spLocks noChangeArrowheads="1"/>
          </p:cNvSpPr>
          <p:nvPr/>
        </p:nvSpPr>
        <p:spPr bwMode="auto">
          <a:xfrm>
            <a:off x="974725" y="4362450"/>
            <a:ext cx="936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1</a:t>
            </a:r>
            <a:endParaRPr lang="en-US" altLang="en-US" sz="1600"/>
          </a:p>
        </p:txBody>
      </p:sp>
      <p:sp>
        <p:nvSpPr>
          <p:cNvPr id="42011" name="Rectangle 36"/>
          <p:cNvSpPr>
            <a:spLocks noChangeArrowheads="1"/>
          </p:cNvSpPr>
          <p:nvPr/>
        </p:nvSpPr>
        <p:spPr bwMode="auto">
          <a:xfrm>
            <a:off x="904875" y="3632200"/>
            <a:ext cx="233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1.5</a:t>
            </a:r>
            <a:endParaRPr lang="en-US" altLang="en-US" sz="1600"/>
          </a:p>
        </p:txBody>
      </p:sp>
      <p:sp>
        <p:nvSpPr>
          <p:cNvPr id="42012" name="Rectangle 37"/>
          <p:cNvSpPr>
            <a:spLocks noChangeArrowheads="1"/>
          </p:cNvSpPr>
          <p:nvPr/>
        </p:nvSpPr>
        <p:spPr bwMode="auto">
          <a:xfrm>
            <a:off x="977900" y="2901950"/>
            <a:ext cx="936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2</a:t>
            </a:r>
            <a:endParaRPr lang="en-US" altLang="en-US" sz="1600"/>
          </a:p>
        </p:txBody>
      </p:sp>
      <p:sp>
        <p:nvSpPr>
          <p:cNvPr id="42013" name="Rectangle 38"/>
          <p:cNvSpPr>
            <a:spLocks noChangeArrowheads="1"/>
          </p:cNvSpPr>
          <p:nvPr/>
        </p:nvSpPr>
        <p:spPr bwMode="auto">
          <a:xfrm>
            <a:off x="908050" y="2168525"/>
            <a:ext cx="233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2.5</a:t>
            </a:r>
            <a:endParaRPr lang="en-US" altLang="en-US" sz="1600"/>
          </a:p>
        </p:txBody>
      </p:sp>
      <p:sp>
        <p:nvSpPr>
          <p:cNvPr id="42014" name="Rectangle 39"/>
          <p:cNvSpPr>
            <a:spLocks noChangeArrowheads="1"/>
          </p:cNvSpPr>
          <p:nvPr/>
        </p:nvSpPr>
        <p:spPr bwMode="auto">
          <a:xfrm>
            <a:off x="976313" y="1439863"/>
            <a:ext cx="936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3</a:t>
            </a:r>
            <a:endParaRPr lang="en-US" altLang="en-US" sz="1600"/>
          </a:p>
        </p:txBody>
      </p:sp>
      <p:sp>
        <p:nvSpPr>
          <p:cNvPr id="42015" name="Freeform 41"/>
          <p:cNvSpPr>
            <a:spLocks/>
          </p:cNvSpPr>
          <p:nvPr/>
        </p:nvSpPr>
        <p:spPr bwMode="auto">
          <a:xfrm>
            <a:off x="1233488" y="3108325"/>
            <a:ext cx="6529387" cy="2824163"/>
          </a:xfrm>
          <a:custGeom>
            <a:avLst/>
            <a:gdLst>
              <a:gd name="T0" fmla="*/ 2147483647 w 4113"/>
              <a:gd name="T1" fmla="*/ 2147483647 h 3559"/>
              <a:gd name="T2" fmla="*/ 2147483647 w 4113"/>
              <a:gd name="T3" fmla="*/ 2147483647 h 3559"/>
              <a:gd name="T4" fmla="*/ 2147483647 w 4113"/>
              <a:gd name="T5" fmla="*/ 2147483647 h 3559"/>
              <a:gd name="T6" fmla="*/ 2147483647 w 4113"/>
              <a:gd name="T7" fmla="*/ 2147483647 h 3559"/>
              <a:gd name="T8" fmla="*/ 2147483647 w 4113"/>
              <a:gd name="T9" fmla="*/ 2147483647 h 3559"/>
              <a:gd name="T10" fmla="*/ 2147483647 w 4113"/>
              <a:gd name="T11" fmla="*/ 2147483647 h 3559"/>
              <a:gd name="T12" fmla="*/ 2147483647 w 4113"/>
              <a:gd name="T13" fmla="*/ 2147483647 h 3559"/>
              <a:gd name="T14" fmla="*/ 2147483647 w 4113"/>
              <a:gd name="T15" fmla="*/ 2147483647 h 3559"/>
              <a:gd name="T16" fmla="*/ 2147483647 w 4113"/>
              <a:gd name="T17" fmla="*/ 2147483647 h 3559"/>
              <a:gd name="T18" fmla="*/ 2147483647 w 4113"/>
              <a:gd name="T19" fmla="*/ 2147483647 h 3559"/>
              <a:gd name="T20" fmla="*/ 2147483647 w 4113"/>
              <a:gd name="T21" fmla="*/ 2147483647 h 3559"/>
              <a:gd name="T22" fmla="*/ 2147483647 w 4113"/>
              <a:gd name="T23" fmla="*/ 2147483647 h 3559"/>
              <a:gd name="T24" fmla="*/ 2147483647 w 4113"/>
              <a:gd name="T25" fmla="*/ 2147483647 h 3559"/>
              <a:gd name="T26" fmla="*/ 2147483647 w 4113"/>
              <a:gd name="T27" fmla="*/ 2147483647 h 3559"/>
              <a:gd name="T28" fmla="*/ 2147483647 w 4113"/>
              <a:gd name="T29" fmla="*/ 2147483647 h 3559"/>
              <a:gd name="T30" fmla="*/ 2147483647 w 4113"/>
              <a:gd name="T31" fmla="*/ 2147483647 h 3559"/>
              <a:gd name="T32" fmla="*/ 2147483647 w 4113"/>
              <a:gd name="T33" fmla="*/ 2147483647 h 3559"/>
              <a:gd name="T34" fmla="*/ 2147483647 w 4113"/>
              <a:gd name="T35" fmla="*/ 2147483647 h 3559"/>
              <a:gd name="T36" fmla="*/ 2147483647 w 4113"/>
              <a:gd name="T37" fmla="*/ 2147483647 h 3559"/>
              <a:gd name="T38" fmla="*/ 2147483647 w 4113"/>
              <a:gd name="T39" fmla="*/ 2147483647 h 3559"/>
              <a:gd name="T40" fmla="*/ 2147483647 w 4113"/>
              <a:gd name="T41" fmla="*/ 2147483647 h 3559"/>
              <a:gd name="T42" fmla="*/ 2147483647 w 4113"/>
              <a:gd name="T43" fmla="*/ 2147483647 h 3559"/>
              <a:gd name="T44" fmla="*/ 2147483647 w 4113"/>
              <a:gd name="T45" fmla="*/ 2147483647 h 3559"/>
              <a:gd name="T46" fmla="*/ 2147483647 w 4113"/>
              <a:gd name="T47" fmla="*/ 2147483647 h 3559"/>
              <a:gd name="T48" fmla="*/ 2147483647 w 4113"/>
              <a:gd name="T49" fmla="*/ 2147483647 h 3559"/>
              <a:gd name="T50" fmla="*/ 2147483647 w 4113"/>
              <a:gd name="T51" fmla="*/ 2147483647 h 3559"/>
              <a:gd name="T52" fmla="*/ 2147483647 w 4113"/>
              <a:gd name="T53" fmla="*/ 2147483647 h 3559"/>
              <a:gd name="T54" fmla="*/ 2147483647 w 4113"/>
              <a:gd name="T55" fmla="*/ 2147483647 h 3559"/>
              <a:gd name="T56" fmla="*/ 2147483647 w 4113"/>
              <a:gd name="T57" fmla="*/ 2147483647 h 3559"/>
              <a:gd name="T58" fmla="*/ 2147483647 w 4113"/>
              <a:gd name="T59" fmla="*/ 2147483647 h 3559"/>
              <a:gd name="T60" fmla="*/ 2147483647 w 4113"/>
              <a:gd name="T61" fmla="*/ 2147483647 h 3559"/>
              <a:gd name="T62" fmla="*/ 2147483647 w 4113"/>
              <a:gd name="T63" fmla="*/ 2147483647 h 3559"/>
              <a:gd name="T64" fmla="*/ 2147483647 w 4113"/>
              <a:gd name="T65" fmla="*/ 2147483647 h 3559"/>
              <a:gd name="T66" fmla="*/ 2147483647 w 4113"/>
              <a:gd name="T67" fmla="*/ 2147483647 h 3559"/>
              <a:gd name="T68" fmla="*/ 2147483647 w 4113"/>
              <a:gd name="T69" fmla="*/ 2147483647 h 3559"/>
              <a:gd name="T70" fmla="*/ 2147483647 w 4113"/>
              <a:gd name="T71" fmla="*/ 2147483647 h 3559"/>
              <a:gd name="T72" fmla="*/ 2147483647 w 4113"/>
              <a:gd name="T73" fmla="*/ 2147483647 h 3559"/>
              <a:gd name="T74" fmla="*/ 2147483647 w 4113"/>
              <a:gd name="T75" fmla="*/ 2147483647 h 3559"/>
              <a:gd name="T76" fmla="*/ 2147483647 w 4113"/>
              <a:gd name="T77" fmla="*/ 2147483647 h 3559"/>
              <a:gd name="T78" fmla="*/ 2147483647 w 4113"/>
              <a:gd name="T79" fmla="*/ 2147483647 h 3559"/>
              <a:gd name="T80" fmla="*/ 2147483647 w 4113"/>
              <a:gd name="T81" fmla="*/ 2147483647 h 3559"/>
              <a:gd name="T82" fmla="*/ 2147483647 w 4113"/>
              <a:gd name="T83" fmla="*/ 2147483647 h 3559"/>
              <a:gd name="T84" fmla="*/ 2147483647 w 4113"/>
              <a:gd name="T85" fmla="*/ 0 h 35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13"/>
              <a:gd name="T130" fmla="*/ 0 h 3559"/>
              <a:gd name="T131" fmla="*/ 4113 w 4113"/>
              <a:gd name="T132" fmla="*/ 3559 h 35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13" h="3559">
                <a:moveTo>
                  <a:pt x="0" y="3559"/>
                </a:moveTo>
                <a:lnTo>
                  <a:pt x="50" y="3559"/>
                </a:lnTo>
                <a:lnTo>
                  <a:pt x="50" y="3539"/>
                </a:lnTo>
                <a:lnTo>
                  <a:pt x="72" y="3539"/>
                </a:lnTo>
                <a:lnTo>
                  <a:pt x="72" y="3517"/>
                </a:lnTo>
                <a:lnTo>
                  <a:pt x="175" y="3517"/>
                </a:lnTo>
                <a:lnTo>
                  <a:pt x="175" y="3497"/>
                </a:lnTo>
                <a:lnTo>
                  <a:pt x="178" y="3497"/>
                </a:lnTo>
                <a:lnTo>
                  <a:pt x="178" y="3476"/>
                </a:lnTo>
                <a:lnTo>
                  <a:pt x="207" y="3476"/>
                </a:lnTo>
                <a:lnTo>
                  <a:pt x="207" y="3434"/>
                </a:lnTo>
                <a:lnTo>
                  <a:pt x="218" y="3434"/>
                </a:lnTo>
                <a:lnTo>
                  <a:pt x="218" y="3413"/>
                </a:lnTo>
                <a:lnTo>
                  <a:pt x="228" y="3413"/>
                </a:lnTo>
                <a:lnTo>
                  <a:pt x="228" y="3393"/>
                </a:lnTo>
                <a:lnTo>
                  <a:pt x="270" y="3393"/>
                </a:lnTo>
                <a:lnTo>
                  <a:pt x="270" y="3371"/>
                </a:lnTo>
                <a:lnTo>
                  <a:pt x="322" y="3371"/>
                </a:lnTo>
                <a:lnTo>
                  <a:pt x="322" y="3351"/>
                </a:lnTo>
                <a:lnTo>
                  <a:pt x="325" y="3351"/>
                </a:lnTo>
                <a:lnTo>
                  <a:pt x="325" y="3330"/>
                </a:lnTo>
                <a:lnTo>
                  <a:pt x="337" y="3330"/>
                </a:lnTo>
                <a:lnTo>
                  <a:pt x="337" y="3308"/>
                </a:lnTo>
                <a:lnTo>
                  <a:pt x="358" y="3308"/>
                </a:lnTo>
                <a:lnTo>
                  <a:pt x="358" y="3245"/>
                </a:lnTo>
                <a:lnTo>
                  <a:pt x="413" y="3245"/>
                </a:lnTo>
                <a:lnTo>
                  <a:pt x="413" y="3223"/>
                </a:lnTo>
                <a:lnTo>
                  <a:pt x="476" y="3223"/>
                </a:lnTo>
                <a:lnTo>
                  <a:pt x="476" y="3203"/>
                </a:lnTo>
                <a:lnTo>
                  <a:pt x="483" y="3203"/>
                </a:lnTo>
                <a:lnTo>
                  <a:pt x="483" y="3182"/>
                </a:lnTo>
                <a:lnTo>
                  <a:pt x="498" y="3182"/>
                </a:lnTo>
                <a:lnTo>
                  <a:pt x="498" y="3160"/>
                </a:lnTo>
                <a:lnTo>
                  <a:pt x="663" y="3160"/>
                </a:lnTo>
                <a:lnTo>
                  <a:pt x="663" y="3138"/>
                </a:lnTo>
                <a:lnTo>
                  <a:pt x="733" y="3138"/>
                </a:lnTo>
                <a:lnTo>
                  <a:pt x="733" y="3117"/>
                </a:lnTo>
                <a:lnTo>
                  <a:pt x="791" y="3117"/>
                </a:lnTo>
                <a:lnTo>
                  <a:pt x="791" y="3095"/>
                </a:lnTo>
                <a:lnTo>
                  <a:pt x="841" y="3095"/>
                </a:lnTo>
                <a:lnTo>
                  <a:pt x="841" y="3073"/>
                </a:lnTo>
                <a:lnTo>
                  <a:pt x="883" y="3073"/>
                </a:lnTo>
                <a:lnTo>
                  <a:pt x="883" y="3051"/>
                </a:lnTo>
                <a:lnTo>
                  <a:pt x="908" y="3051"/>
                </a:lnTo>
                <a:lnTo>
                  <a:pt x="908" y="3030"/>
                </a:lnTo>
                <a:lnTo>
                  <a:pt x="950" y="3030"/>
                </a:lnTo>
                <a:lnTo>
                  <a:pt x="950" y="3008"/>
                </a:lnTo>
                <a:lnTo>
                  <a:pt x="983" y="3008"/>
                </a:lnTo>
                <a:lnTo>
                  <a:pt x="983" y="2986"/>
                </a:lnTo>
                <a:lnTo>
                  <a:pt x="991" y="2986"/>
                </a:lnTo>
                <a:lnTo>
                  <a:pt x="991" y="2965"/>
                </a:lnTo>
                <a:lnTo>
                  <a:pt x="996" y="2965"/>
                </a:lnTo>
                <a:lnTo>
                  <a:pt x="996" y="2943"/>
                </a:lnTo>
                <a:lnTo>
                  <a:pt x="1016" y="2943"/>
                </a:lnTo>
                <a:lnTo>
                  <a:pt x="1016" y="2919"/>
                </a:lnTo>
                <a:lnTo>
                  <a:pt x="1031" y="2919"/>
                </a:lnTo>
                <a:lnTo>
                  <a:pt x="1031" y="2897"/>
                </a:lnTo>
                <a:lnTo>
                  <a:pt x="1043" y="2897"/>
                </a:lnTo>
                <a:lnTo>
                  <a:pt x="1043" y="2876"/>
                </a:lnTo>
                <a:lnTo>
                  <a:pt x="1058" y="2876"/>
                </a:lnTo>
                <a:lnTo>
                  <a:pt x="1058" y="2854"/>
                </a:lnTo>
                <a:lnTo>
                  <a:pt x="1063" y="2854"/>
                </a:lnTo>
                <a:lnTo>
                  <a:pt x="1063" y="2832"/>
                </a:lnTo>
                <a:lnTo>
                  <a:pt x="1108" y="2832"/>
                </a:lnTo>
                <a:lnTo>
                  <a:pt x="1108" y="2811"/>
                </a:lnTo>
                <a:lnTo>
                  <a:pt x="1116" y="2811"/>
                </a:lnTo>
                <a:lnTo>
                  <a:pt x="1116" y="2787"/>
                </a:lnTo>
                <a:lnTo>
                  <a:pt x="1118" y="2787"/>
                </a:lnTo>
                <a:lnTo>
                  <a:pt x="1118" y="2744"/>
                </a:lnTo>
                <a:lnTo>
                  <a:pt x="1226" y="2744"/>
                </a:lnTo>
                <a:lnTo>
                  <a:pt x="1226" y="2722"/>
                </a:lnTo>
                <a:lnTo>
                  <a:pt x="1231" y="2722"/>
                </a:lnTo>
                <a:lnTo>
                  <a:pt x="1231" y="2698"/>
                </a:lnTo>
                <a:lnTo>
                  <a:pt x="1259" y="2698"/>
                </a:lnTo>
                <a:lnTo>
                  <a:pt x="1259" y="2674"/>
                </a:lnTo>
                <a:lnTo>
                  <a:pt x="1368" y="2674"/>
                </a:lnTo>
                <a:lnTo>
                  <a:pt x="1368" y="2647"/>
                </a:lnTo>
                <a:lnTo>
                  <a:pt x="1396" y="2647"/>
                </a:lnTo>
                <a:lnTo>
                  <a:pt x="1396" y="2619"/>
                </a:lnTo>
                <a:lnTo>
                  <a:pt x="1553" y="2619"/>
                </a:lnTo>
                <a:lnTo>
                  <a:pt x="1553" y="2586"/>
                </a:lnTo>
                <a:lnTo>
                  <a:pt x="1572" y="2586"/>
                </a:lnTo>
                <a:lnTo>
                  <a:pt x="1572" y="2550"/>
                </a:lnTo>
                <a:lnTo>
                  <a:pt x="1594" y="2550"/>
                </a:lnTo>
                <a:lnTo>
                  <a:pt x="1594" y="2517"/>
                </a:lnTo>
                <a:lnTo>
                  <a:pt x="1596" y="2517"/>
                </a:lnTo>
                <a:lnTo>
                  <a:pt x="1596" y="2481"/>
                </a:lnTo>
                <a:lnTo>
                  <a:pt x="1618" y="2481"/>
                </a:lnTo>
                <a:lnTo>
                  <a:pt x="1618" y="2444"/>
                </a:lnTo>
                <a:lnTo>
                  <a:pt x="1644" y="2444"/>
                </a:lnTo>
                <a:lnTo>
                  <a:pt x="1644" y="2408"/>
                </a:lnTo>
                <a:lnTo>
                  <a:pt x="1859" y="2408"/>
                </a:lnTo>
                <a:lnTo>
                  <a:pt x="1859" y="2357"/>
                </a:lnTo>
                <a:lnTo>
                  <a:pt x="1957" y="2357"/>
                </a:lnTo>
                <a:lnTo>
                  <a:pt x="1957" y="2298"/>
                </a:lnTo>
                <a:lnTo>
                  <a:pt x="2039" y="2298"/>
                </a:lnTo>
                <a:lnTo>
                  <a:pt x="2039" y="2232"/>
                </a:lnTo>
                <a:lnTo>
                  <a:pt x="2107" y="2232"/>
                </a:lnTo>
                <a:lnTo>
                  <a:pt x="2107" y="2161"/>
                </a:lnTo>
                <a:lnTo>
                  <a:pt x="2120" y="2161"/>
                </a:lnTo>
                <a:lnTo>
                  <a:pt x="2120" y="2088"/>
                </a:lnTo>
                <a:lnTo>
                  <a:pt x="2159" y="2088"/>
                </a:lnTo>
                <a:lnTo>
                  <a:pt x="2159" y="2011"/>
                </a:lnTo>
                <a:lnTo>
                  <a:pt x="2209" y="2011"/>
                </a:lnTo>
                <a:lnTo>
                  <a:pt x="2209" y="1928"/>
                </a:lnTo>
                <a:lnTo>
                  <a:pt x="2520" y="1928"/>
                </a:lnTo>
                <a:lnTo>
                  <a:pt x="2520" y="1816"/>
                </a:lnTo>
                <a:lnTo>
                  <a:pt x="2570" y="1816"/>
                </a:lnTo>
                <a:lnTo>
                  <a:pt x="2570" y="1700"/>
                </a:lnTo>
                <a:lnTo>
                  <a:pt x="2595" y="1700"/>
                </a:lnTo>
                <a:lnTo>
                  <a:pt x="2595" y="1583"/>
                </a:lnTo>
                <a:lnTo>
                  <a:pt x="2727" y="1583"/>
                </a:lnTo>
                <a:lnTo>
                  <a:pt x="2727" y="1451"/>
                </a:lnTo>
                <a:lnTo>
                  <a:pt x="2740" y="1451"/>
                </a:lnTo>
                <a:lnTo>
                  <a:pt x="2740" y="1319"/>
                </a:lnTo>
                <a:lnTo>
                  <a:pt x="2808" y="1319"/>
                </a:lnTo>
                <a:lnTo>
                  <a:pt x="2808" y="1180"/>
                </a:lnTo>
                <a:lnTo>
                  <a:pt x="2897" y="1180"/>
                </a:lnTo>
                <a:lnTo>
                  <a:pt x="2897" y="1036"/>
                </a:lnTo>
                <a:lnTo>
                  <a:pt x="2918" y="1036"/>
                </a:lnTo>
                <a:lnTo>
                  <a:pt x="2918" y="890"/>
                </a:lnTo>
                <a:lnTo>
                  <a:pt x="3088" y="890"/>
                </a:lnTo>
                <a:lnTo>
                  <a:pt x="3088" y="723"/>
                </a:lnTo>
                <a:lnTo>
                  <a:pt x="3166" y="723"/>
                </a:lnTo>
                <a:lnTo>
                  <a:pt x="3166" y="545"/>
                </a:lnTo>
                <a:lnTo>
                  <a:pt x="3233" y="545"/>
                </a:lnTo>
                <a:lnTo>
                  <a:pt x="3233" y="355"/>
                </a:lnTo>
                <a:lnTo>
                  <a:pt x="3711" y="355"/>
                </a:lnTo>
                <a:lnTo>
                  <a:pt x="3711" y="0"/>
                </a:lnTo>
                <a:lnTo>
                  <a:pt x="4113" y="0"/>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16" name="Freeform 42"/>
          <p:cNvSpPr>
            <a:spLocks/>
          </p:cNvSpPr>
          <p:nvPr/>
        </p:nvSpPr>
        <p:spPr bwMode="auto">
          <a:xfrm>
            <a:off x="1233488" y="4652963"/>
            <a:ext cx="6529387" cy="1279525"/>
          </a:xfrm>
          <a:custGeom>
            <a:avLst/>
            <a:gdLst>
              <a:gd name="T0" fmla="*/ 0 w 4113"/>
              <a:gd name="T1" fmla="*/ 2147483647 h 1613"/>
              <a:gd name="T2" fmla="*/ 2147483647 w 4113"/>
              <a:gd name="T3" fmla="*/ 2147483647 h 1613"/>
              <a:gd name="T4" fmla="*/ 2147483647 w 4113"/>
              <a:gd name="T5" fmla="*/ 2147483647 h 1613"/>
              <a:gd name="T6" fmla="*/ 2147483647 w 4113"/>
              <a:gd name="T7" fmla="*/ 2147483647 h 1613"/>
              <a:gd name="T8" fmla="*/ 2147483647 w 4113"/>
              <a:gd name="T9" fmla="*/ 2147483647 h 1613"/>
              <a:gd name="T10" fmla="*/ 2147483647 w 4113"/>
              <a:gd name="T11" fmla="*/ 2147483647 h 1613"/>
              <a:gd name="T12" fmla="*/ 2147483647 w 4113"/>
              <a:gd name="T13" fmla="*/ 2147483647 h 1613"/>
              <a:gd name="T14" fmla="*/ 2147483647 w 4113"/>
              <a:gd name="T15" fmla="*/ 2147483647 h 1613"/>
              <a:gd name="T16" fmla="*/ 2147483647 w 4113"/>
              <a:gd name="T17" fmla="*/ 2147483647 h 1613"/>
              <a:gd name="T18" fmla="*/ 2147483647 w 4113"/>
              <a:gd name="T19" fmla="*/ 2147483647 h 1613"/>
              <a:gd name="T20" fmla="*/ 2147483647 w 4113"/>
              <a:gd name="T21" fmla="*/ 2147483647 h 1613"/>
              <a:gd name="T22" fmla="*/ 2147483647 w 4113"/>
              <a:gd name="T23" fmla="*/ 2147483647 h 1613"/>
              <a:gd name="T24" fmla="*/ 2147483647 w 4113"/>
              <a:gd name="T25" fmla="*/ 2147483647 h 1613"/>
              <a:gd name="T26" fmla="*/ 2147483647 w 4113"/>
              <a:gd name="T27" fmla="*/ 2147483647 h 1613"/>
              <a:gd name="T28" fmla="*/ 2147483647 w 4113"/>
              <a:gd name="T29" fmla="*/ 2147483647 h 1613"/>
              <a:gd name="T30" fmla="*/ 2147483647 w 4113"/>
              <a:gd name="T31" fmla="*/ 2147483647 h 1613"/>
              <a:gd name="T32" fmla="*/ 2147483647 w 4113"/>
              <a:gd name="T33" fmla="*/ 2147483647 h 1613"/>
              <a:gd name="T34" fmla="*/ 2147483647 w 4113"/>
              <a:gd name="T35" fmla="*/ 2147483647 h 1613"/>
              <a:gd name="T36" fmla="*/ 2147483647 w 4113"/>
              <a:gd name="T37" fmla="*/ 2147483647 h 1613"/>
              <a:gd name="T38" fmla="*/ 2147483647 w 4113"/>
              <a:gd name="T39" fmla="*/ 2147483647 h 1613"/>
              <a:gd name="T40" fmla="*/ 2147483647 w 4113"/>
              <a:gd name="T41" fmla="*/ 2147483647 h 1613"/>
              <a:gd name="T42" fmla="*/ 2147483647 w 4113"/>
              <a:gd name="T43" fmla="*/ 2147483647 h 1613"/>
              <a:gd name="T44" fmla="*/ 2147483647 w 4113"/>
              <a:gd name="T45" fmla="*/ 2147483647 h 1613"/>
              <a:gd name="T46" fmla="*/ 2147483647 w 4113"/>
              <a:gd name="T47" fmla="*/ 2147483647 h 1613"/>
              <a:gd name="T48" fmla="*/ 2147483647 w 4113"/>
              <a:gd name="T49" fmla="*/ 2147483647 h 1613"/>
              <a:gd name="T50" fmla="*/ 2147483647 w 4113"/>
              <a:gd name="T51" fmla="*/ 2147483647 h 1613"/>
              <a:gd name="T52" fmla="*/ 2147483647 w 4113"/>
              <a:gd name="T53" fmla="*/ 2147483647 h 1613"/>
              <a:gd name="T54" fmla="*/ 2147483647 w 4113"/>
              <a:gd name="T55" fmla="*/ 2147483647 h 1613"/>
              <a:gd name="T56" fmla="*/ 2147483647 w 4113"/>
              <a:gd name="T57" fmla="*/ 2147483647 h 1613"/>
              <a:gd name="T58" fmla="*/ 2147483647 w 4113"/>
              <a:gd name="T59" fmla="*/ 2147483647 h 1613"/>
              <a:gd name="T60" fmla="*/ 2147483647 w 4113"/>
              <a:gd name="T61" fmla="*/ 2147483647 h 1613"/>
              <a:gd name="T62" fmla="*/ 2147483647 w 4113"/>
              <a:gd name="T63" fmla="*/ 2147483647 h 1613"/>
              <a:gd name="T64" fmla="*/ 2147483647 w 4113"/>
              <a:gd name="T65" fmla="*/ 2147483647 h 1613"/>
              <a:gd name="T66" fmla="*/ 2147483647 w 4113"/>
              <a:gd name="T67" fmla="*/ 2147483647 h 1613"/>
              <a:gd name="T68" fmla="*/ 2147483647 w 4113"/>
              <a:gd name="T69" fmla="*/ 2147483647 h 1613"/>
              <a:gd name="T70" fmla="*/ 2147483647 w 4113"/>
              <a:gd name="T71" fmla="*/ 2147483647 h 1613"/>
              <a:gd name="T72" fmla="*/ 2147483647 w 4113"/>
              <a:gd name="T73" fmla="*/ 2147483647 h 1613"/>
              <a:gd name="T74" fmla="*/ 2147483647 w 4113"/>
              <a:gd name="T75" fmla="*/ 2147483647 h 1613"/>
              <a:gd name="T76" fmla="*/ 2147483647 w 4113"/>
              <a:gd name="T77" fmla="*/ 2147483647 h 1613"/>
              <a:gd name="T78" fmla="*/ 2147483647 w 4113"/>
              <a:gd name="T79" fmla="*/ 2147483647 h 1613"/>
              <a:gd name="T80" fmla="*/ 2147483647 w 4113"/>
              <a:gd name="T81" fmla="*/ 2147483647 h 1613"/>
              <a:gd name="T82" fmla="*/ 2147483647 w 4113"/>
              <a:gd name="T83" fmla="*/ 2147483647 h 1613"/>
              <a:gd name="T84" fmla="*/ 2147483647 w 4113"/>
              <a:gd name="T85" fmla="*/ 2147483647 h 1613"/>
              <a:gd name="T86" fmla="*/ 2147483647 w 4113"/>
              <a:gd name="T87" fmla="*/ 2147483647 h 1613"/>
              <a:gd name="T88" fmla="*/ 2147483647 w 4113"/>
              <a:gd name="T89" fmla="*/ 2147483647 h 1613"/>
              <a:gd name="T90" fmla="*/ 2147483647 w 4113"/>
              <a:gd name="T91" fmla="*/ 2147483647 h 1613"/>
              <a:gd name="T92" fmla="*/ 2147483647 w 4113"/>
              <a:gd name="T93" fmla="*/ 2147483647 h 1613"/>
              <a:gd name="T94" fmla="*/ 2147483647 w 4113"/>
              <a:gd name="T95" fmla="*/ 2147483647 h 1613"/>
              <a:gd name="T96" fmla="*/ 2147483647 w 4113"/>
              <a:gd name="T97" fmla="*/ 2147483647 h 1613"/>
              <a:gd name="T98" fmla="*/ 2147483647 w 4113"/>
              <a:gd name="T99" fmla="*/ 2147483647 h 1613"/>
              <a:gd name="T100" fmla="*/ 2147483647 w 4113"/>
              <a:gd name="T101" fmla="*/ 2147483647 h 1613"/>
              <a:gd name="T102" fmla="*/ 2147483647 w 4113"/>
              <a:gd name="T103" fmla="*/ 2147483647 h 1613"/>
              <a:gd name="T104" fmla="*/ 2147483647 w 4113"/>
              <a:gd name="T105" fmla="*/ 2147483647 h 1613"/>
              <a:gd name="T106" fmla="*/ 2147483647 w 4113"/>
              <a:gd name="T107" fmla="*/ 2147483647 h 1613"/>
              <a:gd name="T108" fmla="*/ 2147483647 w 4113"/>
              <a:gd name="T109" fmla="*/ 2147483647 h 1613"/>
              <a:gd name="T110" fmla="*/ 2147483647 w 4113"/>
              <a:gd name="T111" fmla="*/ 2147483647 h 1613"/>
              <a:gd name="T112" fmla="*/ 2147483647 w 4113"/>
              <a:gd name="T113" fmla="*/ 2147483647 h 1613"/>
              <a:gd name="T114" fmla="*/ 2147483647 w 4113"/>
              <a:gd name="T115" fmla="*/ 2147483647 h 1613"/>
              <a:gd name="T116" fmla="*/ 2147483647 w 4113"/>
              <a:gd name="T117" fmla="*/ 2147483647 h 1613"/>
              <a:gd name="T118" fmla="*/ 2147483647 w 4113"/>
              <a:gd name="T119" fmla="*/ 2147483647 h 1613"/>
              <a:gd name="T120" fmla="*/ 2147483647 w 4113"/>
              <a:gd name="T121" fmla="*/ 0 h 1613"/>
              <a:gd name="T122" fmla="*/ 2147483647 w 4113"/>
              <a:gd name="T123" fmla="*/ 0 h 16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3"/>
              <a:gd name="T187" fmla="*/ 0 h 1613"/>
              <a:gd name="T188" fmla="*/ 4113 w 4113"/>
              <a:gd name="T189" fmla="*/ 1613 h 16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3" h="1613">
                <a:moveTo>
                  <a:pt x="0" y="1613"/>
                </a:moveTo>
                <a:lnTo>
                  <a:pt x="80" y="1613"/>
                </a:lnTo>
                <a:lnTo>
                  <a:pt x="80" y="1593"/>
                </a:lnTo>
                <a:lnTo>
                  <a:pt x="103" y="1593"/>
                </a:lnTo>
                <a:lnTo>
                  <a:pt x="103" y="1571"/>
                </a:lnTo>
                <a:lnTo>
                  <a:pt x="117" y="1571"/>
                </a:lnTo>
                <a:lnTo>
                  <a:pt x="117" y="1551"/>
                </a:lnTo>
                <a:lnTo>
                  <a:pt x="158" y="1551"/>
                </a:lnTo>
                <a:lnTo>
                  <a:pt x="158" y="1530"/>
                </a:lnTo>
                <a:lnTo>
                  <a:pt x="392" y="1530"/>
                </a:lnTo>
                <a:lnTo>
                  <a:pt x="392" y="1508"/>
                </a:lnTo>
                <a:lnTo>
                  <a:pt x="413" y="1508"/>
                </a:lnTo>
                <a:lnTo>
                  <a:pt x="413" y="1488"/>
                </a:lnTo>
                <a:lnTo>
                  <a:pt x="440" y="1488"/>
                </a:lnTo>
                <a:lnTo>
                  <a:pt x="440" y="1467"/>
                </a:lnTo>
                <a:lnTo>
                  <a:pt x="476" y="1467"/>
                </a:lnTo>
                <a:lnTo>
                  <a:pt x="476" y="1445"/>
                </a:lnTo>
                <a:lnTo>
                  <a:pt x="490" y="1445"/>
                </a:lnTo>
                <a:lnTo>
                  <a:pt x="490" y="1423"/>
                </a:lnTo>
                <a:lnTo>
                  <a:pt x="531" y="1423"/>
                </a:lnTo>
                <a:lnTo>
                  <a:pt x="531" y="1401"/>
                </a:lnTo>
                <a:lnTo>
                  <a:pt x="596" y="1401"/>
                </a:lnTo>
                <a:lnTo>
                  <a:pt x="596" y="1382"/>
                </a:lnTo>
                <a:lnTo>
                  <a:pt x="610" y="1382"/>
                </a:lnTo>
                <a:lnTo>
                  <a:pt x="610" y="1360"/>
                </a:lnTo>
                <a:lnTo>
                  <a:pt x="625" y="1360"/>
                </a:lnTo>
                <a:lnTo>
                  <a:pt x="625" y="1338"/>
                </a:lnTo>
                <a:lnTo>
                  <a:pt x="680" y="1338"/>
                </a:lnTo>
                <a:lnTo>
                  <a:pt x="680" y="1317"/>
                </a:lnTo>
                <a:lnTo>
                  <a:pt x="705" y="1317"/>
                </a:lnTo>
                <a:lnTo>
                  <a:pt x="705" y="1295"/>
                </a:lnTo>
                <a:lnTo>
                  <a:pt x="748" y="1295"/>
                </a:lnTo>
                <a:lnTo>
                  <a:pt x="748" y="1273"/>
                </a:lnTo>
                <a:lnTo>
                  <a:pt x="940" y="1273"/>
                </a:lnTo>
                <a:lnTo>
                  <a:pt x="940" y="1230"/>
                </a:lnTo>
                <a:lnTo>
                  <a:pt x="966" y="1230"/>
                </a:lnTo>
                <a:lnTo>
                  <a:pt x="966" y="1208"/>
                </a:lnTo>
                <a:lnTo>
                  <a:pt x="1058" y="1208"/>
                </a:lnTo>
                <a:lnTo>
                  <a:pt x="1058" y="1186"/>
                </a:lnTo>
                <a:lnTo>
                  <a:pt x="1094" y="1186"/>
                </a:lnTo>
                <a:lnTo>
                  <a:pt x="1094" y="1165"/>
                </a:lnTo>
                <a:lnTo>
                  <a:pt x="1103" y="1165"/>
                </a:lnTo>
                <a:lnTo>
                  <a:pt x="1103" y="1143"/>
                </a:lnTo>
                <a:lnTo>
                  <a:pt x="1349" y="1143"/>
                </a:lnTo>
                <a:lnTo>
                  <a:pt x="1349" y="1115"/>
                </a:lnTo>
                <a:lnTo>
                  <a:pt x="1452" y="1115"/>
                </a:lnTo>
                <a:lnTo>
                  <a:pt x="1452" y="1084"/>
                </a:lnTo>
                <a:lnTo>
                  <a:pt x="1762" y="1084"/>
                </a:lnTo>
                <a:lnTo>
                  <a:pt x="1762" y="1042"/>
                </a:lnTo>
                <a:lnTo>
                  <a:pt x="1907" y="1042"/>
                </a:lnTo>
                <a:lnTo>
                  <a:pt x="1907" y="987"/>
                </a:lnTo>
                <a:lnTo>
                  <a:pt x="2337" y="987"/>
                </a:lnTo>
                <a:lnTo>
                  <a:pt x="2337" y="890"/>
                </a:lnTo>
                <a:lnTo>
                  <a:pt x="2500" y="890"/>
                </a:lnTo>
                <a:lnTo>
                  <a:pt x="2500" y="780"/>
                </a:lnTo>
                <a:lnTo>
                  <a:pt x="3318" y="780"/>
                </a:lnTo>
                <a:lnTo>
                  <a:pt x="3318" y="575"/>
                </a:lnTo>
                <a:lnTo>
                  <a:pt x="3438" y="575"/>
                </a:lnTo>
                <a:lnTo>
                  <a:pt x="3438" y="346"/>
                </a:lnTo>
                <a:lnTo>
                  <a:pt x="3678" y="346"/>
                </a:lnTo>
                <a:lnTo>
                  <a:pt x="3678" y="0"/>
                </a:lnTo>
                <a:lnTo>
                  <a:pt x="4113" y="0"/>
                </a:lnTo>
              </a:path>
            </a:pathLst>
          </a:custGeom>
          <a:noFill/>
          <a:ln w="30163">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17" name="Text Box 44"/>
          <p:cNvSpPr txBox="1">
            <a:spLocks noChangeArrowheads="1"/>
          </p:cNvSpPr>
          <p:nvPr/>
        </p:nvSpPr>
        <p:spPr bwMode="auto">
          <a:xfrm>
            <a:off x="5105400" y="444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sz="1600" b="1">
              <a:solidFill>
                <a:srgbClr val="000000"/>
              </a:solidFill>
            </a:endParaRPr>
          </a:p>
        </p:txBody>
      </p:sp>
      <p:sp>
        <p:nvSpPr>
          <p:cNvPr id="42018" name="Rectangle 45"/>
          <p:cNvSpPr>
            <a:spLocks noGrp="1" noChangeArrowheads="1"/>
          </p:cNvSpPr>
          <p:nvPr>
            <p:ph type="title"/>
          </p:nvPr>
        </p:nvSpPr>
        <p:spPr>
          <a:xfrm>
            <a:off x="330200" y="165100"/>
            <a:ext cx="8505825" cy="823913"/>
          </a:xfrm>
        </p:spPr>
        <p:txBody>
          <a:bodyPr/>
          <a:lstStyle/>
          <a:p>
            <a:pPr eaLnBrk="1" hangingPunct="1"/>
            <a:r>
              <a:rPr lang="en-US" altLang="en-US" sz="3200" smtClean="0"/>
              <a:t>JUPITER: Fatal or Nonfatal Stroke</a:t>
            </a:r>
          </a:p>
        </p:txBody>
      </p:sp>
      <p:sp>
        <p:nvSpPr>
          <p:cNvPr id="42019" name="Line 54"/>
          <p:cNvSpPr>
            <a:spLocks noChangeShapeType="1"/>
          </p:cNvSpPr>
          <p:nvPr/>
        </p:nvSpPr>
        <p:spPr bwMode="auto">
          <a:xfrm>
            <a:off x="1598613" y="1501775"/>
            <a:ext cx="687387" cy="1588"/>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0" name="Line 55"/>
          <p:cNvSpPr>
            <a:spLocks noChangeShapeType="1"/>
          </p:cNvSpPr>
          <p:nvPr/>
        </p:nvSpPr>
        <p:spPr bwMode="auto">
          <a:xfrm>
            <a:off x="3960813" y="1501775"/>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2021" name="Text Box 56"/>
          <p:cNvSpPr txBox="1">
            <a:spLocks noChangeArrowheads="1"/>
          </p:cNvSpPr>
          <p:nvPr/>
        </p:nvSpPr>
        <p:spPr bwMode="auto">
          <a:xfrm>
            <a:off x="2366963" y="1333500"/>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Rosuvastatin</a:t>
            </a:r>
          </a:p>
        </p:txBody>
      </p:sp>
      <p:sp>
        <p:nvSpPr>
          <p:cNvPr id="42022" name="Text Box 57"/>
          <p:cNvSpPr txBox="1">
            <a:spLocks noChangeArrowheads="1"/>
          </p:cNvSpPr>
          <p:nvPr/>
        </p:nvSpPr>
        <p:spPr bwMode="auto">
          <a:xfrm>
            <a:off x="4656138" y="13335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Placebo</a:t>
            </a:r>
          </a:p>
        </p:txBody>
      </p:sp>
      <p:sp>
        <p:nvSpPr>
          <p:cNvPr id="42023" name="Text Box 53"/>
          <p:cNvSpPr txBox="1">
            <a:spLocks noChangeArrowheads="1"/>
          </p:cNvSpPr>
          <p:nvPr/>
        </p:nvSpPr>
        <p:spPr bwMode="auto">
          <a:xfrm>
            <a:off x="1752600" y="2816225"/>
            <a:ext cx="3259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800" b="1"/>
              <a:t>HR 0.52 (95% CI 0.34-0.79)</a:t>
            </a:r>
            <a:br>
              <a:rPr lang="en-US" altLang="en-US" sz="1800" b="1"/>
            </a:br>
            <a:r>
              <a:rPr lang="en-US" altLang="en-US" sz="1800" b="1"/>
              <a:t>P=0.002</a:t>
            </a:r>
          </a:p>
        </p:txBody>
      </p:sp>
      <p:sp>
        <p:nvSpPr>
          <p:cNvPr id="42024" name="Text Box 51"/>
          <p:cNvSpPr txBox="1">
            <a:spLocks noChangeArrowheads="1"/>
          </p:cNvSpPr>
          <p:nvPr/>
        </p:nvSpPr>
        <p:spPr bwMode="auto">
          <a:xfrm>
            <a:off x="7532688" y="3602038"/>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400" b="1"/>
              <a:t>- 48 %</a:t>
            </a:r>
          </a:p>
        </p:txBody>
      </p:sp>
      <p:sp>
        <p:nvSpPr>
          <p:cNvPr id="42025" name="Line 52"/>
          <p:cNvSpPr>
            <a:spLocks noChangeShapeType="1"/>
          </p:cNvSpPr>
          <p:nvPr/>
        </p:nvSpPr>
        <p:spPr bwMode="auto">
          <a:xfrm>
            <a:off x="8675688" y="3068638"/>
            <a:ext cx="0" cy="1447800"/>
          </a:xfrm>
          <a:prstGeom prst="line">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2026" name="Rectangle 53"/>
          <p:cNvSpPr>
            <a:spLocks noChangeArrowheads="1"/>
          </p:cNvSpPr>
          <p:nvPr/>
        </p:nvSpPr>
        <p:spPr bwMode="auto">
          <a:xfrm>
            <a:off x="3646488" y="6351588"/>
            <a:ext cx="1570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Follow-up Years</a:t>
            </a:r>
            <a:endParaRPr lang="en-US" altLang="en-US" sz="1600"/>
          </a:p>
        </p:txBody>
      </p:sp>
      <p:sp>
        <p:nvSpPr>
          <p:cNvPr id="42027" name="Rectangle 54"/>
          <p:cNvSpPr>
            <a:spLocks noChangeArrowheads="1"/>
          </p:cNvSpPr>
          <p:nvPr/>
        </p:nvSpPr>
        <p:spPr bwMode="auto">
          <a:xfrm rot="-5400000">
            <a:off x="-642937" y="3544888"/>
            <a:ext cx="2406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Cumulative Incidence, %</a:t>
            </a:r>
            <a:endParaRPr lang="en-US" altLang="en-US" sz="1600"/>
          </a:p>
        </p:txBody>
      </p:sp>
      <p:sp>
        <p:nvSpPr>
          <p:cNvPr id="42028" name="TextBox 43"/>
          <p:cNvSpPr txBox="1">
            <a:spLocks noChangeArrowheads="1"/>
          </p:cNvSpPr>
          <p:nvPr/>
        </p:nvSpPr>
        <p:spPr bwMode="auto">
          <a:xfrm>
            <a:off x="1303338" y="1630363"/>
            <a:ext cx="4046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33                        64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p:cNvSpPr>
            <a:spLocks noChangeArrowheads="1"/>
          </p:cNvSpPr>
          <p:nvPr/>
        </p:nvSpPr>
        <p:spPr bwMode="auto">
          <a:xfrm>
            <a:off x="1425575" y="5619750"/>
            <a:ext cx="5969000" cy="1588"/>
          </a:xfrm>
          <a:prstGeom prst="rect">
            <a:avLst/>
          </a:prstGeom>
          <a:solidFill>
            <a:srgbClr val="FFFFFF"/>
          </a:solidFill>
          <a:ln w="28575">
            <a:solidFill>
              <a:srgbClr val="FFFFFF"/>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3011" name="Line 11"/>
          <p:cNvSpPr>
            <a:spLocks noChangeShapeType="1"/>
          </p:cNvSpPr>
          <p:nvPr/>
        </p:nvSpPr>
        <p:spPr bwMode="auto">
          <a:xfrm flipV="1">
            <a:off x="1422400"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2" name="Line 12"/>
          <p:cNvSpPr>
            <a:spLocks noChangeShapeType="1"/>
          </p:cNvSpPr>
          <p:nvPr/>
        </p:nvSpPr>
        <p:spPr bwMode="auto">
          <a:xfrm flipV="1">
            <a:off x="2751138"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13"/>
          <p:cNvSpPr>
            <a:spLocks noChangeShapeType="1"/>
          </p:cNvSpPr>
          <p:nvPr/>
        </p:nvSpPr>
        <p:spPr bwMode="auto">
          <a:xfrm flipV="1">
            <a:off x="4078288"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14"/>
          <p:cNvSpPr>
            <a:spLocks noChangeShapeType="1"/>
          </p:cNvSpPr>
          <p:nvPr/>
        </p:nvSpPr>
        <p:spPr bwMode="auto">
          <a:xfrm flipV="1">
            <a:off x="5405438"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15"/>
          <p:cNvSpPr>
            <a:spLocks noChangeShapeType="1"/>
          </p:cNvSpPr>
          <p:nvPr/>
        </p:nvSpPr>
        <p:spPr bwMode="auto">
          <a:xfrm flipV="1">
            <a:off x="6734175"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16"/>
          <p:cNvSpPr>
            <a:spLocks noChangeShapeType="1"/>
          </p:cNvSpPr>
          <p:nvPr/>
        </p:nvSpPr>
        <p:spPr bwMode="auto">
          <a:xfrm flipV="1">
            <a:off x="2085975"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17"/>
          <p:cNvSpPr>
            <a:spLocks noChangeShapeType="1"/>
          </p:cNvSpPr>
          <p:nvPr/>
        </p:nvSpPr>
        <p:spPr bwMode="auto">
          <a:xfrm flipV="1">
            <a:off x="3413125"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Line 18"/>
          <p:cNvSpPr>
            <a:spLocks noChangeShapeType="1"/>
          </p:cNvSpPr>
          <p:nvPr/>
        </p:nvSpPr>
        <p:spPr bwMode="auto">
          <a:xfrm flipV="1">
            <a:off x="4743450"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19"/>
          <p:cNvSpPr>
            <a:spLocks noChangeShapeType="1"/>
          </p:cNvSpPr>
          <p:nvPr/>
        </p:nvSpPr>
        <p:spPr bwMode="auto">
          <a:xfrm flipV="1">
            <a:off x="6070600" y="5621338"/>
            <a:ext cx="0" cy="825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Rectangle 20"/>
          <p:cNvSpPr>
            <a:spLocks noChangeArrowheads="1"/>
          </p:cNvSpPr>
          <p:nvPr/>
        </p:nvSpPr>
        <p:spPr bwMode="auto">
          <a:xfrm>
            <a:off x="1371600" y="5756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0</a:t>
            </a:r>
            <a:endParaRPr lang="en-US" altLang="en-US" sz="1300"/>
          </a:p>
        </p:txBody>
      </p:sp>
      <p:sp>
        <p:nvSpPr>
          <p:cNvPr id="43021" name="Rectangle 21"/>
          <p:cNvSpPr>
            <a:spLocks noChangeArrowheads="1"/>
          </p:cNvSpPr>
          <p:nvPr/>
        </p:nvSpPr>
        <p:spPr bwMode="auto">
          <a:xfrm>
            <a:off x="2700338" y="5756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1</a:t>
            </a:r>
            <a:endParaRPr lang="en-US" altLang="en-US" sz="1300"/>
          </a:p>
        </p:txBody>
      </p:sp>
      <p:sp>
        <p:nvSpPr>
          <p:cNvPr id="43022" name="Rectangle 22"/>
          <p:cNvSpPr>
            <a:spLocks noChangeArrowheads="1"/>
          </p:cNvSpPr>
          <p:nvPr/>
        </p:nvSpPr>
        <p:spPr bwMode="auto">
          <a:xfrm>
            <a:off x="4027488" y="5756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2</a:t>
            </a:r>
            <a:endParaRPr lang="en-US" altLang="en-US" sz="1300"/>
          </a:p>
        </p:txBody>
      </p:sp>
      <p:sp>
        <p:nvSpPr>
          <p:cNvPr id="43023" name="Rectangle 23"/>
          <p:cNvSpPr>
            <a:spLocks noChangeArrowheads="1"/>
          </p:cNvSpPr>
          <p:nvPr/>
        </p:nvSpPr>
        <p:spPr bwMode="auto">
          <a:xfrm>
            <a:off x="5354638" y="5756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3</a:t>
            </a:r>
            <a:endParaRPr lang="en-US" altLang="en-US" sz="1300"/>
          </a:p>
        </p:txBody>
      </p:sp>
      <p:sp>
        <p:nvSpPr>
          <p:cNvPr id="43024" name="Rectangle 24"/>
          <p:cNvSpPr>
            <a:spLocks noChangeArrowheads="1"/>
          </p:cNvSpPr>
          <p:nvPr/>
        </p:nvSpPr>
        <p:spPr bwMode="auto">
          <a:xfrm>
            <a:off x="6683375" y="57562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4</a:t>
            </a:r>
            <a:endParaRPr lang="en-US" altLang="en-US" sz="1300"/>
          </a:p>
        </p:txBody>
      </p:sp>
      <p:sp>
        <p:nvSpPr>
          <p:cNvPr id="43025" name="Rectangle 25"/>
          <p:cNvSpPr>
            <a:spLocks noChangeArrowheads="1"/>
          </p:cNvSpPr>
          <p:nvPr/>
        </p:nvSpPr>
        <p:spPr bwMode="auto">
          <a:xfrm>
            <a:off x="1420813" y="1452563"/>
            <a:ext cx="4762" cy="4168775"/>
          </a:xfrm>
          <a:prstGeom prst="rect">
            <a:avLst/>
          </a:prstGeom>
          <a:solidFill>
            <a:srgbClr val="FFFFFF"/>
          </a:solidFill>
          <a:ln w="28575">
            <a:solidFill>
              <a:srgbClr val="FFFFFF"/>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3026" name="Line 26"/>
          <p:cNvSpPr>
            <a:spLocks noChangeShapeType="1"/>
          </p:cNvSpPr>
          <p:nvPr/>
        </p:nvSpPr>
        <p:spPr bwMode="auto">
          <a:xfrm>
            <a:off x="1336675" y="5621338"/>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27"/>
          <p:cNvSpPr>
            <a:spLocks noChangeShapeType="1"/>
          </p:cNvSpPr>
          <p:nvPr/>
        </p:nvSpPr>
        <p:spPr bwMode="auto">
          <a:xfrm>
            <a:off x="1336675" y="4953000"/>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28"/>
          <p:cNvSpPr>
            <a:spLocks noChangeShapeType="1"/>
          </p:cNvSpPr>
          <p:nvPr/>
        </p:nvSpPr>
        <p:spPr bwMode="auto">
          <a:xfrm>
            <a:off x="1336675" y="4284663"/>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9"/>
          <p:cNvSpPr>
            <a:spLocks noChangeShapeType="1"/>
          </p:cNvSpPr>
          <p:nvPr/>
        </p:nvSpPr>
        <p:spPr bwMode="auto">
          <a:xfrm>
            <a:off x="1336675" y="3617913"/>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30"/>
          <p:cNvSpPr>
            <a:spLocks noChangeShapeType="1"/>
          </p:cNvSpPr>
          <p:nvPr/>
        </p:nvSpPr>
        <p:spPr bwMode="auto">
          <a:xfrm>
            <a:off x="1336675" y="2949575"/>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1"/>
          <p:cNvSpPr>
            <a:spLocks noChangeShapeType="1"/>
          </p:cNvSpPr>
          <p:nvPr/>
        </p:nvSpPr>
        <p:spPr bwMode="auto">
          <a:xfrm>
            <a:off x="1336675" y="2281238"/>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32"/>
          <p:cNvSpPr>
            <a:spLocks noChangeShapeType="1"/>
          </p:cNvSpPr>
          <p:nvPr/>
        </p:nvSpPr>
        <p:spPr bwMode="auto">
          <a:xfrm>
            <a:off x="1336675" y="1611313"/>
            <a:ext cx="857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Rectangle 33"/>
          <p:cNvSpPr>
            <a:spLocks noChangeArrowheads="1"/>
          </p:cNvSpPr>
          <p:nvPr/>
        </p:nvSpPr>
        <p:spPr bwMode="auto">
          <a:xfrm rot="-5400000">
            <a:off x="1185863" y="5516562"/>
            <a:ext cx="15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sz="1300" b="1"/>
          </a:p>
        </p:txBody>
      </p:sp>
      <p:sp>
        <p:nvSpPr>
          <p:cNvPr id="43034" name="Rectangle 34"/>
          <p:cNvSpPr>
            <a:spLocks noChangeArrowheads="1"/>
          </p:cNvSpPr>
          <p:nvPr/>
        </p:nvSpPr>
        <p:spPr bwMode="auto">
          <a:xfrm>
            <a:off x="1139825" y="4849813"/>
            <a:ext cx="9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1</a:t>
            </a:r>
          </a:p>
        </p:txBody>
      </p:sp>
      <p:sp>
        <p:nvSpPr>
          <p:cNvPr id="43035" name="Rectangle 35"/>
          <p:cNvSpPr>
            <a:spLocks noChangeArrowheads="1"/>
          </p:cNvSpPr>
          <p:nvPr/>
        </p:nvSpPr>
        <p:spPr bwMode="auto">
          <a:xfrm>
            <a:off x="1139825" y="4181475"/>
            <a:ext cx="936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2</a:t>
            </a:r>
          </a:p>
        </p:txBody>
      </p:sp>
      <p:sp>
        <p:nvSpPr>
          <p:cNvPr id="43036" name="Rectangle 36"/>
          <p:cNvSpPr>
            <a:spLocks noChangeArrowheads="1"/>
          </p:cNvSpPr>
          <p:nvPr/>
        </p:nvSpPr>
        <p:spPr bwMode="auto">
          <a:xfrm>
            <a:off x="1139825" y="3513138"/>
            <a:ext cx="9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3</a:t>
            </a:r>
          </a:p>
        </p:txBody>
      </p:sp>
      <p:sp>
        <p:nvSpPr>
          <p:cNvPr id="43037" name="Rectangle 37"/>
          <p:cNvSpPr>
            <a:spLocks noChangeArrowheads="1"/>
          </p:cNvSpPr>
          <p:nvPr/>
        </p:nvSpPr>
        <p:spPr bwMode="auto">
          <a:xfrm>
            <a:off x="1144588" y="2844800"/>
            <a:ext cx="936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4</a:t>
            </a:r>
          </a:p>
        </p:txBody>
      </p:sp>
      <p:sp>
        <p:nvSpPr>
          <p:cNvPr id="43038" name="Rectangle 38"/>
          <p:cNvSpPr>
            <a:spLocks noChangeArrowheads="1"/>
          </p:cNvSpPr>
          <p:nvPr/>
        </p:nvSpPr>
        <p:spPr bwMode="auto">
          <a:xfrm>
            <a:off x="1144588" y="2171700"/>
            <a:ext cx="936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5</a:t>
            </a:r>
          </a:p>
        </p:txBody>
      </p:sp>
      <p:sp>
        <p:nvSpPr>
          <p:cNvPr id="43039" name="Rectangle 39"/>
          <p:cNvSpPr>
            <a:spLocks noChangeArrowheads="1"/>
          </p:cNvSpPr>
          <p:nvPr/>
        </p:nvSpPr>
        <p:spPr bwMode="auto">
          <a:xfrm>
            <a:off x="1144588" y="1506538"/>
            <a:ext cx="936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300" b="1"/>
              <a:t>6</a:t>
            </a:r>
          </a:p>
        </p:txBody>
      </p:sp>
      <p:sp>
        <p:nvSpPr>
          <p:cNvPr id="43040" name="Freeform 41"/>
          <p:cNvSpPr>
            <a:spLocks/>
          </p:cNvSpPr>
          <p:nvPr/>
        </p:nvSpPr>
        <p:spPr bwMode="auto">
          <a:xfrm>
            <a:off x="1422400" y="2166938"/>
            <a:ext cx="5975350" cy="3452812"/>
          </a:xfrm>
          <a:custGeom>
            <a:avLst/>
            <a:gdLst>
              <a:gd name="T0" fmla="*/ 2147483647 w 7528"/>
              <a:gd name="T1" fmla="*/ 2147483647 h 4351"/>
              <a:gd name="T2" fmla="*/ 2147483647 w 7528"/>
              <a:gd name="T3" fmla="*/ 2147483647 h 4351"/>
              <a:gd name="T4" fmla="*/ 2147483647 w 7528"/>
              <a:gd name="T5" fmla="*/ 2147483647 h 4351"/>
              <a:gd name="T6" fmla="*/ 2147483647 w 7528"/>
              <a:gd name="T7" fmla="*/ 2147483647 h 4351"/>
              <a:gd name="T8" fmla="*/ 2147483647 w 7528"/>
              <a:gd name="T9" fmla="*/ 2147483647 h 4351"/>
              <a:gd name="T10" fmla="*/ 2147483647 w 7528"/>
              <a:gd name="T11" fmla="*/ 2147483647 h 4351"/>
              <a:gd name="T12" fmla="*/ 2147483647 w 7528"/>
              <a:gd name="T13" fmla="*/ 2147483647 h 4351"/>
              <a:gd name="T14" fmla="*/ 2147483647 w 7528"/>
              <a:gd name="T15" fmla="*/ 2147483647 h 4351"/>
              <a:gd name="T16" fmla="*/ 2147483647 w 7528"/>
              <a:gd name="T17" fmla="*/ 2147483647 h 4351"/>
              <a:gd name="T18" fmla="*/ 2147483647 w 7528"/>
              <a:gd name="T19" fmla="*/ 2147483647 h 4351"/>
              <a:gd name="T20" fmla="*/ 2147483647 w 7528"/>
              <a:gd name="T21" fmla="*/ 2147483647 h 4351"/>
              <a:gd name="T22" fmla="*/ 2147483647 w 7528"/>
              <a:gd name="T23" fmla="*/ 2147483647 h 4351"/>
              <a:gd name="T24" fmla="*/ 2147483647 w 7528"/>
              <a:gd name="T25" fmla="*/ 2147483647 h 4351"/>
              <a:gd name="T26" fmla="*/ 2147483647 w 7528"/>
              <a:gd name="T27" fmla="*/ 2147483647 h 4351"/>
              <a:gd name="T28" fmla="*/ 2147483647 w 7528"/>
              <a:gd name="T29" fmla="*/ 2147483647 h 4351"/>
              <a:gd name="T30" fmla="*/ 2147483647 w 7528"/>
              <a:gd name="T31" fmla="*/ 2147483647 h 4351"/>
              <a:gd name="T32" fmla="*/ 2147483647 w 7528"/>
              <a:gd name="T33" fmla="*/ 2147483647 h 4351"/>
              <a:gd name="T34" fmla="*/ 2147483647 w 7528"/>
              <a:gd name="T35" fmla="*/ 2147483647 h 4351"/>
              <a:gd name="T36" fmla="*/ 2147483647 w 7528"/>
              <a:gd name="T37" fmla="*/ 2147483647 h 4351"/>
              <a:gd name="T38" fmla="*/ 2147483647 w 7528"/>
              <a:gd name="T39" fmla="*/ 2147483647 h 4351"/>
              <a:gd name="T40" fmla="*/ 2147483647 w 7528"/>
              <a:gd name="T41" fmla="*/ 2147483647 h 4351"/>
              <a:gd name="T42" fmla="*/ 2147483647 w 7528"/>
              <a:gd name="T43" fmla="*/ 2147483647 h 4351"/>
              <a:gd name="T44" fmla="*/ 2147483647 w 7528"/>
              <a:gd name="T45" fmla="*/ 2147483647 h 4351"/>
              <a:gd name="T46" fmla="*/ 2147483647 w 7528"/>
              <a:gd name="T47" fmla="*/ 2147483647 h 4351"/>
              <a:gd name="T48" fmla="*/ 2147483647 w 7528"/>
              <a:gd name="T49" fmla="*/ 2147483647 h 4351"/>
              <a:gd name="T50" fmla="*/ 2147483647 w 7528"/>
              <a:gd name="T51" fmla="*/ 2147483647 h 4351"/>
              <a:gd name="T52" fmla="*/ 2147483647 w 7528"/>
              <a:gd name="T53" fmla="*/ 2147483647 h 4351"/>
              <a:gd name="T54" fmla="*/ 2147483647 w 7528"/>
              <a:gd name="T55" fmla="*/ 2147483647 h 4351"/>
              <a:gd name="T56" fmla="*/ 2147483647 w 7528"/>
              <a:gd name="T57" fmla="*/ 2147483647 h 4351"/>
              <a:gd name="T58" fmla="*/ 2147483647 w 7528"/>
              <a:gd name="T59" fmla="*/ 2147483647 h 4351"/>
              <a:gd name="T60" fmla="*/ 2147483647 w 7528"/>
              <a:gd name="T61" fmla="*/ 2147483647 h 4351"/>
              <a:gd name="T62" fmla="*/ 2147483647 w 7528"/>
              <a:gd name="T63" fmla="*/ 2147483647 h 4351"/>
              <a:gd name="T64" fmla="*/ 2147483647 w 7528"/>
              <a:gd name="T65" fmla="*/ 2147483647 h 4351"/>
              <a:gd name="T66" fmla="*/ 2147483647 w 7528"/>
              <a:gd name="T67" fmla="*/ 2147483647 h 4351"/>
              <a:gd name="T68" fmla="*/ 2147483647 w 7528"/>
              <a:gd name="T69" fmla="*/ 2147483647 h 4351"/>
              <a:gd name="T70" fmla="*/ 2147483647 w 7528"/>
              <a:gd name="T71" fmla="*/ 2147483647 h 4351"/>
              <a:gd name="T72" fmla="*/ 2147483647 w 7528"/>
              <a:gd name="T73" fmla="*/ 2147483647 h 4351"/>
              <a:gd name="T74" fmla="*/ 2147483647 w 7528"/>
              <a:gd name="T75" fmla="*/ 2147483647 h 4351"/>
              <a:gd name="T76" fmla="*/ 2147483647 w 7528"/>
              <a:gd name="T77" fmla="*/ 2147483647 h 4351"/>
              <a:gd name="T78" fmla="*/ 2147483647 w 7528"/>
              <a:gd name="T79" fmla="*/ 2147483647 h 4351"/>
              <a:gd name="T80" fmla="*/ 2147483647 w 7528"/>
              <a:gd name="T81" fmla="*/ 2147483647 h 4351"/>
              <a:gd name="T82" fmla="*/ 2147483647 w 7528"/>
              <a:gd name="T83" fmla="*/ 2147483647 h 4351"/>
              <a:gd name="T84" fmla="*/ 2147483647 w 7528"/>
              <a:gd name="T85" fmla="*/ 2147483647 h 4351"/>
              <a:gd name="T86" fmla="*/ 2147483647 w 7528"/>
              <a:gd name="T87" fmla="*/ 2147483647 h 4351"/>
              <a:gd name="T88" fmla="*/ 2147483647 w 7528"/>
              <a:gd name="T89" fmla="*/ 2147483647 h 4351"/>
              <a:gd name="T90" fmla="*/ 2147483647 w 7528"/>
              <a:gd name="T91" fmla="*/ 2147483647 h 4351"/>
              <a:gd name="T92" fmla="*/ 2147483647 w 7528"/>
              <a:gd name="T93" fmla="*/ 2147483647 h 4351"/>
              <a:gd name="T94" fmla="*/ 2147483647 w 7528"/>
              <a:gd name="T95" fmla="*/ 2147483647 h 4351"/>
              <a:gd name="T96" fmla="*/ 2147483647 w 7528"/>
              <a:gd name="T97" fmla="*/ 2147483647 h 4351"/>
              <a:gd name="T98" fmla="*/ 2147483647 w 7528"/>
              <a:gd name="T99" fmla="*/ 2147483647 h 4351"/>
              <a:gd name="T100" fmla="*/ 2147483647 w 7528"/>
              <a:gd name="T101" fmla="*/ 2147483647 h 4351"/>
              <a:gd name="T102" fmla="*/ 2147483647 w 7528"/>
              <a:gd name="T103" fmla="*/ 2147483647 h 4351"/>
              <a:gd name="T104" fmla="*/ 2147483647 w 7528"/>
              <a:gd name="T105" fmla="*/ 2147483647 h 4351"/>
              <a:gd name="T106" fmla="*/ 2147483647 w 7528"/>
              <a:gd name="T107" fmla="*/ 2147483647 h 4351"/>
              <a:gd name="T108" fmla="*/ 2147483647 w 7528"/>
              <a:gd name="T109" fmla="*/ 2147483647 h 4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28"/>
              <a:gd name="T166" fmla="*/ 0 h 4351"/>
              <a:gd name="T167" fmla="*/ 7528 w 7528"/>
              <a:gd name="T168" fmla="*/ 4351 h 4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28" h="4351">
                <a:moveTo>
                  <a:pt x="0" y="4351"/>
                </a:moveTo>
                <a:lnTo>
                  <a:pt x="320" y="4351"/>
                </a:lnTo>
                <a:lnTo>
                  <a:pt x="320" y="4342"/>
                </a:lnTo>
                <a:lnTo>
                  <a:pt x="351" y="4342"/>
                </a:lnTo>
                <a:lnTo>
                  <a:pt x="351" y="4333"/>
                </a:lnTo>
                <a:lnTo>
                  <a:pt x="379" y="4333"/>
                </a:lnTo>
                <a:lnTo>
                  <a:pt x="379" y="4313"/>
                </a:lnTo>
                <a:lnTo>
                  <a:pt x="420" y="4313"/>
                </a:lnTo>
                <a:lnTo>
                  <a:pt x="420" y="4304"/>
                </a:lnTo>
                <a:lnTo>
                  <a:pt x="476" y="4304"/>
                </a:lnTo>
                <a:lnTo>
                  <a:pt x="476" y="4295"/>
                </a:lnTo>
                <a:lnTo>
                  <a:pt x="495" y="4295"/>
                </a:lnTo>
                <a:lnTo>
                  <a:pt x="495" y="4284"/>
                </a:lnTo>
                <a:lnTo>
                  <a:pt x="511" y="4284"/>
                </a:lnTo>
                <a:lnTo>
                  <a:pt x="511" y="4275"/>
                </a:lnTo>
                <a:lnTo>
                  <a:pt x="517" y="4275"/>
                </a:lnTo>
                <a:lnTo>
                  <a:pt x="517" y="4266"/>
                </a:lnTo>
                <a:lnTo>
                  <a:pt x="526" y="4266"/>
                </a:lnTo>
                <a:lnTo>
                  <a:pt x="526" y="4255"/>
                </a:lnTo>
                <a:lnTo>
                  <a:pt x="567" y="4255"/>
                </a:lnTo>
                <a:lnTo>
                  <a:pt x="567" y="4246"/>
                </a:lnTo>
                <a:lnTo>
                  <a:pt x="580" y="4246"/>
                </a:lnTo>
                <a:lnTo>
                  <a:pt x="580" y="4237"/>
                </a:lnTo>
                <a:lnTo>
                  <a:pt x="604" y="4237"/>
                </a:lnTo>
                <a:lnTo>
                  <a:pt x="604" y="4226"/>
                </a:lnTo>
                <a:lnTo>
                  <a:pt x="618" y="4226"/>
                </a:lnTo>
                <a:lnTo>
                  <a:pt x="618" y="4217"/>
                </a:lnTo>
                <a:lnTo>
                  <a:pt x="636" y="4217"/>
                </a:lnTo>
                <a:lnTo>
                  <a:pt x="636" y="4208"/>
                </a:lnTo>
                <a:lnTo>
                  <a:pt x="655" y="4208"/>
                </a:lnTo>
                <a:lnTo>
                  <a:pt x="655" y="4197"/>
                </a:lnTo>
                <a:lnTo>
                  <a:pt x="664" y="4197"/>
                </a:lnTo>
                <a:lnTo>
                  <a:pt x="664" y="4188"/>
                </a:lnTo>
                <a:lnTo>
                  <a:pt x="668" y="4188"/>
                </a:lnTo>
                <a:lnTo>
                  <a:pt x="668" y="4177"/>
                </a:lnTo>
                <a:lnTo>
                  <a:pt x="746" y="4177"/>
                </a:lnTo>
                <a:lnTo>
                  <a:pt x="746" y="4168"/>
                </a:lnTo>
                <a:lnTo>
                  <a:pt x="764" y="4168"/>
                </a:lnTo>
                <a:lnTo>
                  <a:pt x="764" y="4159"/>
                </a:lnTo>
                <a:lnTo>
                  <a:pt x="802" y="4159"/>
                </a:lnTo>
                <a:lnTo>
                  <a:pt x="802" y="4149"/>
                </a:lnTo>
                <a:lnTo>
                  <a:pt x="818" y="4149"/>
                </a:lnTo>
                <a:lnTo>
                  <a:pt x="818" y="4140"/>
                </a:lnTo>
                <a:lnTo>
                  <a:pt x="1034" y="4140"/>
                </a:lnTo>
                <a:lnTo>
                  <a:pt x="1034" y="4131"/>
                </a:lnTo>
                <a:lnTo>
                  <a:pt x="1053" y="4131"/>
                </a:lnTo>
                <a:lnTo>
                  <a:pt x="1053" y="4120"/>
                </a:lnTo>
                <a:lnTo>
                  <a:pt x="1062" y="4120"/>
                </a:lnTo>
                <a:lnTo>
                  <a:pt x="1062" y="4111"/>
                </a:lnTo>
                <a:lnTo>
                  <a:pt x="1125" y="4111"/>
                </a:lnTo>
                <a:lnTo>
                  <a:pt x="1125" y="4100"/>
                </a:lnTo>
                <a:lnTo>
                  <a:pt x="1172" y="4100"/>
                </a:lnTo>
                <a:lnTo>
                  <a:pt x="1172" y="4091"/>
                </a:lnTo>
                <a:lnTo>
                  <a:pt x="1181" y="4091"/>
                </a:lnTo>
                <a:lnTo>
                  <a:pt x="1181" y="4080"/>
                </a:lnTo>
                <a:lnTo>
                  <a:pt x="1200" y="4080"/>
                </a:lnTo>
                <a:lnTo>
                  <a:pt x="1200" y="4071"/>
                </a:lnTo>
                <a:lnTo>
                  <a:pt x="1231" y="4071"/>
                </a:lnTo>
                <a:lnTo>
                  <a:pt x="1231" y="4060"/>
                </a:lnTo>
                <a:lnTo>
                  <a:pt x="1269" y="4060"/>
                </a:lnTo>
                <a:lnTo>
                  <a:pt x="1269" y="4051"/>
                </a:lnTo>
                <a:lnTo>
                  <a:pt x="1341" y="4051"/>
                </a:lnTo>
                <a:lnTo>
                  <a:pt x="1341" y="4042"/>
                </a:lnTo>
                <a:lnTo>
                  <a:pt x="1351" y="4042"/>
                </a:lnTo>
                <a:lnTo>
                  <a:pt x="1351" y="4031"/>
                </a:lnTo>
                <a:lnTo>
                  <a:pt x="1410" y="4031"/>
                </a:lnTo>
                <a:lnTo>
                  <a:pt x="1410" y="4022"/>
                </a:lnTo>
                <a:lnTo>
                  <a:pt x="1432" y="4022"/>
                </a:lnTo>
                <a:lnTo>
                  <a:pt x="1432" y="4011"/>
                </a:lnTo>
                <a:lnTo>
                  <a:pt x="1447" y="4011"/>
                </a:lnTo>
                <a:lnTo>
                  <a:pt x="1447" y="4002"/>
                </a:lnTo>
                <a:lnTo>
                  <a:pt x="1483" y="4002"/>
                </a:lnTo>
                <a:lnTo>
                  <a:pt x="1483" y="3991"/>
                </a:lnTo>
                <a:lnTo>
                  <a:pt x="1511" y="3991"/>
                </a:lnTo>
                <a:lnTo>
                  <a:pt x="1511" y="3982"/>
                </a:lnTo>
                <a:lnTo>
                  <a:pt x="1516" y="3982"/>
                </a:lnTo>
                <a:lnTo>
                  <a:pt x="1516" y="3972"/>
                </a:lnTo>
                <a:lnTo>
                  <a:pt x="1589" y="3972"/>
                </a:lnTo>
                <a:lnTo>
                  <a:pt x="1589" y="3952"/>
                </a:lnTo>
                <a:lnTo>
                  <a:pt x="1617" y="3952"/>
                </a:lnTo>
                <a:lnTo>
                  <a:pt x="1617" y="3943"/>
                </a:lnTo>
                <a:lnTo>
                  <a:pt x="1661" y="3943"/>
                </a:lnTo>
                <a:lnTo>
                  <a:pt x="1661" y="3932"/>
                </a:lnTo>
                <a:lnTo>
                  <a:pt x="1671" y="3932"/>
                </a:lnTo>
                <a:lnTo>
                  <a:pt x="1671" y="3921"/>
                </a:lnTo>
                <a:lnTo>
                  <a:pt x="1739" y="3921"/>
                </a:lnTo>
                <a:lnTo>
                  <a:pt x="1739" y="3912"/>
                </a:lnTo>
                <a:lnTo>
                  <a:pt x="1754" y="3912"/>
                </a:lnTo>
                <a:lnTo>
                  <a:pt x="1754" y="3901"/>
                </a:lnTo>
                <a:lnTo>
                  <a:pt x="1771" y="3901"/>
                </a:lnTo>
                <a:lnTo>
                  <a:pt x="1771" y="3892"/>
                </a:lnTo>
                <a:lnTo>
                  <a:pt x="1780" y="3892"/>
                </a:lnTo>
                <a:lnTo>
                  <a:pt x="1780" y="3881"/>
                </a:lnTo>
                <a:lnTo>
                  <a:pt x="1799" y="3881"/>
                </a:lnTo>
                <a:lnTo>
                  <a:pt x="1799" y="3872"/>
                </a:lnTo>
                <a:lnTo>
                  <a:pt x="1818" y="3872"/>
                </a:lnTo>
                <a:lnTo>
                  <a:pt x="1818" y="3861"/>
                </a:lnTo>
                <a:lnTo>
                  <a:pt x="1823" y="3861"/>
                </a:lnTo>
                <a:lnTo>
                  <a:pt x="1823" y="3842"/>
                </a:lnTo>
                <a:lnTo>
                  <a:pt x="1855" y="3842"/>
                </a:lnTo>
                <a:lnTo>
                  <a:pt x="1855" y="3831"/>
                </a:lnTo>
                <a:lnTo>
                  <a:pt x="1927" y="3831"/>
                </a:lnTo>
                <a:lnTo>
                  <a:pt x="1927" y="3811"/>
                </a:lnTo>
                <a:lnTo>
                  <a:pt x="1937" y="3811"/>
                </a:lnTo>
                <a:lnTo>
                  <a:pt x="1937" y="3802"/>
                </a:lnTo>
                <a:lnTo>
                  <a:pt x="1959" y="3802"/>
                </a:lnTo>
                <a:lnTo>
                  <a:pt x="1959" y="3791"/>
                </a:lnTo>
                <a:lnTo>
                  <a:pt x="2005" y="3791"/>
                </a:lnTo>
                <a:lnTo>
                  <a:pt x="2005" y="3782"/>
                </a:lnTo>
                <a:lnTo>
                  <a:pt x="2009" y="3782"/>
                </a:lnTo>
                <a:lnTo>
                  <a:pt x="2009" y="3771"/>
                </a:lnTo>
                <a:lnTo>
                  <a:pt x="2037" y="3771"/>
                </a:lnTo>
                <a:lnTo>
                  <a:pt x="2037" y="3760"/>
                </a:lnTo>
                <a:lnTo>
                  <a:pt x="2043" y="3760"/>
                </a:lnTo>
                <a:lnTo>
                  <a:pt x="2043" y="3751"/>
                </a:lnTo>
                <a:lnTo>
                  <a:pt x="2046" y="3751"/>
                </a:lnTo>
                <a:lnTo>
                  <a:pt x="2046" y="3740"/>
                </a:lnTo>
                <a:lnTo>
                  <a:pt x="2180" y="3740"/>
                </a:lnTo>
                <a:lnTo>
                  <a:pt x="2180" y="3731"/>
                </a:lnTo>
                <a:lnTo>
                  <a:pt x="2206" y="3731"/>
                </a:lnTo>
                <a:lnTo>
                  <a:pt x="2206" y="3721"/>
                </a:lnTo>
                <a:lnTo>
                  <a:pt x="2216" y="3721"/>
                </a:lnTo>
                <a:lnTo>
                  <a:pt x="2216" y="3710"/>
                </a:lnTo>
                <a:lnTo>
                  <a:pt x="2244" y="3710"/>
                </a:lnTo>
                <a:lnTo>
                  <a:pt x="2244" y="3701"/>
                </a:lnTo>
                <a:lnTo>
                  <a:pt x="2281" y="3701"/>
                </a:lnTo>
                <a:lnTo>
                  <a:pt x="2281" y="3690"/>
                </a:lnTo>
                <a:lnTo>
                  <a:pt x="2312" y="3690"/>
                </a:lnTo>
                <a:lnTo>
                  <a:pt x="2312" y="3668"/>
                </a:lnTo>
                <a:lnTo>
                  <a:pt x="2376" y="3668"/>
                </a:lnTo>
                <a:lnTo>
                  <a:pt x="2376" y="3656"/>
                </a:lnTo>
                <a:lnTo>
                  <a:pt x="2404" y="3656"/>
                </a:lnTo>
                <a:lnTo>
                  <a:pt x="2404" y="3645"/>
                </a:lnTo>
                <a:lnTo>
                  <a:pt x="2409" y="3645"/>
                </a:lnTo>
                <a:lnTo>
                  <a:pt x="2409" y="3632"/>
                </a:lnTo>
                <a:lnTo>
                  <a:pt x="2459" y="3632"/>
                </a:lnTo>
                <a:lnTo>
                  <a:pt x="2459" y="3619"/>
                </a:lnTo>
                <a:lnTo>
                  <a:pt x="2532" y="3619"/>
                </a:lnTo>
                <a:lnTo>
                  <a:pt x="2532" y="3607"/>
                </a:lnTo>
                <a:lnTo>
                  <a:pt x="2538" y="3607"/>
                </a:lnTo>
                <a:lnTo>
                  <a:pt x="2538" y="3594"/>
                </a:lnTo>
                <a:lnTo>
                  <a:pt x="2554" y="3594"/>
                </a:lnTo>
                <a:lnTo>
                  <a:pt x="2554" y="3581"/>
                </a:lnTo>
                <a:lnTo>
                  <a:pt x="2588" y="3581"/>
                </a:lnTo>
                <a:lnTo>
                  <a:pt x="2588" y="3567"/>
                </a:lnTo>
                <a:lnTo>
                  <a:pt x="2601" y="3567"/>
                </a:lnTo>
                <a:lnTo>
                  <a:pt x="2601" y="3554"/>
                </a:lnTo>
                <a:lnTo>
                  <a:pt x="2610" y="3554"/>
                </a:lnTo>
                <a:lnTo>
                  <a:pt x="2610" y="3540"/>
                </a:lnTo>
                <a:lnTo>
                  <a:pt x="2629" y="3540"/>
                </a:lnTo>
                <a:lnTo>
                  <a:pt x="2629" y="3527"/>
                </a:lnTo>
                <a:lnTo>
                  <a:pt x="2638" y="3527"/>
                </a:lnTo>
                <a:lnTo>
                  <a:pt x="2638" y="3513"/>
                </a:lnTo>
                <a:lnTo>
                  <a:pt x="2642" y="3513"/>
                </a:lnTo>
                <a:lnTo>
                  <a:pt x="2642" y="3498"/>
                </a:lnTo>
                <a:lnTo>
                  <a:pt x="2679" y="3498"/>
                </a:lnTo>
                <a:lnTo>
                  <a:pt x="2679" y="3486"/>
                </a:lnTo>
                <a:lnTo>
                  <a:pt x="2739" y="3486"/>
                </a:lnTo>
                <a:lnTo>
                  <a:pt x="2739" y="3471"/>
                </a:lnTo>
                <a:lnTo>
                  <a:pt x="2776" y="3471"/>
                </a:lnTo>
                <a:lnTo>
                  <a:pt x="2776" y="3455"/>
                </a:lnTo>
                <a:lnTo>
                  <a:pt x="2789" y="3455"/>
                </a:lnTo>
                <a:lnTo>
                  <a:pt x="2789" y="3441"/>
                </a:lnTo>
                <a:lnTo>
                  <a:pt x="2871" y="3441"/>
                </a:lnTo>
                <a:lnTo>
                  <a:pt x="2871" y="3424"/>
                </a:lnTo>
                <a:lnTo>
                  <a:pt x="2876" y="3424"/>
                </a:lnTo>
                <a:lnTo>
                  <a:pt x="2876" y="3410"/>
                </a:lnTo>
                <a:lnTo>
                  <a:pt x="2936" y="3410"/>
                </a:lnTo>
                <a:lnTo>
                  <a:pt x="2936" y="3394"/>
                </a:lnTo>
                <a:lnTo>
                  <a:pt x="2945" y="3394"/>
                </a:lnTo>
                <a:lnTo>
                  <a:pt x="2945" y="3377"/>
                </a:lnTo>
                <a:lnTo>
                  <a:pt x="2962" y="3377"/>
                </a:lnTo>
                <a:lnTo>
                  <a:pt x="2962" y="3359"/>
                </a:lnTo>
                <a:lnTo>
                  <a:pt x="3008" y="3359"/>
                </a:lnTo>
                <a:lnTo>
                  <a:pt x="3008" y="3343"/>
                </a:lnTo>
                <a:lnTo>
                  <a:pt x="3014" y="3343"/>
                </a:lnTo>
                <a:lnTo>
                  <a:pt x="3014" y="3327"/>
                </a:lnTo>
                <a:lnTo>
                  <a:pt x="3096" y="3327"/>
                </a:lnTo>
                <a:lnTo>
                  <a:pt x="3096" y="3309"/>
                </a:lnTo>
                <a:lnTo>
                  <a:pt x="3133" y="3309"/>
                </a:lnTo>
                <a:lnTo>
                  <a:pt x="3133" y="3291"/>
                </a:lnTo>
                <a:lnTo>
                  <a:pt x="3142" y="3291"/>
                </a:lnTo>
                <a:lnTo>
                  <a:pt x="3142" y="3273"/>
                </a:lnTo>
                <a:lnTo>
                  <a:pt x="3228" y="3273"/>
                </a:lnTo>
                <a:lnTo>
                  <a:pt x="3228" y="3253"/>
                </a:lnTo>
                <a:lnTo>
                  <a:pt x="3334" y="3253"/>
                </a:lnTo>
                <a:lnTo>
                  <a:pt x="3334" y="3231"/>
                </a:lnTo>
                <a:lnTo>
                  <a:pt x="3375" y="3231"/>
                </a:lnTo>
                <a:lnTo>
                  <a:pt x="3375" y="3209"/>
                </a:lnTo>
                <a:lnTo>
                  <a:pt x="3421" y="3209"/>
                </a:lnTo>
                <a:lnTo>
                  <a:pt x="3421" y="3186"/>
                </a:lnTo>
                <a:lnTo>
                  <a:pt x="3434" y="3186"/>
                </a:lnTo>
                <a:lnTo>
                  <a:pt x="3434" y="3161"/>
                </a:lnTo>
                <a:lnTo>
                  <a:pt x="3581" y="3161"/>
                </a:lnTo>
                <a:lnTo>
                  <a:pt x="3581" y="3134"/>
                </a:lnTo>
                <a:lnTo>
                  <a:pt x="3645" y="3134"/>
                </a:lnTo>
                <a:lnTo>
                  <a:pt x="3645" y="3106"/>
                </a:lnTo>
                <a:lnTo>
                  <a:pt x="3773" y="3106"/>
                </a:lnTo>
                <a:lnTo>
                  <a:pt x="3773" y="3076"/>
                </a:lnTo>
                <a:lnTo>
                  <a:pt x="3805" y="3076"/>
                </a:lnTo>
                <a:lnTo>
                  <a:pt x="3805" y="3043"/>
                </a:lnTo>
                <a:lnTo>
                  <a:pt x="3860" y="3043"/>
                </a:lnTo>
                <a:lnTo>
                  <a:pt x="3860" y="3011"/>
                </a:lnTo>
                <a:lnTo>
                  <a:pt x="3948" y="3011"/>
                </a:lnTo>
                <a:lnTo>
                  <a:pt x="3948" y="2975"/>
                </a:lnTo>
                <a:lnTo>
                  <a:pt x="3952" y="2975"/>
                </a:lnTo>
                <a:lnTo>
                  <a:pt x="3952" y="2940"/>
                </a:lnTo>
                <a:lnTo>
                  <a:pt x="3983" y="2940"/>
                </a:lnTo>
                <a:lnTo>
                  <a:pt x="3983" y="2904"/>
                </a:lnTo>
                <a:lnTo>
                  <a:pt x="4007" y="2904"/>
                </a:lnTo>
                <a:lnTo>
                  <a:pt x="4007" y="2866"/>
                </a:lnTo>
                <a:lnTo>
                  <a:pt x="4043" y="2866"/>
                </a:lnTo>
                <a:lnTo>
                  <a:pt x="4043" y="2828"/>
                </a:lnTo>
                <a:lnTo>
                  <a:pt x="4076" y="2828"/>
                </a:lnTo>
                <a:lnTo>
                  <a:pt x="4076" y="2789"/>
                </a:lnTo>
                <a:lnTo>
                  <a:pt x="4167" y="2789"/>
                </a:lnTo>
                <a:lnTo>
                  <a:pt x="4167" y="2747"/>
                </a:lnTo>
                <a:lnTo>
                  <a:pt x="4236" y="2747"/>
                </a:lnTo>
                <a:lnTo>
                  <a:pt x="4236" y="2704"/>
                </a:lnTo>
                <a:lnTo>
                  <a:pt x="4273" y="2704"/>
                </a:lnTo>
                <a:lnTo>
                  <a:pt x="4273" y="2660"/>
                </a:lnTo>
                <a:lnTo>
                  <a:pt x="4296" y="2660"/>
                </a:lnTo>
                <a:lnTo>
                  <a:pt x="4296" y="2615"/>
                </a:lnTo>
                <a:lnTo>
                  <a:pt x="4424" y="2615"/>
                </a:lnTo>
                <a:lnTo>
                  <a:pt x="4424" y="2568"/>
                </a:lnTo>
                <a:lnTo>
                  <a:pt x="4460" y="2568"/>
                </a:lnTo>
                <a:lnTo>
                  <a:pt x="4460" y="2520"/>
                </a:lnTo>
                <a:lnTo>
                  <a:pt x="4556" y="2520"/>
                </a:lnTo>
                <a:lnTo>
                  <a:pt x="4556" y="2469"/>
                </a:lnTo>
                <a:lnTo>
                  <a:pt x="4644" y="2469"/>
                </a:lnTo>
                <a:lnTo>
                  <a:pt x="4644" y="2417"/>
                </a:lnTo>
                <a:lnTo>
                  <a:pt x="4647" y="2417"/>
                </a:lnTo>
                <a:lnTo>
                  <a:pt x="4647" y="2366"/>
                </a:lnTo>
                <a:lnTo>
                  <a:pt x="4681" y="2366"/>
                </a:lnTo>
                <a:lnTo>
                  <a:pt x="4681" y="2312"/>
                </a:lnTo>
                <a:lnTo>
                  <a:pt x="4707" y="2312"/>
                </a:lnTo>
                <a:lnTo>
                  <a:pt x="4707" y="2259"/>
                </a:lnTo>
                <a:lnTo>
                  <a:pt x="4750" y="2259"/>
                </a:lnTo>
                <a:lnTo>
                  <a:pt x="4750" y="2205"/>
                </a:lnTo>
                <a:lnTo>
                  <a:pt x="4850" y="2205"/>
                </a:lnTo>
                <a:lnTo>
                  <a:pt x="4850" y="2149"/>
                </a:lnTo>
                <a:lnTo>
                  <a:pt x="4873" y="2149"/>
                </a:lnTo>
                <a:lnTo>
                  <a:pt x="4873" y="2093"/>
                </a:lnTo>
                <a:lnTo>
                  <a:pt x="4895" y="2093"/>
                </a:lnTo>
                <a:lnTo>
                  <a:pt x="4895" y="2036"/>
                </a:lnTo>
                <a:lnTo>
                  <a:pt x="4941" y="2036"/>
                </a:lnTo>
                <a:lnTo>
                  <a:pt x="4941" y="1978"/>
                </a:lnTo>
                <a:lnTo>
                  <a:pt x="5064" y="1978"/>
                </a:lnTo>
                <a:lnTo>
                  <a:pt x="5064" y="1916"/>
                </a:lnTo>
                <a:lnTo>
                  <a:pt x="5148" y="1916"/>
                </a:lnTo>
                <a:lnTo>
                  <a:pt x="5148" y="1851"/>
                </a:lnTo>
                <a:lnTo>
                  <a:pt x="5261" y="1851"/>
                </a:lnTo>
                <a:lnTo>
                  <a:pt x="5261" y="1786"/>
                </a:lnTo>
                <a:lnTo>
                  <a:pt x="5345" y="1786"/>
                </a:lnTo>
                <a:lnTo>
                  <a:pt x="5345" y="1719"/>
                </a:lnTo>
                <a:lnTo>
                  <a:pt x="5358" y="1719"/>
                </a:lnTo>
                <a:lnTo>
                  <a:pt x="5358" y="1653"/>
                </a:lnTo>
                <a:lnTo>
                  <a:pt x="5399" y="1653"/>
                </a:lnTo>
                <a:lnTo>
                  <a:pt x="5399" y="1584"/>
                </a:lnTo>
                <a:lnTo>
                  <a:pt x="5652" y="1584"/>
                </a:lnTo>
                <a:lnTo>
                  <a:pt x="5652" y="1506"/>
                </a:lnTo>
                <a:lnTo>
                  <a:pt x="5926" y="1506"/>
                </a:lnTo>
                <a:lnTo>
                  <a:pt x="5926" y="1418"/>
                </a:lnTo>
                <a:lnTo>
                  <a:pt x="6517" y="1418"/>
                </a:lnTo>
                <a:lnTo>
                  <a:pt x="6517" y="1290"/>
                </a:lnTo>
                <a:lnTo>
                  <a:pt x="6590" y="1290"/>
                </a:lnTo>
                <a:lnTo>
                  <a:pt x="6590" y="1152"/>
                </a:lnTo>
                <a:lnTo>
                  <a:pt x="6599" y="1152"/>
                </a:lnTo>
                <a:lnTo>
                  <a:pt x="6599" y="1013"/>
                </a:lnTo>
                <a:lnTo>
                  <a:pt x="6947" y="1013"/>
                </a:lnTo>
                <a:lnTo>
                  <a:pt x="6947" y="829"/>
                </a:lnTo>
                <a:lnTo>
                  <a:pt x="6984" y="829"/>
                </a:lnTo>
                <a:lnTo>
                  <a:pt x="6984" y="639"/>
                </a:lnTo>
                <a:lnTo>
                  <a:pt x="7126" y="639"/>
                </a:lnTo>
                <a:lnTo>
                  <a:pt x="7126" y="417"/>
                </a:lnTo>
                <a:lnTo>
                  <a:pt x="7470" y="417"/>
                </a:lnTo>
                <a:lnTo>
                  <a:pt x="7470" y="0"/>
                </a:lnTo>
                <a:lnTo>
                  <a:pt x="7528" y="0"/>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1" name="Freeform 42"/>
          <p:cNvSpPr>
            <a:spLocks/>
          </p:cNvSpPr>
          <p:nvPr/>
        </p:nvSpPr>
        <p:spPr bwMode="auto">
          <a:xfrm>
            <a:off x="1422400" y="4229100"/>
            <a:ext cx="5975350" cy="1408113"/>
          </a:xfrm>
          <a:custGeom>
            <a:avLst/>
            <a:gdLst>
              <a:gd name="T0" fmla="*/ 2147483647 w 7528"/>
              <a:gd name="T1" fmla="*/ 2147483647 h 1774"/>
              <a:gd name="T2" fmla="*/ 2147483647 w 7528"/>
              <a:gd name="T3" fmla="*/ 2147483647 h 1774"/>
              <a:gd name="T4" fmla="*/ 2147483647 w 7528"/>
              <a:gd name="T5" fmla="*/ 2147483647 h 1774"/>
              <a:gd name="T6" fmla="*/ 2147483647 w 7528"/>
              <a:gd name="T7" fmla="*/ 2147483647 h 1774"/>
              <a:gd name="T8" fmla="*/ 2147483647 w 7528"/>
              <a:gd name="T9" fmla="*/ 2147483647 h 1774"/>
              <a:gd name="T10" fmla="*/ 2147483647 w 7528"/>
              <a:gd name="T11" fmla="*/ 2147483647 h 1774"/>
              <a:gd name="T12" fmla="*/ 2147483647 w 7528"/>
              <a:gd name="T13" fmla="*/ 2147483647 h 1774"/>
              <a:gd name="T14" fmla="*/ 2147483647 w 7528"/>
              <a:gd name="T15" fmla="*/ 2147483647 h 1774"/>
              <a:gd name="T16" fmla="*/ 2147483647 w 7528"/>
              <a:gd name="T17" fmla="*/ 2147483647 h 1774"/>
              <a:gd name="T18" fmla="*/ 2147483647 w 7528"/>
              <a:gd name="T19" fmla="*/ 2147483647 h 1774"/>
              <a:gd name="T20" fmla="*/ 2147483647 w 7528"/>
              <a:gd name="T21" fmla="*/ 2147483647 h 1774"/>
              <a:gd name="T22" fmla="*/ 2147483647 w 7528"/>
              <a:gd name="T23" fmla="*/ 2147483647 h 1774"/>
              <a:gd name="T24" fmla="*/ 2147483647 w 7528"/>
              <a:gd name="T25" fmla="*/ 2147483647 h 1774"/>
              <a:gd name="T26" fmla="*/ 2147483647 w 7528"/>
              <a:gd name="T27" fmla="*/ 2147483647 h 1774"/>
              <a:gd name="T28" fmla="*/ 2147483647 w 7528"/>
              <a:gd name="T29" fmla="*/ 2147483647 h 1774"/>
              <a:gd name="T30" fmla="*/ 2147483647 w 7528"/>
              <a:gd name="T31" fmla="*/ 2147483647 h 1774"/>
              <a:gd name="T32" fmla="*/ 2147483647 w 7528"/>
              <a:gd name="T33" fmla="*/ 2147483647 h 1774"/>
              <a:gd name="T34" fmla="*/ 2147483647 w 7528"/>
              <a:gd name="T35" fmla="*/ 2147483647 h 1774"/>
              <a:gd name="T36" fmla="*/ 2147483647 w 7528"/>
              <a:gd name="T37" fmla="*/ 2147483647 h 1774"/>
              <a:gd name="T38" fmla="*/ 2147483647 w 7528"/>
              <a:gd name="T39" fmla="*/ 2147483647 h 1774"/>
              <a:gd name="T40" fmla="*/ 2147483647 w 7528"/>
              <a:gd name="T41" fmla="*/ 2147483647 h 1774"/>
              <a:gd name="T42" fmla="*/ 2147483647 w 7528"/>
              <a:gd name="T43" fmla="*/ 2147483647 h 1774"/>
              <a:gd name="T44" fmla="*/ 2147483647 w 7528"/>
              <a:gd name="T45" fmla="*/ 2147483647 h 1774"/>
              <a:gd name="T46" fmla="*/ 2147483647 w 7528"/>
              <a:gd name="T47" fmla="*/ 2147483647 h 1774"/>
              <a:gd name="T48" fmla="*/ 2147483647 w 7528"/>
              <a:gd name="T49" fmla="*/ 2147483647 h 1774"/>
              <a:gd name="T50" fmla="*/ 2147483647 w 7528"/>
              <a:gd name="T51" fmla="*/ 2147483647 h 1774"/>
              <a:gd name="T52" fmla="*/ 2147483647 w 7528"/>
              <a:gd name="T53" fmla="*/ 2147483647 h 1774"/>
              <a:gd name="T54" fmla="*/ 2147483647 w 7528"/>
              <a:gd name="T55" fmla="*/ 2147483647 h 1774"/>
              <a:gd name="T56" fmla="*/ 2147483647 w 7528"/>
              <a:gd name="T57" fmla="*/ 2147483647 h 1774"/>
              <a:gd name="T58" fmla="*/ 2147483647 w 7528"/>
              <a:gd name="T59" fmla="*/ 2147483647 h 1774"/>
              <a:gd name="T60" fmla="*/ 2147483647 w 7528"/>
              <a:gd name="T61" fmla="*/ 2147483647 h 1774"/>
              <a:gd name="T62" fmla="*/ 2147483647 w 7528"/>
              <a:gd name="T63" fmla="*/ 2147483647 h 1774"/>
              <a:gd name="T64" fmla="*/ 2147483647 w 7528"/>
              <a:gd name="T65" fmla="*/ 2147483647 h 1774"/>
              <a:gd name="T66" fmla="*/ 2147483647 w 7528"/>
              <a:gd name="T67" fmla="*/ 2147483647 h 1774"/>
              <a:gd name="T68" fmla="*/ 2147483647 w 7528"/>
              <a:gd name="T69" fmla="*/ 2147483647 h 1774"/>
              <a:gd name="T70" fmla="*/ 2147483647 w 7528"/>
              <a:gd name="T71" fmla="*/ 2147483647 h 1774"/>
              <a:gd name="T72" fmla="*/ 2147483647 w 7528"/>
              <a:gd name="T73" fmla="*/ 2147483647 h 1774"/>
              <a:gd name="T74" fmla="*/ 2147483647 w 7528"/>
              <a:gd name="T75" fmla="*/ 2147483647 h 1774"/>
              <a:gd name="T76" fmla="*/ 2147483647 w 7528"/>
              <a:gd name="T77" fmla="*/ 2147483647 h 1774"/>
              <a:gd name="T78" fmla="*/ 2147483647 w 7528"/>
              <a:gd name="T79" fmla="*/ 2147483647 h 1774"/>
              <a:gd name="T80" fmla="*/ 2147483647 w 7528"/>
              <a:gd name="T81" fmla="*/ 2147483647 h 1774"/>
              <a:gd name="T82" fmla="*/ 2147483647 w 7528"/>
              <a:gd name="T83" fmla="*/ 2147483647 h 1774"/>
              <a:gd name="T84" fmla="*/ 2147483647 w 7528"/>
              <a:gd name="T85" fmla="*/ 2147483647 h 1774"/>
              <a:gd name="T86" fmla="*/ 2147483647 w 7528"/>
              <a:gd name="T87" fmla="*/ 2147483647 h 1774"/>
              <a:gd name="T88" fmla="*/ 2147483647 w 7528"/>
              <a:gd name="T89" fmla="*/ 2147483647 h 1774"/>
              <a:gd name="T90" fmla="*/ 2147483647 w 7528"/>
              <a:gd name="T91" fmla="*/ 2147483647 h 1774"/>
              <a:gd name="T92" fmla="*/ 2147483647 w 7528"/>
              <a:gd name="T93" fmla="*/ 2147483647 h 1774"/>
              <a:gd name="T94" fmla="*/ 2147483647 w 7528"/>
              <a:gd name="T95" fmla="*/ 2147483647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28"/>
              <a:gd name="T145" fmla="*/ 0 h 1774"/>
              <a:gd name="T146" fmla="*/ 7528 w 7528"/>
              <a:gd name="T147" fmla="*/ 1774 h 17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28" h="1774">
                <a:moveTo>
                  <a:pt x="0" y="1774"/>
                </a:moveTo>
                <a:lnTo>
                  <a:pt x="95" y="1774"/>
                </a:lnTo>
                <a:lnTo>
                  <a:pt x="95" y="1765"/>
                </a:lnTo>
                <a:lnTo>
                  <a:pt x="119" y="1765"/>
                </a:lnTo>
                <a:lnTo>
                  <a:pt x="119" y="1756"/>
                </a:lnTo>
                <a:lnTo>
                  <a:pt x="141" y="1756"/>
                </a:lnTo>
                <a:lnTo>
                  <a:pt x="141" y="1745"/>
                </a:lnTo>
                <a:lnTo>
                  <a:pt x="151" y="1745"/>
                </a:lnTo>
                <a:lnTo>
                  <a:pt x="151" y="1736"/>
                </a:lnTo>
                <a:lnTo>
                  <a:pt x="154" y="1736"/>
                </a:lnTo>
                <a:lnTo>
                  <a:pt x="154" y="1727"/>
                </a:lnTo>
                <a:lnTo>
                  <a:pt x="210" y="1727"/>
                </a:lnTo>
                <a:lnTo>
                  <a:pt x="210" y="1718"/>
                </a:lnTo>
                <a:lnTo>
                  <a:pt x="214" y="1718"/>
                </a:lnTo>
                <a:lnTo>
                  <a:pt x="214" y="1707"/>
                </a:lnTo>
                <a:lnTo>
                  <a:pt x="338" y="1707"/>
                </a:lnTo>
                <a:lnTo>
                  <a:pt x="338" y="1698"/>
                </a:lnTo>
                <a:lnTo>
                  <a:pt x="342" y="1698"/>
                </a:lnTo>
                <a:lnTo>
                  <a:pt x="342" y="1689"/>
                </a:lnTo>
                <a:lnTo>
                  <a:pt x="430" y="1689"/>
                </a:lnTo>
                <a:lnTo>
                  <a:pt x="430" y="1680"/>
                </a:lnTo>
                <a:lnTo>
                  <a:pt x="536" y="1680"/>
                </a:lnTo>
                <a:lnTo>
                  <a:pt x="536" y="1669"/>
                </a:lnTo>
                <a:lnTo>
                  <a:pt x="595" y="1669"/>
                </a:lnTo>
                <a:lnTo>
                  <a:pt x="595" y="1660"/>
                </a:lnTo>
                <a:lnTo>
                  <a:pt x="742" y="1660"/>
                </a:lnTo>
                <a:lnTo>
                  <a:pt x="742" y="1649"/>
                </a:lnTo>
                <a:lnTo>
                  <a:pt x="746" y="1649"/>
                </a:lnTo>
                <a:lnTo>
                  <a:pt x="746" y="1631"/>
                </a:lnTo>
                <a:lnTo>
                  <a:pt x="809" y="1631"/>
                </a:lnTo>
                <a:lnTo>
                  <a:pt x="809" y="1620"/>
                </a:lnTo>
                <a:lnTo>
                  <a:pt x="843" y="1620"/>
                </a:lnTo>
                <a:lnTo>
                  <a:pt x="843" y="1611"/>
                </a:lnTo>
                <a:lnTo>
                  <a:pt x="861" y="1611"/>
                </a:lnTo>
                <a:lnTo>
                  <a:pt x="861" y="1602"/>
                </a:lnTo>
                <a:lnTo>
                  <a:pt x="871" y="1602"/>
                </a:lnTo>
                <a:lnTo>
                  <a:pt x="871" y="1591"/>
                </a:lnTo>
                <a:lnTo>
                  <a:pt x="902" y="1591"/>
                </a:lnTo>
                <a:lnTo>
                  <a:pt x="902" y="1582"/>
                </a:lnTo>
                <a:lnTo>
                  <a:pt x="971" y="1582"/>
                </a:lnTo>
                <a:lnTo>
                  <a:pt x="971" y="1563"/>
                </a:lnTo>
                <a:lnTo>
                  <a:pt x="1044" y="1563"/>
                </a:lnTo>
                <a:lnTo>
                  <a:pt x="1044" y="1554"/>
                </a:lnTo>
                <a:lnTo>
                  <a:pt x="1081" y="1554"/>
                </a:lnTo>
                <a:lnTo>
                  <a:pt x="1081" y="1543"/>
                </a:lnTo>
                <a:lnTo>
                  <a:pt x="1116" y="1543"/>
                </a:lnTo>
                <a:lnTo>
                  <a:pt x="1116" y="1534"/>
                </a:lnTo>
                <a:lnTo>
                  <a:pt x="1122" y="1534"/>
                </a:lnTo>
                <a:lnTo>
                  <a:pt x="1122" y="1523"/>
                </a:lnTo>
                <a:lnTo>
                  <a:pt x="1131" y="1523"/>
                </a:lnTo>
                <a:lnTo>
                  <a:pt x="1131" y="1514"/>
                </a:lnTo>
                <a:lnTo>
                  <a:pt x="1144" y="1514"/>
                </a:lnTo>
                <a:lnTo>
                  <a:pt x="1144" y="1503"/>
                </a:lnTo>
                <a:lnTo>
                  <a:pt x="1269" y="1503"/>
                </a:lnTo>
                <a:lnTo>
                  <a:pt x="1269" y="1494"/>
                </a:lnTo>
                <a:lnTo>
                  <a:pt x="1304" y="1494"/>
                </a:lnTo>
                <a:lnTo>
                  <a:pt x="1304" y="1483"/>
                </a:lnTo>
                <a:lnTo>
                  <a:pt x="1538" y="1483"/>
                </a:lnTo>
                <a:lnTo>
                  <a:pt x="1538" y="1474"/>
                </a:lnTo>
                <a:lnTo>
                  <a:pt x="1576" y="1474"/>
                </a:lnTo>
                <a:lnTo>
                  <a:pt x="1576" y="1463"/>
                </a:lnTo>
                <a:lnTo>
                  <a:pt x="1598" y="1463"/>
                </a:lnTo>
                <a:lnTo>
                  <a:pt x="1598" y="1454"/>
                </a:lnTo>
                <a:lnTo>
                  <a:pt x="1617" y="1454"/>
                </a:lnTo>
                <a:lnTo>
                  <a:pt x="1617" y="1443"/>
                </a:lnTo>
                <a:lnTo>
                  <a:pt x="1635" y="1443"/>
                </a:lnTo>
                <a:lnTo>
                  <a:pt x="1635" y="1434"/>
                </a:lnTo>
                <a:lnTo>
                  <a:pt x="1726" y="1434"/>
                </a:lnTo>
                <a:lnTo>
                  <a:pt x="1726" y="1423"/>
                </a:lnTo>
                <a:lnTo>
                  <a:pt x="1749" y="1423"/>
                </a:lnTo>
                <a:lnTo>
                  <a:pt x="1749" y="1414"/>
                </a:lnTo>
                <a:lnTo>
                  <a:pt x="1795" y="1414"/>
                </a:lnTo>
                <a:lnTo>
                  <a:pt x="1795" y="1404"/>
                </a:lnTo>
                <a:lnTo>
                  <a:pt x="1823" y="1404"/>
                </a:lnTo>
                <a:lnTo>
                  <a:pt x="1823" y="1395"/>
                </a:lnTo>
                <a:lnTo>
                  <a:pt x="1855" y="1395"/>
                </a:lnTo>
                <a:lnTo>
                  <a:pt x="1855" y="1384"/>
                </a:lnTo>
                <a:lnTo>
                  <a:pt x="1937" y="1384"/>
                </a:lnTo>
                <a:lnTo>
                  <a:pt x="1937" y="1375"/>
                </a:lnTo>
                <a:lnTo>
                  <a:pt x="1959" y="1375"/>
                </a:lnTo>
                <a:lnTo>
                  <a:pt x="1959" y="1364"/>
                </a:lnTo>
                <a:lnTo>
                  <a:pt x="1965" y="1364"/>
                </a:lnTo>
                <a:lnTo>
                  <a:pt x="1965" y="1355"/>
                </a:lnTo>
                <a:lnTo>
                  <a:pt x="1968" y="1355"/>
                </a:lnTo>
                <a:lnTo>
                  <a:pt x="1968" y="1344"/>
                </a:lnTo>
                <a:lnTo>
                  <a:pt x="2037" y="1344"/>
                </a:lnTo>
                <a:lnTo>
                  <a:pt x="2037" y="1333"/>
                </a:lnTo>
                <a:lnTo>
                  <a:pt x="2125" y="1333"/>
                </a:lnTo>
                <a:lnTo>
                  <a:pt x="2125" y="1324"/>
                </a:lnTo>
                <a:lnTo>
                  <a:pt x="2171" y="1324"/>
                </a:lnTo>
                <a:lnTo>
                  <a:pt x="2171" y="1304"/>
                </a:lnTo>
                <a:lnTo>
                  <a:pt x="2285" y="1304"/>
                </a:lnTo>
                <a:lnTo>
                  <a:pt x="2285" y="1293"/>
                </a:lnTo>
                <a:lnTo>
                  <a:pt x="2290" y="1293"/>
                </a:lnTo>
                <a:lnTo>
                  <a:pt x="2290" y="1283"/>
                </a:lnTo>
                <a:lnTo>
                  <a:pt x="2391" y="1283"/>
                </a:lnTo>
                <a:lnTo>
                  <a:pt x="2391" y="1270"/>
                </a:lnTo>
                <a:lnTo>
                  <a:pt x="2454" y="1270"/>
                </a:lnTo>
                <a:lnTo>
                  <a:pt x="2454" y="1259"/>
                </a:lnTo>
                <a:lnTo>
                  <a:pt x="2538" y="1259"/>
                </a:lnTo>
                <a:lnTo>
                  <a:pt x="2538" y="1245"/>
                </a:lnTo>
                <a:lnTo>
                  <a:pt x="2673" y="1245"/>
                </a:lnTo>
                <a:lnTo>
                  <a:pt x="2673" y="1232"/>
                </a:lnTo>
                <a:lnTo>
                  <a:pt x="2945" y="1232"/>
                </a:lnTo>
                <a:lnTo>
                  <a:pt x="2945" y="1216"/>
                </a:lnTo>
                <a:lnTo>
                  <a:pt x="3049" y="1216"/>
                </a:lnTo>
                <a:lnTo>
                  <a:pt x="3049" y="1198"/>
                </a:lnTo>
                <a:lnTo>
                  <a:pt x="3219" y="1198"/>
                </a:lnTo>
                <a:lnTo>
                  <a:pt x="3219" y="1178"/>
                </a:lnTo>
                <a:lnTo>
                  <a:pt x="3224" y="1178"/>
                </a:lnTo>
                <a:lnTo>
                  <a:pt x="3224" y="1160"/>
                </a:lnTo>
                <a:lnTo>
                  <a:pt x="3829" y="1160"/>
                </a:lnTo>
                <a:lnTo>
                  <a:pt x="3829" y="1125"/>
                </a:lnTo>
                <a:lnTo>
                  <a:pt x="3847" y="1125"/>
                </a:lnTo>
                <a:lnTo>
                  <a:pt x="3847" y="1093"/>
                </a:lnTo>
                <a:lnTo>
                  <a:pt x="3901" y="1093"/>
                </a:lnTo>
                <a:lnTo>
                  <a:pt x="3901" y="1059"/>
                </a:lnTo>
                <a:lnTo>
                  <a:pt x="4112" y="1059"/>
                </a:lnTo>
                <a:lnTo>
                  <a:pt x="4112" y="1019"/>
                </a:lnTo>
                <a:lnTo>
                  <a:pt x="4208" y="1019"/>
                </a:lnTo>
                <a:lnTo>
                  <a:pt x="4208" y="976"/>
                </a:lnTo>
                <a:lnTo>
                  <a:pt x="4286" y="976"/>
                </a:lnTo>
                <a:lnTo>
                  <a:pt x="4286" y="930"/>
                </a:lnTo>
                <a:lnTo>
                  <a:pt x="4300" y="930"/>
                </a:lnTo>
                <a:lnTo>
                  <a:pt x="4300" y="885"/>
                </a:lnTo>
                <a:lnTo>
                  <a:pt x="4333" y="885"/>
                </a:lnTo>
                <a:lnTo>
                  <a:pt x="4333" y="840"/>
                </a:lnTo>
                <a:lnTo>
                  <a:pt x="4428" y="840"/>
                </a:lnTo>
                <a:lnTo>
                  <a:pt x="4428" y="791"/>
                </a:lnTo>
                <a:lnTo>
                  <a:pt x="4547" y="791"/>
                </a:lnTo>
                <a:lnTo>
                  <a:pt x="4547" y="741"/>
                </a:lnTo>
                <a:lnTo>
                  <a:pt x="4776" y="741"/>
                </a:lnTo>
                <a:lnTo>
                  <a:pt x="4776" y="685"/>
                </a:lnTo>
                <a:lnTo>
                  <a:pt x="4822" y="685"/>
                </a:lnTo>
                <a:lnTo>
                  <a:pt x="4822" y="629"/>
                </a:lnTo>
                <a:lnTo>
                  <a:pt x="5330" y="629"/>
                </a:lnTo>
                <a:lnTo>
                  <a:pt x="5330" y="562"/>
                </a:lnTo>
                <a:lnTo>
                  <a:pt x="5619" y="562"/>
                </a:lnTo>
                <a:lnTo>
                  <a:pt x="5619" y="486"/>
                </a:lnTo>
                <a:lnTo>
                  <a:pt x="5684" y="486"/>
                </a:lnTo>
                <a:lnTo>
                  <a:pt x="5684" y="408"/>
                </a:lnTo>
                <a:lnTo>
                  <a:pt x="6700" y="408"/>
                </a:lnTo>
                <a:lnTo>
                  <a:pt x="6700" y="257"/>
                </a:lnTo>
                <a:lnTo>
                  <a:pt x="7200" y="257"/>
                </a:lnTo>
                <a:lnTo>
                  <a:pt x="7200" y="0"/>
                </a:lnTo>
                <a:lnTo>
                  <a:pt x="7528" y="0"/>
                </a:lnTo>
              </a:path>
            </a:pathLst>
          </a:custGeom>
          <a:noFill/>
          <a:ln w="28575">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2" name="Rectangle 43"/>
          <p:cNvSpPr>
            <a:spLocks noChangeArrowheads="1"/>
          </p:cNvSpPr>
          <p:nvPr/>
        </p:nvSpPr>
        <p:spPr bwMode="auto">
          <a:xfrm>
            <a:off x="377825" y="6142038"/>
            <a:ext cx="928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Number at Risk</a:t>
            </a:r>
            <a:endParaRPr lang="en-US" altLang="en-US" sz="2400" b="1"/>
          </a:p>
        </p:txBody>
      </p:sp>
      <p:sp>
        <p:nvSpPr>
          <p:cNvPr id="43043" name="Rectangle 45"/>
          <p:cNvSpPr>
            <a:spLocks noChangeArrowheads="1"/>
          </p:cNvSpPr>
          <p:nvPr/>
        </p:nvSpPr>
        <p:spPr bwMode="auto">
          <a:xfrm>
            <a:off x="492125" y="6338888"/>
            <a:ext cx="7953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Rosuvastatin</a:t>
            </a:r>
            <a:endParaRPr lang="en-US" altLang="en-US" sz="2400" b="1"/>
          </a:p>
        </p:txBody>
      </p:sp>
      <p:sp>
        <p:nvSpPr>
          <p:cNvPr id="43044" name="Rectangle 46"/>
          <p:cNvSpPr>
            <a:spLocks noChangeArrowheads="1"/>
          </p:cNvSpPr>
          <p:nvPr/>
        </p:nvSpPr>
        <p:spPr bwMode="auto">
          <a:xfrm>
            <a:off x="492125" y="6519863"/>
            <a:ext cx="4841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Placebo</a:t>
            </a:r>
            <a:endParaRPr lang="en-US" altLang="en-US" sz="2400" b="1"/>
          </a:p>
        </p:txBody>
      </p:sp>
      <p:sp>
        <p:nvSpPr>
          <p:cNvPr id="43045" name="Rectangle 47"/>
          <p:cNvSpPr>
            <a:spLocks noChangeArrowheads="1"/>
          </p:cNvSpPr>
          <p:nvPr/>
        </p:nvSpPr>
        <p:spPr bwMode="auto">
          <a:xfrm>
            <a:off x="1422400"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8,901</a:t>
            </a:r>
            <a:endParaRPr lang="en-US" altLang="en-US" sz="2400" b="1"/>
          </a:p>
        </p:txBody>
      </p:sp>
      <p:sp>
        <p:nvSpPr>
          <p:cNvPr id="43046" name="Rectangle 48"/>
          <p:cNvSpPr>
            <a:spLocks noChangeArrowheads="1"/>
          </p:cNvSpPr>
          <p:nvPr/>
        </p:nvSpPr>
        <p:spPr bwMode="auto">
          <a:xfrm>
            <a:off x="1925638"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8,640</a:t>
            </a:r>
            <a:endParaRPr lang="en-US" altLang="en-US" sz="2400" b="1"/>
          </a:p>
        </p:txBody>
      </p:sp>
      <p:sp>
        <p:nvSpPr>
          <p:cNvPr id="43047" name="Rectangle 49"/>
          <p:cNvSpPr>
            <a:spLocks noChangeArrowheads="1"/>
          </p:cNvSpPr>
          <p:nvPr/>
        </p:nvSpPr>
        <p:spPr bwMode="auto">
          <a:xfrm>
            <a:off x="2589213"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8,426</a:t>
            </a:r>
            <a:endParaRPr lang="en-US" altLang="en-US" sz="2400" b="1"/>
          </a:p>
        </p:txBody>
      </p:sp>
      <p:sp>
        <p:nvSpPr>
          <p:cNvPr id="43048" name="Rectangle 50"/>
          <p:cNvSpPr>
            <a:spLocks noChangeArrowheads="1"/>
          </p:cNvSpPr>
          <p:nvPr/>
        </p:nvSpPr>
        <p:spPr bwMode="auto">
          <a:xfrm>
            <a:off x="3252788"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6,550</a:t>
            </a:r>
            <a:endParaRPr lang="en-US" altLang="en-US" sz="2400" b="1"/>
          </a:p>
        </p:txBody>
      </p:sp>
      <p:sp>
        <p:nvSpPr>
          <p:cNvPr id="43049" name="Rectangle 51"/>
          <p:cNvSpPr>
            <a:spLocks noChangeArrowheads="1"/>
          </p:cNvSpPr>
          <p:nvPr/>
        </p:nvSpPr>
        <p:spPr bwMode="auto">
          <a:xfrm>
            <a:off x="3917950"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3,905</a:t>
            </a:r>
            <a:endParaRPr lang="en-US" altLang="en-US" sz="2400" b="1"/>
          </a:p>
        </p:txBody>
      </p:sp>
      <p:sp>
        <p:nvSpPr>
          <p:cNvPr id="43050" name="Rectangle 52"/>
          <p:cNvSpPr>
            <a:spLocks noChangeArrowheads="1"/>
          </p:cNvSpPr>
          <p:nvPr/>
        </p:nvSpPr>
        <p:spPr bwMode="auto">
          <a:xfrm>
            <a:off x="4581525"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1,966</a:t>
            </a:r>
            <a:endParaRPr lang="en-US" altLang="en-US" sz="2400" b="1"/>
          </a:p>
        </p:txBody>
      </p:sp>
      <p:sp>
        <p:nvSpPr>
          <p:cNvPr id="43051" name="Rectangle 53"/>
          <p:cNvSpPr>
            <a:spLocks noChangeArrowheads="1"/>
          </p:cNvSpPr>
          <p:nvPr/>
        </p:nvSpPr>
        <p:spPr bwMode="auto">
          <a:xfrm>
            <a:off x="5245100" y="63388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1,359</a:t>
            </a:r>
            <a:endParaRPr lang="en-US" altLang="en-US" sz="2400" b="1"/>
          </a:p>
        </p:txBody>
      </p:sp>
      <p:sp>
        <p:nvSpPr>
          <p:cNvPr id="43052" name="Rectangle 54"/>
          <p:cNvSpPr>
            <a:spLocks noChangeArrowheads="1"/>
          </p:cNvSpPr>
          <p:nvPr/>
        </p:nvSpPr>
        <p:spPr bwMode="auto">
          <a:xfrm>
            <a:off x="5962650" y="63388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989</a:t>
            </a:r>
            <a:endParaRPr lang="en-US" altLang="en-US" sz="2400" b="1"/>
          </a:p>
        </p:txBody>
      </p:sp>
      <p:sp>
        <p:nvSpPr>
          <p:cNvPr id="43053" name="Rectangle 55"/>
          <p:cNvSpPr>
            <a:spLocks noChangeArrowheads="1"/>
          </p:cNvSpPr>
          <p:nvPr/>
        </p:nvSpPr>
        <p:spPr bwMode="auto">
          <a:xfrm>
            <a:off x="6627813" y="63388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547</a:t>
            </a:r>
            <a:endParaRPr lang="en-US" altLang="en-US" sz="2400" b="1"/>
          </a:p>
        </p:txBody>
      </p:sp>
      <p:sp>
        <p:nvSpPr>
          <p:cNvPr id="43054" name="Rectangle 56"/>
          <p:cNvSpPr>
            <a:spLocks noChangeArrowheads="1"/>
          </p:cNvSpPr>
          <p:nvPr/>
        </p:nvSpPr>
        <p:spPr bwMode="auto">
          <a:xfrm>
            <a:off x="7289800" y="63388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158</a:t>
            </a:r>
            <a:endParaRPr lang="en-US" altLang="en-US" sz="2400" b="1"/>
          </a:p>
        </p:txBody>
      </p:sp>
      <p:sp>
        <p:nvSpPr>
          <p:cNvPr id="43055" name="Rectangle 57"/>
          <p:cNvSpPr>
            <a:spLocks noChangeArrowheads="1"/>
          </p:cNvSpPr>
          <p:nvPr/>
        </p:nvSpPr>
        <p:spPr bwMode="auto">
          <a:xfrm>
            <a:off x="1422400"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8,901</a:t>
            </a:r>
            <a:endParaRPr lang="en-US" altLang="en-US" sz="2400" b="1"/>
          </a:p>
        </p:txBody>
      </p:sp>
      <p:sp>
        <p:nvSpPr>
          <p:cNvPr id="43056" name="Rectangle 58"/>
          <p:cNvSpPr>
            <a:spLocks noChangeArrowheads="1"/>
          </p:cNvSpPr>
          <p:nvPr/>
        </p:nvSpPr>
        <p:spPr bwMode="auto">
          <a:xfrm>
            <a:off x="1925638"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8,641</a:t>
            </a:r>
            <a:endParaRPr lang="en-US" altLang="en-US" sz="2400" b="1"/>
          </a:p>
        </p:txBody>
      </p:sp>
      <p:sp>
        <p:nvSpPr>
          <p:cNvPr id="43057" name="Rectangle 59"/>
          <p:cNvSpPr>
            <a:spLocks noChangeArrowheads="1"/>
          </p:cNvSpPr>
          <p:nvPr/>
        </p:nvSpPr>
        <p:spPr bwMode="auto">
          <a:xfrm>
            <a:off x="2589213"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8,390</a:t>
            </a:r>
            <a:endParaRPr lang="en-US" altLang="en-US" sz="2400" b="1"/>
          </a:p>
        </p:txBody>
      </p:sp>
      <p:sp>
        <p:nvSpPr>
          <p:cNvPr id="43058" name="Rectangle 60"/>
          <p:cNvSpPr>
            <a:spLocks noChangeArrowheads="1"/>
          </p:cNvSpPr>
          <p:nvPr/>
        </p:nvSpPr>
        <p:spPr bwMode="auto">
          <a:xfrm>
            <a:off x="3252788"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6,542</a:t>
            </a:r>
            <a:endParaRPr lang="en-US" altLang="en-US" sz="2400" b="1"/>
          </a:p>
        </p:txBody>
      </p:sp>
      <p:sp>
        <p:nvSpPr>
          <p:cNvPr id="43059" name="Rectangle 61"/>
          <p:cNvSpPr>
            <a:spLocks noChangeArrowheads="1"/>
          </p:cNvSpPr>
          <p:nvPr/>
        </p:nvSpPr>
        <p:spPr bwMode="auto">
          <a:xfrm>
            <a:off x="3917950"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3,895</a:t>
            </a:r>
            <a:endParaRPr lang="en-US" altLang="en-US" sz="2400" b="1"/>
          </a:p>
        </p:txBody>
      </p:sp>
      <p:sp>
        <p:nvSpPr>
          <p:cNvPr id="43060" name="Rectangle 62"/>
          <p:cNvSpPr>
            <a:spLocks noChangeArrowheads="1"/>
          </p:cNvSpPr>
          <p:nvPr/>
        </p:nvSpPr>
        <p:spPr bwMode="auto">
          <a:xfrm>
            <a:off x="4581525"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1,977</a:t>
            </a:r>
            <a:endParaRPr lang="en-US" altLang="en-US" sz="2400" b="1"/>
          </a:p>
        </p:txBody>
      </p:sp>
      <p:sp>
        <p:nvSpPr>
          <p:cNvPr id="43061" name="Rectangle 63"/>
          <p:cNvSpPr>
            <a:spLocks noChangeArrowheads="1"/>
          </p:cNvSpPr>
          <p:nvPr/>
        </p:nvSpPr>
        <p:spPr bwMode="auto">
          <a:xfrm>
            <a:off x="5245100" y="6519863"/>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1,346</a:t>
            </a:r>
            <a:endParaRPr lang="en-US" altLang="en-US" sz="2400" b="1"/>
          </a:p>
        </p:txBody>
      </p:sp>
      <p:sp>
        <p:nvSpPr>
          <p:cNvPr id="43062" name="Rectangle 64"/>
          <p:cNvSpPr>
            <a:spLocks noChangeArrowheads="1"/>
          </p:cNvSpPr>
          <p:nvPr/>
        </p:nvSpPr>
        <p:spPr bwMode="auto">
          <a:xfrm>
            <a:off x="5962650" y="6519863"/>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963</a:t>
            </a:r>
            <a:endParaRPr lang="en-US" altLang="en-US" sz="2400" b="1"/>
          </a:p>
        </p:txBody>
      </p:sp>
      <p:sp>
        <p:nvSpPr>
          <p:cNvPr id="43063" name="Rectangle 65"/>
          <p:cNvSpPr>
            <a:spLocks noChangeArrowheads="1"/>
          </p:cNvSpPr>
          <p:nvPr/>
        </p:nvSpPr>
        <p:spPr bwMode="auto">
          <a:xfrm>
            <a:off x="6627813" y="6519863"/>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538</a:t>
            </a:r>
            <a:endParaRPr lang="en-US" altLang="en-US" sz="2400" b="1"/>
          </a:p>
        </p:txBody>
      </p:sp>
      <p:sp>
        <p:nvSpPr>
          <p:cNvPr id="43064" name="Rectangle 66"/>
          <p:cNvSpPr>
            <a:spLocks noChangeArrowheads="1"/>
          </p:cNvSpPr>
          <p:nvPr/>
        </p:nvSpPr>
        <p:spPr bwMode="auto">
          <a:xfrm>
            <a:off x="7289800" y="6519863"/>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176</a:t>
            </a:r>
            <a:endParaRPr lang="en-US" altLang="en-US" sz="2400" b="1"/>
          </a:p>
        </p:txBody>
      </p:sp>
      <p:sp>
        <p:nvSpPr>
          <p:cNvPr id="43065" name="Rectangle 68"/>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2800" smtClean="0"/>
              <a:t>Bypass Surgery or PTCA / Hospitalization for UA</a:t>
            </a:r>
          </a:p>
        </p:txBody>
      </p:sp>
      <p:sp>
        <p:nvSpPr>
          <p:cNvPr id="43066" name="Rectangle 69"/>
          <p:cNvSpPr>
            <a:spLocks noChangeArrowheads="1"/>
          </p:cNvSpPr>
          <p:nvPr/>
        </p:nvSpPr>
        <p:spPr bwMode="auto">
          <a:xfrm>
            <a:off x="3646488" y="5915025"/>
            <a:ext cx="1570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Follow-up Years</a:t>
            </a:r>
            <a:endParaRPr lang="en-US" altLang="en-US" sz="1600"/>
          </a:p>
        </p:txBody>
      </p:sp>
      <p:sp>
        <p:nvSpPr>
          <p:cNvPr id="43067" name="Rectangle 70"/>
          <p:cNvSpPr>
            <a:spLocks noChangeArrowheads="1"/>
          </p:cNvSpPr>
          <p:nvPr/>
        </p:nvSpPr>
        <p:spPr bwMode="auto">
          <a:xfrm rot="-5400000">
            <a:off x="-433387" y="3544888"/>
            <a:ext cx="2406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Cumulative Incidence, %</a:t>
            </a:r>
            <a:endParaRPr lang="en-US" altLang="en-US" sz="1600"/>
          </a:p>
        </p:txBody>
      </p:sp>
      <p:sp>
        <p:nvSpPr>
          <p:cNvPr id="43068" name="Line 54"/>
          <p:cNvSpPr>
            <a:spLocks noChangeShapeType="1"/>
          </p:cNvSpPr>
          <p:nvPr/>
        </p:nvSpPr>
        <p:spPr bwMode="auto">
          <a:xfrm>
            <a:off x="1598613" y="1501775"/>
            <a:ext cx="687387" cy="1588"/>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9" name="Line 55"/>
          <p:cNvSpPr>
            <a:spLocks noChangeShapeType="1"/>
          </p:cNvSpPr>
          <p:nvPr/>
        </p:nvSpPr>
        <p:spPr bwMode="auto">
          <a:xfrm>
            <a:off x="3960813" y="1501775"/>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70" name="Text Box 56"/>
          <p:cNvSpPr txBox="1">
            <a:spLocks noChangeArrowheads="1"/>
          </p:cNvSpPr>
          <p:nvPr/>
        </p:nvSpPr>
        <p:spPr bwMode="auto">
          <a:xfrm>
            <a:off x="2366963" y="1333500"/>
            <a:ext cx="171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Rosuvastatin</a:t>
            </a:r>
          </a:p>
        </p:txBody>
      </p:sp>
      <p:sp>
        <p:nvSpPr>
          <p:cNvPr id="43071" name="Text Box 57"/>
          <p:cNvSpPr txBox="1">
            <a:spLocks noChangeArrowheads="1"/>
          </p:cNvSpPr>
          <p:nvPr/>
        </p:nvSpPr>
        <p:spPr bwMode="auto">
          <a:xfrm>
            <a:off x="4656138" y="1333500"/>
            <a:ext cx="1054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Placebo</a:t>
            </a:r>
          </a:p>
        </p:txBody>
      </p:sp>
      <p:sp>
        <p:nvSpPr>
          <p:cNvPr id="43072" name="Text Box 53"/>
          <p:cNvSpPr txBox="1">
            <a:spLocks noChangeArrowheads="1"/>
          </p:cNvSpPr>
          <p:nvPr/>
        </p:nvSpPr>
        <p:spPr bwMode="auto">
          <a:xfrm>
            <a:off x="1706563" y="2851150"/>
            <a:ext cx="3259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800" b="1"/>
              <a:t>HR 0.53 (95% CI 0.40-0.70)</a:t>
            </a:r>
            <a:br>
              <a:rPr lang="en-US" altLang="en-US" sz="1800" b="1"/>
            </a:br>
            <a:r>
              <a:rPr lang="en-US" altLang="en-US" sz="1800" b="1"/>
              <a:t>P&lt;0.00001</a:t>
            </a:r>
          </a:p>
        </p:txBody>
      </p:sp>
      <p:sp>
        <p:nvSpPr>
          <p:cNvPr id="43073" name="Text Box 76"/>
          <p:cNvSpPr txBox="1">
            <a:spLocks noChangeArrowheads="1"/>
          </p:cNvSpPr>
          <p:nvPr/>
        </p:nvSpPr>
        <p:spPr bwMode="auto">
          <a:xfrm>
            <a:off x="7532688" y="2832100"/>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400" b="1"/>
              <a:t>- 47 %</a:t>
            </a:r>
          </a:p>
        </p:txBody>
      </p:sp>
      <p:sp>
        <p:nvSpPr>
          <p:cNvPr id="43074" name="Line 77"/>
          <p:cNvSpPr>
            <a:spLocks noChangeShapeType="1"/>
          </p:cNvSpPr>
          <p:nvPr/>
        </p:nvSpPr>
        <p:spPr bwMode="auto">
          <a:xfrm>
            <a:off x="8675688" y="2298700"/>
            <a:ext cx="0" cy="1447800"/>
          </a:xfrm>
          <a:prstGeom prst="line">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3075" name="TextBox 66"/>
          <p:cNvSpPr txBox="1">
            <a:spLocks noChangeArrowheads="1"/>
          </p:cNvSpPr>
          <p:nvPr/>
        </p:nvSpPr>
        <p:spPr bwMode="auto">
          <a:xfrm>
            <a:off x="1484313" y="1674813"/>
            <a:ext cx="3929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76                      143</a:t>
            </a:r>
            <a:endParaRPr lang="en-US" altLang="en-US"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80"/>
          <p:cNvSpPr>
            <a:spLocks noChangeArrowheads="1"/>
          </p:cNvSpPr>
          <p:nvPr/>
        </p:nvSpPr>
        <p:spPr bwMode="invGray">
          <a:xfrm>
            <a:off x="120650" y="3408363"/>
            <a:ext cx="8888413" cy="64452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035" name="Rectangle 181"/>
          <p:cNvSpPr>
            <a:spLocks noChangeArrowheads="1"/>
          </p:cNvSpPr>
          <p:nvPr/>
        </p:nvSpPr>
        <p:spPr bwMode="invGray">
          <a:xfrm>
            <a:off x="120650" y="4732338"/>
            <a:ext cx="8888413" cy="64452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036" name="Rectangle 179"/>
          <p:cNvSpPr>
            <a:spLocks noChangeArrowheads="1"/>
          </p:cNvSpPr>
          <p:nvPr/>
        </p:nvSpPr>
        <p:spPr bwMode="invGray">
          <a:xfrm>
            <a:off x="120650" y="2074863"/>
            <a:ext cx="8888413" cy="64452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037" name="Rectangle 10"/>
          <p:cNvSpPr>
            <a:spLocks noChangeArrowheads="1"/>
          </p:cNvSpPr>
          <p:nvPr/>
        </p:nvSpPr>
        <p:spPr bwMode="auto">
          <a:xfrm>
            <a:off x="1524000" y="5983288"/>
            <a:ext cx="6662738" cy="1587"/>
          </a:xfrm>
          <a:prstGeom prst="rect">
            <a:avLst/>
          </a:prstGeom>
          <a:solidFill>
            <a:srgbClr val="FFFFFF"/>
          </a:solidFill>
          <a:ln w="28575">
            <a:solidFill>
              <a:srgbClr val="FFFFFF"/>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038" name="Line 11"/>
          <p:cNvSpPr>
            <a:spLocks noChangeShapeType="1"/>
          </p:cNvSpPr>
          <p:nvPr/>
        </p:nvSpPr>
        <p:spPr bwMode="auto">
          <a:xfrm flipV="1">
            <a:off x="2520950" y="5984875"/>
            <a:ext cx="0" cy="1031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12"/>
          <p:cNvSpPr>
            <a:spLocks noChangeShapeType="1"/>
          </p:cNvSpPr>
          <p:nvPr/>
        </p:nvSpPr>
        <p:spPr bwMode="auto">
          <a:xfrm flipV="1">
            <a:off x="3876675" y="5984875"/>
            <a:ext cx="0" cy="1031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13"/>
          <p:cNvSpPr>
            <a:spLocks noChangeShapeType="1"/>
          </p:cNvSpPr>
          <p:nvPr/>
        </p:nvSpPr>
        <p:spPr bwMode="auto">
          <a:xfrm flipV="1">
            <a:off x="5232400" y="5984875"/>
            <a:ext cx="0" cy="1031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14"/>
          <p:cNvSpPr>
            <a:spLocks noChangeShapeType="1"/>
          </p:cNvSpPr>
          <p:nvPr/>
        </p:nvSpPr>
        <p:spPr bwMode="auto">
          <a:xfrm flipV="1">
            <a:off x="6588125" y="5984875"/>
            <a:ext cx="0" cy="1031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5"/>
          <p:cNvSpPr>
            <a:spLocks noChangeShapeType="1"/>
          </p:cNvSpPr>
          <p:nvPr/>
        </p:nvSpPr>
        <p:spPr bwMode="auto">
          <a:xfrm flipV="1">
            <a:off x="7943850" y="5984875"/>
            <a:ext cx="0" cy="1031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Rectangle 16"/>
          <p:cNvSpPr>
            <a:spLocks noChangeArrowheads="1"/>
          </p:cNvSpPr>
          <p:nvPr/>
        </p:nvSpPr>
        <p:spPr bwMode="auto">
          <a:xfrm>
            <a:off x="2422525" y="6130925"/>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0.25</a:t>
            </a:r>
            <a:endParaRPr lang="en-US" altLang="en-US" sz="1400" b="1">
              <a:latin typeface="Times New Roman" pitchFamily="18" charset="0"/>
            </a:endParaRPr>
          </a:p>
        </p:txBody>
      </p:sp>
      <p:sp>
        <p:nvSpPr>
          <p:cNvPr id="44044" name="Rectangle 17"/>
          <p:cNvSpPr>
            <a:spLocks noChangeArrowheads="1"/>
          </p:cNvSpPr>
          <p:nvPr/>
        </p:nvSpPr>
        <p:spPr bwMode="auto">
          <a:xfrm>
            <a:off x="3738563" y="6130925"/>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0.5</a:t>
            </a:r>
            <a:endParaRPr lang="en-US" altLang="en-US" sz="1400" b="1">
              <a:latin typeface="Times New Roman" pitchFamily="18" charset="0"/>
            </a:endParaRPr>
          </a:p>
        </p:txBody>
      </p:sp>
      <p:sp>
        <p:nvSpPr>
          <p:cNvPr id="44045" name="Rectangle 18"/>
          <p:cNvSpPr>
            <a:spLocks noChangeArrowheads="1"/>
          </p:cNvSpPr>
          <p:nvPr/>
        </p:nvSpPr>
        <p:spPr bwMode="auto">
          <a:xfrm>
            <a:off x="5133975" y="613092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1.0</a:t>
            </a:r>
            <a:endParaRPr lang="en-US" altLang="en-US" sz="1400" b="1">
              <a:latin typeface="Times New Roman" pitchFamily="18" charset="0"/>
            </a:endParaRPr>
          </a:p>
        </p:txBody>
      </p:sp>
      <p:sp>
        <p:nvSpPr>
          <p:cNvPr id="44046" name="Rectangle 19"/>
          <p:cNvSpPr>
            <a:spLocks noChangeArrowheads="1"/>
          </p:cNvSpPr>
          <p:nvPr/>
        </p:nvSpPr>
        <p:spPr bwMode="auto">
          <a:xfrm>
            <a:off x="6489700" y="613092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2.0</a:t>
            </a:r>
            <a:endParaRPr lang="en-US" altLang="en-US" sz="1400" b="1">
              <a:latin typeface="Times New Roman" pitchFamily="18" charset="0"/>
            </a:endParaRPr>
          </a:p>
        </p:txBody>
      </p:sp>
      <p:sp>
        <p:nvSpPr>
          <p:cNvPr id="44047" name="Rectangle 20"/>
          <p:cNvSpPr>
            <a:spLocks noChangeArrowheads="1"/>
          </p:cNvSpPr>
          <p:nvPr/>
        </p:nvSpPr>
        <p:spPr bwMode="auto">
          <a:xfrm>
            <a:off x="7843838" y="6130925"/>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4.0</a:t>
            </a:r>
            <a:endParaRPr lang="en-US" altLang="en-US" sz="1400" b="1">
              <a:latin typeface="Times New Roman" pitchFamily="18" charset="0"/>
            </a:endParaRPr>
          </a:p>
        </p:txBody>
      </p:sp>
      <p:sp>
        <p:nvSpPr>
          <p:cNvPr id="44048" name="Line 21"/>
          <p:cNvSpPr>
            <a:spLocks noChangeShapeType="1"/>
          </p:cNvSpPr>
          <p:nvPr/>
        </p:nvSpPr>
        <p:spPr bwMode="auto">
          <a:xfrm flipV="1">
            <a:off x="4098925" y="597535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22"/>
          <p:cNvSpPr>
            <a:spLocks noChangeShapeType="1"/>
          </p:cNvSpPr>
          <p:nvPr/>
        </p:nvSpPr>
        <p:spPr bwMode="auto">
          <a:xfrm flipV="1">
            <a:off x="4098925" y="592296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23"/>
          <p:cNvSpPr>
            <a:spLocks noChangeShapeType="1"/>
          </p:cNvSpPr>
          <p:nvPr/>
        </p:nvSpPr>
        <p:spPr bwMode="auto">
          <a:xfrm flipV="1">
            <a:off x="4098925" y="58721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Line 24"/>
          <p:cNvSpPr>
            <a:spLocks noChangeShapeType="1"/>
          </p:cNvSpPr>
          <p:nvPr/>
        </p:nvSpPr>
        <p:spPr bwMode="auto">
          <a:xfrm flipV="1">
            <a:off x="4098925" y="58197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25"/>
          <p:cNvSpPr>
            <a:spLocks noChangeShapeType="1"/>
          </p:cNvSpPr>
          <p:nvPr/>
        </p:nvSpPr>
        <p:spPr bwMode="auto">
          <a:xfrm flipV="1">
            <a:off x="4098925" y="57673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6"/>
          <p:cNvSpPr>
            <a:spLocks noChangeShapeType="1"/>
          </p:cNvSpPr>
          <p:nvPr/>
        </p:nvSpPr>
        <p:spPr bwMode="auto">
          <a:xfrm flipV="1">
            <a:off x="4098925" y="57150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Line 27"/>
          <p:cNvSpPr>
            <a:spLocks noChangeShapeType="1"/>
          </p:cNvSpPr>
          <p:nvPr/>
        </p:nvSpPr>
        <p:spPr bwMode="auto">
          <a:xfrm flipV="1">
            <a:off x="4098925" y="56626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8"/>
          <p:cNvSpPr>
            <a:spLocks noChangeShapeType="1"/>
          </p:cNvSpPr>
          <p:nvPr/>
        </p:nvSpPr>
        <p:spPr bwMode="auto">
          <a:xfrm flipV="1">
            <a:off x="4098925" y="56102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Line 29"/>
          <p:cNvSpPr>
            <a:spLocks noChangeShapeType="1"/>
          </p:cNvSpPr>
          <p:nvPr/>
        </p:nvSpPr>
        <p:spPr bwMode="auto">
          <a:xfrm flipV="1">
            <a:off x="4098925" y="55578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30"/>
          <p:cNvSpPr>
            <a:spLocks noChangeShapeType="1"/>
          </p:cNvSpPr>
          <p:nvPr/>
        </p:nvSpPr>
        <p:spPr bwMode="auto">
          <a:xfrm flipV="1">
            <a:off x="4098925" y="550545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31"/>
          <p:cNvSpPr>
            <a:spLocks noChangeShapeType="1"/>
          </p:cNvSpPr>
          <p:nvPr/>
        </p:nvSpPr>
        <p:spPr bwMode="auto">
          <a:xfrm flipV="1">
            <a:off x="4098925" y="545306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32"/>
          <p:cNvSpPr>
            <a:spLocks noChangeShapeType="1"/>
          </p:cNvSpPr>
          <p:nvPr/>
        </p:nvSpPr>
        <p:spPr bwMode="auto">
          <a:xfrm flipV="1">
            <a:off x="4098925" y="540067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3"/>
          <p:cNvSpPr>
            <a:spLocks noChangeShapeType="1"/>
          </p:cNvSpPr>
          <p:nvPr/>
        </p:nvSpPr>
        <p:spPr bwMode="auto">
          <a:xfrm flipV="1">
            <a:off x="4098925" y="53498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4"/>
          <p:cNvSpPr>
            <a:spLocks noChangeShapeType="1"/>
          </p:cNvSpPr>
          <p:nvPr/>
        </p:nvSpPr>
        <p:spPr bwMode="auto">
          <a:xfrm flipV="1">
            <a:off x="4098925" y="52974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5"/>
          <p:cNvSpPr>
            <a:spLocks noChangeShapeType="1"/>
          </p:cNvSpPr>
          <p:nvPr/>
        </p:nvSpPr>
        <p:spPr bwMode="auto">
          <a:xfrm flipV="1">
            <a:off x="4098925" y="52451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6"/>
          <p:cNvSpPr>
            <a:spLocks noChangeShapeType="1"/>
          </p:cNvSpPr>
          <p:nvPr/>
        </p:nvSpPr>
        <p:spPr bwMode="auto">
          <a:xfrm flipV="1">
            <a:off x="4098925" y="51927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7"/>
          <p:cNvSpPr>
            <a:spLocks noChangeShapeType="1"/>
          </p:cNvSpPr>
          <p:nvPr/>
        </p:nvSpPr>
        <p:spPr bwMode="auto">
          <a:xfrm flipV="1">
            <a:off x="4098925" y="51403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8"/>
          <p:cNvSpPr>
            <a:spLocks noChangeShapeType="1"/>
          </p:cNvSpPr>
          <p:nvPr/>
        </p:nvSpPr>
        <p:spPr bwMode="auto">
          <a:xfrm flipV="1">
            <a:off x="4098925" y="50879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6" name="Line 39"/>
          <p:cNvSpPr>
            <a:spLocks noChangeShapeType="1"/>
          </p:cNvSpPr>
          <p:nvPr/>
        </p:nvSpPr>
        <p:spPr bwMode="auto">
          <a:xfrm flipV="1">
            <a:off x="4098925" y="50355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7" name="Line 40"/>
          <p:cNvSpPr>
            <a:spLocks noChangeShapeType="1"/>
          </p:cNvSpPr>
          <p:nvPr/>
        </p:nvSpPr>
        <p:spPr bwMode="auto">
          <a:xfrm flipV="1">
            <a:off x="4098925" y="498316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8" name="Line 41"/>
          <p:cNvSpPr>
            <a:spLocks noChangeShapeType="1"/>
          </p:cNvSpPr>
          <p:nvPr/>
        </p:nvSpPr>
        <p:spPr bwMode="auto">
          <a:xfrm flipV="1">
            <a:off x="4098925" y="493077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9" name="Line 42"/>
          <p:cNvSpPr>
            <a:spLocks noChangeShapeType="1"/>
          </p:cNvSpPr>
          <p:nvPr/>
        </p:nvSpPr>
        <p:spPr bwMode="auto">
          <a:xfrm flipV="1">
            <a:off x="4098925" y="487838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0" name="Line 43"/>
          <p:cNvSpPr>
            <a:spLocks noChangeShapeType="1"/>
          </p:cNvSpPr>
          <p:nvPr/>
        </p:nvSpPr>
        <p:spPr bwMode="auto">
          <a:xfrm flipV="1">
            <a:off x="4098925" y="48275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1" name="Line 44"/>
          <p:cNvSpPr>
            <a:spLocks noChangeShapeType="1"/>
          </p:cNvSpPr>
          <p:nvPr/>
        </p:nvSpPr>
        <p:spPr bwMode="auto">
          <a:xfrm flipV="1">
            <a:off x="4098925" y="47752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2" name="Line 45"/>
          <p:cNvSpPr>
            <a:spLocks noChangeShapeType="1"/>
          </p:cNvSpPr>
          <p:nvPr/>
        </p:nvSpPr>
        <p:spPr bwMode="auto">
          <a:xfrm flipV="1">
            <a:off x="4098925" y="47228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3" name="Line 46"/>
          <p:cNvSpPr>
            <a:spLocks noChangeShapeType="1"/>
          </p:cNvSpPr>
          <p:nvPr/>
        </p:nvSpPr>
        <p:spPr bwMode="auto">
          <a:xfrm flipV="1">
            <a:off x="4098925" y="46704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4" name="Line 47"/>
          <p:cNvSpPr>
            <a:spLocks noChangeShapeType="1"/>
          </p:cNvSpPr>
          <p:nvPr/>
        </p:nvSpPr>
        <p:spPr bwMode="auto">
          <a:xfrm flipV="1">
            <a:off x="4098925" y="46180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5" name="Line 48"/>
          <p:cNvSpPr>
            <a:spLocks noChangeShapeType="1"/>
          </p:cNvSpPr>
          <p:nvPr/>
        </p:nvSpPr>
        <p:spPr bwMode="auto">
          <a:xfrm flipV="1">
            <a:off x="4098925" y="45656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6" name="Line 49"/>
          <p:cNvSpPr>
            <a:spLocks noChangeShapeType="1"/>
          </p:cNvSpPr>
          <p:nvPr/>
        </p:nvSpPr>
        <p:spPr bwMode="auto">
          <a:xfrm flipV="1">
            <a:off x="4098925" y="45132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7" name="Line 50"/>
          <p:cNvSpPr>
            <a:spLocks noChangeShapeType="1"/>
          </p:cNvSpPr>
          <p:nvPr/>
        </p:nvSpPr>
        <p:spPr bwMode="auto">
          <a:xfrm flipV="1">
            <a:off x="4098925" y="446087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8" name="Line 51"/>
          <p:cNvSpPr>
            <a:spLocks noChangeShapeType="1"/>
          </p:cNvSpPr>
          <p:nvPr/>
        </p:nvSpPr>
        <p:spPr bwMode="auto">
          <a:xfrm flipV="1">
            <a:off x="4098925" y="440848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9" name="Line 52"/>
          <p:cNvSpPr>
            <a:spLocks noChangeShapeType="1"/>
          </p:cNvSpPr>
          <p:nvPr/>
        </p:nvSpPr>
        <p:spPr bwMode="auto">
          <a:xfrm flipV="1">
            <a:off x="4098925" y="435610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0" name="Line 53"/>
          <p:cNvSpPr>
            <a:spLocks noChangeShapeType="1"/>
          </p:cNvSpPr>
          <p:nvPr/>
        </p:nvSpPr>
        <p:spPr bwMode="auto">
          <a:xfrm flipV="1">
            <a:off x="4098925" y="43053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1" name="Line 54"/>
          <p:cNvSpPr>
            <a:spLocks noChangeShapeType="1"/>
          </p:cNvSpPr>
          <p:nvPr/>
        </p:nvSpPr>
        <p:spPr bwMode="auto">
          <a:xfrm flipV="1">
            <a:off x="4098925" y="42529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2" name="Line 55"/>
          <p:cNvSpPr>
            <a:spLocks noChangeShapeType="1"/>
          </p:cNvSpPr>
          <p:nvPr/>
        </p:nvSpPr>
        <p:spPr bwMode="auto">
          <a:xfrm flipV="1">
            <a:off x="4098925" y="42005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3" name="Line 56"/>
          <p:cNvSpPr>
            <a:spLocks noChangeShapeType="1"/>
          </p:cNvSpPr>
          <p:nvPr/>
        </p:nvSpPr>
        <p:spPr bwMode="auto">
          <a:xfrm flipV="1">
            <a:off x="4098925" y="41481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Line 57"/>
          <p:cNvSpPr>
            <a:spLocks noChangeShapeType="1"/>
          </p:cNvSpPr>
          <p:nvPr/>
        </p:nvSpPr>
        <p:spPr bwMode="auto">
          <a:xfrm flipV="1">
            <a:off x="4098925" y="40957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5" name="Line 58"/>
          <p:cNvSpPr>
            <a:spLocks noChangeShapeType="1"/>
          </p:cNvSpPr>
          <p:nvPr/>
        </p:nvSpPr>
        <p:spPr bwMode="auto">
          <a:xfrm flipV="1">
            <a:off x="4098925" y="40433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6" name="Line 59"/>
          <p:cNvSpPr>
            <a:spLocks noChangeShapeType="1"/>
          </p:cNvSpPr>
          <p:nvPr/>
        </p:nvSpPr>
        <p:spPr bwMode="auto">
          <a:xfrm flipV="1">
            <a:off x="4098925" y="39909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7" name="Line 60"/>
          <p:cNvSpPr>
            <a:spLocks noChangeShapeType="1"/>
          </p:cNvSpPr>
          <p:nvPr/>
        </p:nvSpPr>
        <p:spPr bwMode="auto">
          <a:xfrm flipV="1">
            <a:off x="4098925" y="393858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8" name="Line 61"/>
          <p:cNvSpPr>
            <a:spLocks noChangeShapeType="1"/>
          </p:cNvSpPr>
          <p:nvPr/>
        </p:nvSpPr>
        <p:spPr bwMode="auto">
          <a:xfrm flipV="1">
            <a:off x="4098925" y="388620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9" name="Line 62"/>
          <p:cNvSpPr>
            <a:spLocks noChangeShapeType="1"/>
          </p:cNvSpPr>
          <p:nvPr/>
        </p:nvSpPr>
        <p:spPr bwMode="auto">
          <a:xfrm flipV="1">
            <a:off x="4098925" y="383381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0" name="Line 63"/>
          <p:cNvSpPr>
            <a:spLocks noChangeShapeType="1"/>
          </p:cNvSpPr>
          <p:nvPr/>
        </p:nvSpPr>
        <p:spPr bwMode="auto">
          <a:xfrm flipV="1">
            <a:off x="4098925" y="37830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1" name="Line 64"/>
          <p:cNvSpPr>
            <a:spLocks noChangeShapeType="1"/>
          </p:cNvSpPr>
          <p:nvPr/>
        </p:nvSpPr>
        <p:spPr bwMode="auto">
          <a:xfrm flipV="1">
            <a:off x="4098925" y="37306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2" name="Line 65"/>
          <p:cNvSpPr>
            <a:spLocks noChangeShapeType="1"/>
          </p:cNvSpPr>
          <p:nvPr/>
        </p:nvSpPr>
        <p:spPr bwMode="auto">
          <a:xfrm flipV="1">
            <a:off x="4098925" y="36782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3" name="Line 66"/>
          <p:cNvSpPr>
            <a:spLocks noChangeShapeType="1"/>
          </p:cNvSpPr>
          <p:nvPr/>
        </p:nvSpPr>
        <p:spPr bwMode="auto">
          <a:xfrm flipV="1">
            <a:off x="4098925" y="36258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4" name="Line 67"/>
          <p:cNvSpPr>
            <a:spLocks noChangeShapeType="1"/>
          </p:cNvSpPr>
          <p:nvPr/>
        </p:nvSpPr>
        <p:spPr bwMode="auto">
          <a:xfrm flipV="1">
            <a:off x="4098925" y="35734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5" name="Line 68"/>
          <p:cNvSpPr>
            <a:spLocks noChangeShapeType="1"/>
          </p:cNvSpPr>
          <p:nvPr/>
        </p:nvSpPr>
        <p:spPr bwMode="auto">
          <a:xfrm flipV="1">
            <a:off x="4098925" y="35210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6" name="Line 69"/>
          <p:cNvSpPr>
            <a:spLocks noChangeShapeType="1"/>
          </p:cNvSpPr>
          <p:nvPr/>
        </p:nvSpPr>
        <p:spPr bwMode="auto">
          <a:xfrm flipV="1">
            <a:off x="4098925" y="34686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7" name="Line 70"/>
          <p:cNvSpPr>
            <a:spLocks noChangeShapeType="1"/>
          </p:cNvSpPr>
          <p:nvPr/>
        </p:nvSpPr>
        <p:spPr bwMode="auto">
          <a:xfrm flipV="1">
            <a:off x="4098925" y="341630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8" name="Line 71"/>
          <p:cNvSpPr>
            <a:spLocks noChangeShapeType="1"/>
          </p:cNvSpPr>
          <p:nvPr/>
        </p:nvSpPr>
        <p:spPr bwMode="auto">
          <a:xfrm flipV="1">
            <a:off x="4098925" y="336391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9" name="Line 72"/>
          <p:cNvSpPr>
            <a:spLocks noChangeShapeType="1"/>
          </p:cNvSpPr>
          <p:nvPr/>
        </p:nvSpPr>
        <p:spPr bwMode="auto">
          <a:xfrm flipV="1">
            <a:off x="4098925" y="331152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0" name="Line 73"/>
          <p:cNvSpPr>
            <a:spLocks noChangeShapeType="1"/>
          </p:cNvSpPr>
          <p:nvPr/>
        </p:nvSpPr>
        <p:spPr bwMode="auto">
          <a:xfrm flipV="1">
            <a:off x="4098925" y="32607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1" name="Line 74"/>
          <p:cNvSpPr>
            <a:spLocks noChangeShapeType="1"/>
          </p:cNvSpPr>
          <p:nvPr/>
        </p:nvSpPr>
        <p:spPr bwMode="auto">
          <a:xfrm flipV="1">
            <a:off x="4098925" y="32083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2" name="Line 75"/>
          <p:cNvSpPr>
            <a:spLocks noChangeShapeType="1"/>
          </p:cNvSpPr>
          <p:nvPr/>
        </p:nvSpPr>
        <p:spPr bwMode="auto">
          <a:xfrm flipV="1">
            <a:off x="4098925" y="31559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3" name="Line 76"/>
          <p:cNvSpPr>
            <a:spLocks noChangeShapeType="1"/>
          </p:cNvSpPr>
          <p:nvPr/>
        </p:nvSpPr>
        <p:spPr bwMode="auto">
          <a:xfrm flipV="1">
            <a:off x="4098925" y="31035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4" name="Line 77"/>
          <p:cNvSpPr>
            <a:spLocks noChangeShapeType="1"/>
          </p:cNvSpPr>
          <p:nvPr/>
        </p:nvSpPr>
        <p:spPr bwMode="auto">
          <a:xfrm flipV="1">
            <a:off x="4098925" y="30511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5" name="Line 78"/>
          <p:cNvSpPr>
            <a:spLocks noChangeShapeType="1"/>
          </p:cNvSpPr>
          <p:nvPr/>
        </p:nvSpPr>
        <p:spPr bwMode="auto">
          <a:xfrm flipV="1">
            <a:off x="4098925" y="29987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6" name="Line 79"/>
          <p:cNvSpPr>
            <a:spLocks noChangeShapeType="1"/>
          </p:cNvSpPr>
          <p:nvPr/>
        </p:nvSpPr>
        <p:spPr bwMode="auto">
          <a:xfrm flipV="1">
            <a:off x="4098925" y="29464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7" name="Line 80"/>
          <p:cNvSpPr>
            <a:spLocks noChangeShapeType="1"/>
          </p:cNvSpPr>
          <p:nvPr/>
        </p:nvSpPr>
        <p:spPr bwMode="auto">
          <a:xfrm flipV="1">
            <a:off x="4098925" y="289401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8" name="Line 81"/>
          <p:cNvSpPr>
            <a:spLocks noChangeShapeType="1"/>
          </p:cNvSpPr>
          <p:nvPr/>
        </p:nvSpPr>
        <p:spPr bwMode="auto">
          <a:xfrm flipV="1">
            <a:off x="4098925" y="284162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9" name="Line 82"/>
          <p:cNvSpPr>
            <a:spLocks noChangeShapeType="1"/>
          </p:cNvSpPr>
          <p:nvPr/>
        </p:nvSpPr>
        <p:spPr bwMode="auto">
          <a:xfrm flipV="1">
            <a:off x="4098925" y="278923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0" name="Line 83"/>
          <p:cNvSpPr>
            <a:spLocks noChangeShapeType="1"/>
          </p:cNvSpPr>
          <p:nvPr/>
        </p:nvSpPr>
        <p:spPr bwMode="auto">
          <a:xfrm flipV="1">
            <a:off x="4098925" y="27384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Line 84"/>
          <p:cNvSpPr>
            <a:spLocks noChangeShapeType="1"/>
          </p:cNvSpPr>
          <p:nvPr/>
        </p:nvSpPr>
        <p:spPr bwMode="auto">
          <a:xfrm flipV="1">
            <a:off x="4098925" y="26860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2" name="Line 85"/>
          <p:cNvSpPr>
            <a:spLocks noChangeShapeType="1"/>
          </p:cNvSpPr>
          <p:nvPr/>
        </p:nvSpPr>
        <p:spPr bwMode="auto">
          <a:xfrm flipV="1">
            <a:off x="4098925" y="26336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3" name="Line 86"/>
          <p:cNvSpPr>
            <a:spLocks noChangeShapeType="1"/>
          </p:cNvSpPr>
          <p:nvPr/>
        </p:nvSpPr>
        <p:spPr bwMode="auto">
          <a:xfrm flipV="1">
            <a:off x="4098925" y="25812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4" name="Line 87"/>
          <p:cNvSpPr>
            <a:spLocks noChangeShapeType="1"/>
          </p:cNvSpPr>
          <p:nvPr/>
        </p:nvSpPr>
        <p:spPr bwMode="auto">
          <a:xfrm flipV="1">
            <a:off x="4098925" y="25288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5" name="Line 88"/>
          <p:cNvSpPr>
            <a:spLocks noChangeShapeType="1"/>
          </p:cNvSpPr>
          <p:nvPr/>
        </p:nvSpPr>
        <p:spPr bwMode="auto">
          <a:xfrm flipV="1">
            <a:off x="4098925" y="24765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6" name="Line 89"/>
          <p:cNvSpPr>
            <a:spLocks noChangeShapeType="1"/>
          </p:cNvSpPr>
          <p:nvPr/>
        </p:nvSpPr>
        <p:spPr bwMode="auto">
          <a:xfrm flipV="1">
            <a:off x="4098925" y="24241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7" name="Line 90"/>
          <p:cNvSpPr>
            <a:spLocks noChangeShapeType="1"/>
          </p:cNvSpPr>
          <p:nvPr/>
        </p:nvSpPr>
        <p:spPr bwMode="auto">
          <a:xfrm flipV="1">
            <a:off x="4098925" y="2371725"/>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8" name="Line 91"/>
          <p:cNvSpPr>
            <a:spLocks noChangeShapeType="1"/>
          </p:cNvSpPr>
          <p:nvPr/>
        </p:nvSpPr>
        <p:spPr bwMode="auto">
          <a:xfrm flipV="1">
            <a:off x="4098925" y="231933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9" name="Line 92"/>
          <p:cNvSpPr>
            <a:spLocks noChangeShapeType="1"/>
          </p:cNvSpPr>
          <p:nvPr/>
        </p:nvSpPr>
        <p:spPr bwMode="auto">
          <a:xfrm flipV="1">
            <a:off x="4098925" y="226695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0" name="Line 93"/>
          <p:cNvSpPr>
            <a:spLocks noChangeShapeType="1"/>
          </p:cNvSpPr>
          <p:nvPr/>
        </p:nvSpPr>
        <p:spPr bwMode="auto">
          <a:xfrm flipV="1">
            <a:off x="4098925" y="221615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1" name="Line 94"/>
          <p:cNvSpPr>
            <a:spLocks noChangeShapeType="1"/>
          </p:cNvSpPr>
          <p:nvPr/>
        </p:nvSpPr>
        <p:spPr bwMode="auto">
          <a:xfrm flipV="1">
            <a:off x="4098925" y="21637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2" name="Line 95"/>
          <p:cNvSpPr>
            <a:spLocks noChangeShapeType="1"/>
          </p:cNvSpPr>
          <p:nvPr/>
        </p:nvSpPr>
        <p:spPr bwMode="auto">
          <a:xfrm flipV="1">
            <a:off x="4098925" y="21113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3" name="Line 96"/>
          <p:cNvSpPr>
            <a:spLocks noChangeShapeType="1"/>
          </p:cNvSpPr>
          <p:nvPr/>
        </p:nvSpPr>
        <p:spPr bwMode="auto">
          <a:xfrm flipV="1">
            <a:off x="4098925" y="20589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4" name="Line 97"/>
          <p:cNvSpPr>
            <a:spLocks noChangeShapeType="1"/>
          </p:cNvSpPr>
          <p:nvPr/>
        </p:nvSpPr>
        <p:spPr bwMode="auto">
          <a:xfrm flipV="1">
            <a:off x="4098925" y="20066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5" name="Line 98"/>
          <p:cNvSpPr>
            <a:spLocks noChangeShapeType="1"/>
          </p:cNvSpPr>
          <p:nvPr/>
        </p:nvSpPr>
        <p:spPr bwMode="auto">
          <a:xfrm flipV="1">
            <a:off x="4098925" y="19542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6" name="Line 99"/>
          <p:cNvSpPr>
            <a:spLocks noChangeShapeType="1"/>
          </p:cNvSpPr>
          <p:nvPr/>
        </p:nvSpPr>
        <p:spPr bwMode="auto">
          <a:xfrm flipV="1">
            <a:off x="4098925" y="19018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7" name="Line 100"/>
          <p:cNvSpPr>
            <a:spLocks noChangeShapeType="1"/>
          </p:cNvSpPr>
          <p:nvPr/>
        </p:nvSpPr>
        <p:spPr bwMode="auto">
          <a:xfrm flipV="1">
            <a:off x="4098925" y="1849438"/>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8" name="Line 101"/>
          <p:cNvSpPr>
            <a:spLocks noChangeShapeType="1"/>
          </p:cNvSpPr>
          <p:nvPr/>
        </p:nvSpPr>
        <p:spPr bwMode="auto">
          <a:xfrm flipV="1">
            <a:off x="4098925" y="179705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9" name="Line 102"/>
          <p:cNvSpPr>
            <a:spLocks noChangeShapeType="1"/>
          </p:cNvSpPr>
          <p:nvPr/>
        </p:nvSpPr>
        <p:spPr bwMode="auto">
          <a:xfrm flipV="1">
            <a:off x="4098925" y="1744663"/>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0" name="Line 103"/>
          <p:cNvSpPr>
            <a:spLocks noChangeShapeType="1"/>
          </p:cNvSpPr>
          <p:nvPr/>
        </p:nvSpPr>
        <p:spPr bwMode="auto">
          <a:xfrm flipV="1">
            <a:off x="4098925" y="169386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1" name="Line 104"/>
          <p:cNvSpPr>
            <a:spLocks noChangeShapeType="1"/>
          </p:cNvSpPr>
          <p:nvPr/>
        </p:nvSpPr>
        <p:spPr bwMode="auto">
          <a:xfrm flipV="1">
            <a:off x="4098925" y="164147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2" name="Line 105"/>
          <p:cNvSpPr>
            <a:spLocks noChangeShapeType="1"/>
          </p:cNvSpPr>
          <p:nvPr/>
        </p:nvSpPr>
        <p:spPr bwMode="auto">
          <a:xfrm flipV="1">
            <a:off x="4098925" y="158908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3" name="Line 106"/>
          <p:cNvSpPr>
            <a:spLocks noChangeShapeType="1"/>
          </p:cNvSpPr>
          <p:nvPr/>
        </p:nvSpPr>
        <p:spPr bwMode="auto">
          <a:xfrm flipV="1">
            <a:off x="4098925" y="1536700"/>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4" name="Line 107"/>
          <p:cNvSpPr>
            <a:spLocks noChangeShapeType="1"/>
          </p:cNvSpPr>
          <p:nvPr/>
        </p:nvSpPr>
        <p:spPr bwMode="auto">
          <a:xfrm flipV="1">
            <a:off x="4098925" y="1484313"/>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5" name="Line 108"/>
          <p:cNvSpPr>
            <a:spLocks noChangeShapeType="1"/>
          </p:cNvSpPr>
          <p:nvPr/>
        </p:nvSpPr>
        <p:spPr bwMode="auto">
          <a:xfrm flipV="1">
            <a:off x="4098925" y="1431925"/>
            <a:ext cx="0" cy="7938"/>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6" name="Line 109"/>
          <p:cNvSpPr>
            <a:spLocks noChangeShapeType="1"/>
          </p:cNvSpPr>
          <p:nvPr/>
        </p:nvSpPr>
        <p:spPr bwMode="auto">
          <a:xfrm flipV="1">
            <a:off x="4098925" y="1379538"/>
            <a:ext cx="0" cy="7937"/>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7" name="Line 110"/>
          <p:cNvSpPr>
            <a:spLocks noChangeShapeType="1"/>
          </p:cNvSpPr>
          <p:nvPr/>
        </p:nvSpPr>
        <p:spPr bwMode="auto">
          <a:xfrm flipV="1">
            <a:off x="4098925" y="1327150"/>
            <a:ext cx="0" cy="9525"/>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8" name="Line 112"/>
          <p:cNvSpPr>
            <a:spLocks noChangeShapeType="1"/>
          </p:cNvSpPr>
          <p:nvPr/>
        </p:nvSpPr>
        <p:spPr bwMode="auto">
          <a:xfrm flipV="1">
            <a:off x="5232400" y="1343025"/>
            <a:ext cx="11113" cy="46418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9" name="Line 113"/>
          <p:cNvSpPr>
            <a:spLocks noChangeShapeType="1"/>
          </p:cNvSpPr>
          <p:nvPr/>
        </p:nvSpPr>
        <p:spPr bwMode="auto">
          <a:xfrm>
            <a:off x="3670300" y="1598613"/>
            <a:ext cx="94615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0" name="Line 114"/>
          <p:cNvSpPr>
            <a:spLocks noChangeShapeType="1"/>
          </p:cNvSpPr>
          <p:nvPr/>
        </p:nvSpPr>
        <p:spPr bwMode="auto">
          <a:xfrm>
            <a:off x="3289300" y="1819275"/>
            <a:ext cx="15081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1" name="Line 115"/>
          <p:cNvSpPr>
            <a:spLocks noChangeShapeType="1"/>
          </p:cNvSpPr>
          <p:nvPr/>
        </p:nvSpPr>
        <p:spPr bwMode="auto">
          <a:xfrm>
            <a:off x="3065463" y="2260600"/>
            <a:ext cx="14700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2" name="Line 116"/>
          <p:cNvSpPr>
            <a:spLocks noChangeShapeType="1"/>
          </p:cNvSpPr>
          <p:nvPr/>
        </p:nvSpPr>
        <p:spPr bwMode="auto">
          <a:xfrm>
            <a:off x="3756025" y="2479675"/>
            <a:ext cx="9667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3" name="Line 117"/>
          <p:cNvSpPr>
            <a:spLocks noChangeShapeType="1"/>
          </p:cNvSpPr>
          <p:nvPr/>
        </p:nvSpPr>
        <p:spPr bwMode="auto">
          <a:xfrm>
            <a:off x="3122613" y="2921000"/>
            <a:ext cx="16478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4" name="Line 118"/>
          <p:cNvSpPr>
            <a:spLocks noChangeShapeType="1"/>
          </p:cNvSpPr>
          <p:nvPr/>
        </p:nvSpPr>
        <p:spPr bwMode="auto">
          <a:xfrm>
            <a:off x="3713163" y="3141663"/>
            <a:ext cx="90328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5" name="Line 119"/>
          <p:cNvSpPr>
            <a:spLocks noChangeShapeType="1"/>
          </p:cNvSpPr>
          <p:nvPr/>
        </p:nvSpPr>
        <p:spPr bwMode="auto">
          <a:xfrm>
            <a:off x="3581400" y="3582988"/>
            <a:ext cx="92551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6" name="Line 120"/>
          <p:cNvSpPr>
            <a:spLocks noChangeShapeType="1"/>
          </p:cNvSpPr>
          <p:nvPr/>
        </p:nvSpPr>
        <p:spPr bwMode="auto">
          <a:xfrm>
            <a:off x="3436938" y="3803650"/>
            <a:ext cx="17256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7" name="Line 121"/>
          <p:cNvSpPr>
            <a:spLocks noChangeShapeType="1"/>
          </p:cNvSpPr>
          <p:nvPr/>
        </p:nvSpPr>
        <p:spPr bwMode="auto">
          <a:xfrm>
            <a:off x="3713163" y="4244975"/>
            <a:ext cx="10572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8" name="Line 122"/>
          <p:cNvSpPr>
            <a:spLocks noChangeShapeType="1"/>
          </p:cNvSpPr>
          <p:nvPr/>
        </p:nvSpPr>
        <p:spPr bwMode="auto">
          <a:xfrm>
            <a:off x="3340100" y="4465638"/>
            <a:ext cx="12223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9" name="Line 123"/>
          <p:cNvSpPr>
            <a:spLocks noChangeShapeType="1"/>
          </p:cNvSpPr>
          <p:nvPr/>
        </p:nvSpPr>
        <p:spPr bwMode="auto">
          <a:xfrm>
            <a:off x="3487738" y="4906963"/>
            <a:ext cx="10191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0" name="Line 124"/>
          <p:cNvSpPr>
            <a:spLocks noChangeShapeType="1"/>
          </p:cNvSpPr>
          <p:nvPr/>
        </p:nvSpPr>
        <p:spPr bwMode="auto">
          <a:xfrm>
            <a:off x="3627438" y="5129213"/>
            <a:ext cx="13319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1" name="Line 125"/>
          <p:cNvSpPr>
            <a:spLocks noChangeShapeType="1"/>
          </p:cNvSpPr>
          <p:nvPr/>
        </p:nvSpPr>
        <p:spPr bwMode="auto">
          <a:xfrm>
            <a:off x="3713163" y="5568950"/>
            <a:ext cx="79375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2" name="Rectangle 126"/>
          <p:cNvSpPr>
            <a:spLocks noChangeArrowheads="1"/>
          </p:cNvSpPr>
          <p:nvPr/>
        </p:nvSpPr>
        <p:spPr bwMode="auto">
          <a:xfrm>
            <a:off x="4092575" y="1525588"/>
            <a:ext cx="149225" cy="14605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3" name="Rectangle 127"/>
          <p:cNvSpPr>
            <a:spLocks noChangeArrowheads="1"/>
          </p:cNvSpPr>
          <p:nvPr/>
        </p:nvSpPr>
        <p:spPr bwMode="auto">
          <a:xfrm>
            <a:off x="3971925" y="1765300"/>
            <a:ext cx="111125" cy="10795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4" name="Rectangle 128"/>
          <p:cNvSpPr>
            <a:spLocks noChangeArrowheads="1"/>
          </p:cNvSpPr>
          <p:nvPr/>
        </p:nvSpPr>
        <p:spPr bwMode="auto">
          <a:xfrm>
            <a:off x="3738563" y="2203450"/>
            <a:ext cx="117475" cy="11430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5" name="Rectangle 129"/>
          <p:cNvSpPr>
            <a:spLocks noChangeArrowheads="1"/>
          </p:cNvSpPr>
          <p:nvPr/>
        </p:nvSpPr>
        <p:spPr bwMode="auto">
          <a:xfrm>
            <a:off x="4159250" y="2409825"/>
            <a:ext cx="146050" cy="141288"/>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6" name="Rectangle 130"/>
          <p:cNvSpPr>
            <a:spLocks noChangeArrowheads="1"/>
          </p:cNvSpPr>
          <p:nvPr/>
        </p:nvSpPr>
        <p:spPr bwMode="auto">
          <a:xfrm>
            <a:off x="3898900" y="2868613"/>
            <a:ext cx="107950" cy="104775"/>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7" name="Rectangle 131"/>
          <p:cNvSpPr>
            <a:spLocks noChangeArrowheads="1"/>
          </p:cNvSpPr>
          <p:nvPr/>
        </p:nvSpPr>
        <p:spPr bwMode="auto">
          <a:xfrm>
            <a:off x="4090988" y="3068638"/>
            <a:ext cx="152400" cy="147637"/>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8" name="Rectangle 132"/>
          <p:cNvSpPr>
            <a:spLocks noChangeArrowheads="1"/>
          </p:cNvSpPr>
          <p:nvPr/>
        </p:nvSpPr>
        <p:spPr bwMode="auto">
          <a:xfrm>
            <a:off x="3984625" y="3508375"/>
            <a:ext cx="155575" cy="150813"/>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59" name="Rectangle 133"/>
          <p:cNvSpPr>
            <a:spLocks noChangeArrowheads="1"/>
          </p:cNvSpPr>
          <p:nvPr/>
        </p:nvSpPr>
        <p:spPr bwMode="auto">
          <a:xfrm>
            <a:off x="4276725" y="3752850"/>
            <a:ext cx="103188" cy="10160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0" name="Rectangle 134"/>
          <p:cNvSpPr>
            <a:spLocks noChangeArrowheads="1"/>
          </p:cNvSpPr>
          <p:nvPr/>
        </p:nvSpPr>
        <p:spPr bwMode="auto">
          <a:xfrm>
            <a:off x="4114800" y="4179888"/>
            <a:ext cx="134938" cy="131762"/>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1" name="Rectangle 135"/>
          <p:cNvSpPr>
            <a:spLocks noChangeArrowheads="1"/>
          </p:cNvSpPr>
          <p:nvPr/>
        </p:nvSpPr>
        <p:spPr bwMode="auto">
          <a:xfrm>
            <a:off x="3913188" y="4405313"/>
            <a:ext cx="125412" cy="122237"/>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2" name="Rectangle 136"/>
          <p:cNvSpPr>
            <a:spLocks noChangeArrowheads="1"/>
          </p:cNvSpPr>
          <p:nvPr/>
        </p:nvSpPr>
        <p:spPr bwMode="auto">
          <a:xfrm>
            <a:off x="3956050" y="4838700"/>
            <a:ext cx="142875" cy="138113"/>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3" name="Rectangle 137"/>
          <p:cNvSpPr>
            <a:spLocks noChangeArrowheads="1"/>
          </p:cNvSpPr>
          <p:nvPr/>
        </p:nvSpPr>
        <p:spPr bwMode="auto">
          <a:xfrm>
            <a:off x="4238625" y="5070475"/>
            <a:ext cx="117475" cy="115888"/>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4" name="Rectangle 138"/>
          <p:cNvSpPr>
            <a:spLocks noChangeArrowheads="1"/>
          </p:cNvSpPr>
          <p:nvPr/>
        </p:nvSpPr>
        <p:spPr bwMode="auto">
          <a:xfrm>
            <a:off x="4011613" y="5483225"/>
            <a:ext cx="174625" cy="169863"/>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4165" name="Rectangle 139"/>
          <p:cNvSpPr>
            <a:spLocks noChangeArrowheads="1"/>
          </p:cNvSpPr>
          <p:nvPr/>
        </p:nvSpPr>
        <p:spPr bwMode="auto">
          <a:xfrm>
            <a:off x="2968625" y="6469063"/>
            <a:ext cx="1890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 Superior</a:t>
            </a:r>
            <a:endParaRPr lang="en-US" altLang="en-US" sz="1400" b="1">
              <a:latin typeface="Times New Roman" pitchFamily="18" charset="0"/>
            </a:endParaRPr>
          </a:p>
        </p:txBody>
      </p:sp>
      <p:sp>
        <p:nvSpPr>
          <p:cNvPr id="44166" name="Rectangle 140"/>
          <p:cNvSpPr>
            <a:spLocks noChangeArrowheads="1"/>
          </p:cNvSpPr>
          <p:nvPr/>
        </p:nvSpPr>
        <p:spPr bwMode="auto">
          <a:xfrm>
            <a:off x="5651500" y="6469063"/>
            <a:ext cx="1771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 Inferior</a:t>
            </a:r>
            <a:endParaRPr lang="en-US" altLang="en-US" sz="1400" b="1">
              <a:latin typeface="Times New Roman" pitchFamily="18" charset="0"/>
            </a:endParaRPr>
          </a:p>
        </p:txBody>
      </p:sp>
      <p:sp>
        <p:nvSpPr>
          <p:cNvPr id="44167" name="Rectangle 141"/>
          <p:cNvSpPr>
            <a:spLocks noChangeArrowheads="1"/>
          </p:cNvSpPr>
          <p:nvPr/>
        </p:nvSpPr>
        <p:spPr bwMode="auto">
          <a:xfrm>
            <a:off x="2100263" y="1512888"/>
            <a:ext cx="354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Men</a:t>
            </a:r>
            <a:endParaRPr lang="en-US" altLang="en-US" sz="1400" b="1">
              <a:latin typeface="Times New Roman" pitchFamily="18" charset="0"/>
            </a:endParaRPr>
          </a:p>
        </p:txBody>
      </p:sp>
      <p:sp>
        <p:nvSpPr>
          <p:cNvPr id="44168" name="Rectangle 142"/>
          <p:cNvSpPr>
            <a:spLocks noChangeArrowheads="1"/>
          </p:cNvSpPr>
          <p:nvPr/>
        </p:nvSpPr>
        <p:spPr bwMode="auto">
          <a:xfrm>
            <a:off x="1887538" y="17335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Women</a:t>
            </a:r>
            <a:endParaRPr lang="en-US" altLang="en-US" sz="1400" b="1">
              <a:latin typeface="Times New Roman" pitchFamily="18" charset="0"/>
            </a:endParaRPr>
          </a:p>
        </p:txBody>
      </p:sp>
      <p:sp>
        <p:nvSpPr>
          <p:cNvPr id="44169" name="Rectangle 143"/>
          <p:cNvSpPr>
            <a:spLocks noChangeArrowheads="1"/>
          </p:cNvSpPr>
          <p:nvPr/>
        </p:nvSpPr>
        <p:spPr bwMode="auto">
          <a:xfrm>
            <a:off x="1738313" y="2174875"/>
            <a:ext cx="7762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Age ≤ 65 </a:t>
            </a:r>
            <a:endParaRPr lang="en-US" altLang="en-US" sz="1400" b="1">
              <a:latin typeface="Times New Roman" pitchFamily="18" charset="0"/>
            </a:endParaRPr>
          </a:p>
        </p:txBody>
      </p:sp>
      <p:sp>
        <p:nvSpPr>
          <p:cNvPr id="44170" name="Rectangle 146"/>
          <p:cNvSpPr>
            <a:spLocks noChangeArrowheads="1"/>
          </p:cNvSpPr>
          <p:nvPr/>
        </p:nvSpPr>
        <p:spPr bwMode="auto">
          <a:xfrm>
            <a:off x="1738313" y="2393950"/>
            <a:ext cx="733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Age &gt; 65</a:t>
            </a:r>
            <a:endParaRPr lang="en-US" altLang="en-US" sz="1400" b="1">
              <a:latin typeface="Times New Roman" pitchFamily="18" charset="0"/>
            </a:endParaRPr>
          </a:p>
        </p:txBody>
      </p:sp>
      <p:sp>
        <p:nvSpPr>
          <p:cNvPr id="44171" name="Rectangle 147"/>
          <p:cNvSpPr>
            <a:spLocks noChangeArrowheads="1"/>
          </p:cNvSpPr>
          <p:nvPr/>
        </p:nvSpPr>
        <p:spPr bwMode="auto">
          <a:xfrm>
            <a:off x="1878013" y="2835275"/>
            <a:ext cx="652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Smoker</a:t>
            </a:r>
            <a:endParaRPr lang="en-US" altLang="en-US" sz="1400" b="1">
              <a:latin typeface="Times New Roman" pitchFamily="18" charset="0"/>
            </a:endParaRPr>
          </a:p>
        </p:txBody>
      </p:sp>
      <p:sp>
        <p:nvSpPr>
          <p:cNvPr id="44172" name="Rectangle 148"/>
          <p:cNvSpPr>
            <a:spLocks noChangeArrowheads="1"/>
          </p:cNvSpPr>
          <p:nvPr/>
        </p:nvSpPr>
        <p:spPr bwMode="auto">
          <a:xfrm>
            <a:off x="1579563" y="3055938"/>
            <a:ext cx="1055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Non-Smoker</a:t>
            </a:r>
            <a:endParaRPr lang="en-US" altLang="en-US" sz="1400" b="1">
              <a:latin typeface="Times New Roman" pitchFamily="18" charset="0"/>
            </a:endParaRPr>
          </a:p>
        </p:txBody>
      </p:sp>
      <p:sp>
        <p:nvSpPr>
          <p:cNvPr id="44173" name="Rectangle 149"/>
          <p:cNvSpPr>
            <a:spLocks noChangeArrowheads="1"/>
          </p:cNvSpPr>
          <p:nvPr/>
        </p:nvSpPr>
        <p:spPr bwMode="auto">
          <a:xfrm>
            <a:off x="1706563" y="3497263"/>
            <a:ext cx="885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Caucasian</a:t>
            </a:r>
            <a:endParaRPr lang="en-US" altLang="en-US" sz="1400" b="1">
              <a:latin typeface="Times New Roman" pitchFamily="18" charset="0"/>
            </a:endParaRPr>
          </a:p>
        </p:txBody>
      </p:sp>
      <p:sp>
        <p:nvSpPr>
          <p:cNvPr id="44174" name="Rectangle 150"/>
          <p:cNvSpPr>
            <a:spLocks noChangeArrowheads="1"/>
          </p:cNvSpPr>
          <p:nvPr/>
        </p:nvSpPr>
        <p:spPr bwMode="auto">
          <a:xfrm>
            <a:off x="1406525" y="3719513"/>
            <a:ext cx="1289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Non-Caucasian</a:t>
            </a:r>
            <a:endParaRPr lang="en-US" altLang="en-US" sz="1400" b="1">
              <a:latin typeface="Times New Roman" pitchFamily="18" charset="0"/>
            </a:endParaRPr>
          </a:p>
        </p:txBody>
      </p:sp>
      <p:sp>
        <p:nvSpPr>
          <p:cNvPr id="44175" name="Rectangle 151"/>
          <p:cNvSpPr>
            <a:spLocks noChangeArrowheads="1"/>
          </p:cNvSpPr>
          <p:nvPr/>
        </p:nvSpPr>
        <p:spPr bwMode="auto">
          <a:xfrm>
            <a:off x="1576388" y="4160838"/>
            <a:ext cx="1065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USA/Canada</a:t>
            </a:r>
            <a:endParaRPr lang="en-US" altLang="en-US" sz="1400" b="1">
              <a:latin typeface="Times New Roman" pitchFamily="18" charset="0"/>
            </a:endParaRPr>
          </a:p>
        </p:txBody>
      </p:sp>
      <p:sp>
        <p:nvSpPr>
          <p:cNvPr id="44176" name="Rectangle 152"/>
          <p:cNvSpPr>
            <a:spLocks noChangeArrowheads="1"/>
          </p:cNvSpPr>
          <p:nvPr/>
        </p:nvSpPr>
        <p:spPr bwMode="auto">
          <a:xfrm>
            <a:off x="1509713" y="4381500"/>
            <a:ext cx="1152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Rest of World</a:t>
            </a:r>
            <a:endParaRPr lang="en-US" altLang="en-US" sz="1400" b="1">
              <a:latin typeface="Times New Roman" pitchFamily="18" charset="0"/>
            </a:endParaRPr>
          </a:p>
        </p:txBody>
      </p:sp>
      <p:sp>
        <p:nvSpPr>
          <p:cNvPr id="44177" name="Rectangle 153"/>
          <p:cNvSpPr>
            <a:spLocks noChangeArrowheads="1"/>
          </p:cNvSpPr>
          <p:nvPr/>
        </p:nvSpPr>
        <p:spPr bwMode="auto">
          <a:xfrm>
            <a:off x="1524000" y="4822825"/>
            <a:ext cx="1131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Hypertension</a:t>
            </a:r>
            <a:endParaRPr lang="en-US" altLang="en-US" sz="1400" b="1">
              <a:latin typeface="Times New Roman" pitchFamily="18" charset="0"/>
            </a:endParaRPr>
          </a:p>
        </p:txBody>
      </p:sp>
      <p:sp>
        <p:nvSpPr>
          <p:cNvPr id="44178" name="Rectangle 154"/>
          <p:cNvSpPr>
            <a:spLocks noChangeArrowheads="1"/>
          </p:cNvSpPr>
          <p:nvPr/>
        </p:nvSpPr>
        <p:spPr bwMode="auto">
          <a:xfrm>
            <a:off x="1311275" y="5043488"/>
            <a:ext cx="141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 Hypertension</a:t>
            </a:r>
            <a:endParaRPr lang="en-US" altLang="en-US" sz="1400" b="1">
              <a:latin typeface="Times New Roman" pitchFamily="18" charset="0"/>
            </a:endParaRPr>
          </a:p>
        </p:txBody>
      </p:sp>
      <p:sp>
        <p:nvSpPr>
          <p:cNvPr id="44179" name="Rectangle 155"/>
          <p:cNvSpPr>
            <a:spLocks noChangeArrowheads="1"/>
          </p:cNvSpPr>
          <p:nvPr/>
        </p:nvSpPr>
        <p:spPr bwMode="auto">
          <a:xfrm>
            <a:off x="1409700" y="5483225"/>
            <a:ext cx="1290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All Participants</a:t>
            </a:r>
            <a:endParaRPr lang="en-US" altLang="en-US" sz="1400" b="1">
              <a:latin typeface="Times New Roman" pitchFamily="18" charset="0"/>
            </a:endParaRPr>
          </a:p>
        </p:txBody>
      </p:sp>
      <p:sp>
        <p:nvSpPr>
          <p:cNvPr id="44180" name="Rectangle 156"/>
          <p:cNvSpPr>
            <a:spLocks noChangeArrowheads="1"/>
          </p:cNvSpPr>
          <p:nvPr/>
        </p:nvSpPr>
        <p:spPr bwMode="auto">
          <a:xfrm>
            <a:off x="6032500" y="1206500"/>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a:t>
            </a:r>
            <a:r>
              <a:rPr lang="en-US" altLang="en-US" sz="1400" b="1">
                <a:solidFill>
                  <a:srgbClr val="FFFF00"/>
                </a:solidFill>
              </a:rPr>
              <a:t>N</a:t>
            </a:r>
            <a:r>
              <a:rPr lang="en-US" altLang="en-US" sz="1400" b="1">
                <a:solidFill>
                  <a:srgbClr val="FFFFFF"/>
                </a:solidFill>
              </a:rPr>
              <a:t> </a:t>
            </a:r>
            <a:endParaRPr lang="en-US" altLang="en-US" sz="1400" b="1">
              <a:latin typeface="Times New Roman" pitchFamily="18" charset="0"/>
            </a:endParaRPr>
          </a:p>
        </p:txBody>
      </p:sp>
      <p:sp>
        <p:nvSpPr>
          <p:cNvPr id="44181" name="Rectangle 157"/>
          <p:cNvSpPr>
            <a:spLocks noChangeArrowheads="1"/>
          </p:cNvSpPr>
          <p:nvPr/>
        </p:nvSpPr>
        <p:spPr bwMode="auto">
          <a:xfrm>
            <a:off x="6743700" y="1206500"/>
            <a:ext cx="135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00"/>
                </a:solidFill>
              </a:rPr>
              <a:t>P for Interaction</a:t>
            </a:r>
            <a:endParaRPr lang="en-US" altLang="en-US" sz="1400" b="1">
              <a:solidFill>
                <a:srgbClr val="FFFF00"/>
              </a:solidFill>
              <a:latin typeface="Times New Roman" pitchFamily="18" charset="0"/>
            </a:endParaRPr>
          </a:p>
        </p:txBody>
      </p:sp>
      <p:sp>
        <p:nvSpPr>
          <p:cNvPr id="44182" name="Rectangle 158"/>
          <p:cNvSpPr>
            <a:spLocks noChangeArrowheads="1"/>
          </p:cNvSpPr>
          <p:nvPr/>
        </p:nvSpPr>
        <p:spPr bwMode="auto">
          <a:xfrm>
            <a:off x="5983288" y="1512888"/>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11,001</a:t>
            </a:r>
            <a:endParaRPr lang="en-US" altLang="en-US" sz="1400" b="1">
              <a:latin typeface="Times New Roman" pitchFamily="18" charset="0"/>
            </a:endParaRPr>
          </a:p>
        </p:txBody>
      </p:sp>
      <p:sp>
        <p:nvSpPr>
          <p:cNvPr id="44183" name="Rectangle 159"/>
          <p:cNvSpPr>
            <a:spLocks noChangeArrowheads="1"/>
          </p:cNvSpPr>
          <p:nvPr/>
        </p:nvSpPr>
        <p:spPr bwMode="auto">
          <a:xfrm>
            <a:off x="7054850" y="1512888"/>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0.80</a:t>
            </a:r>
            <a:endParaRPr lang="en-US" altLang="en-US" sz="1400" b="1">
              <a:latin typeface="Times New Roman" pitchFamily="18" charset="0"/>
            </a:endParaRPr>
          </a:p>
        </p:txBody>
      </p:sp>
      <p:sp>
        <p:nvSpPr>
          <p:cNvPr id="44184" name="Rectangle 160"/>
          <p:cNvSpPr>
            <a:spLocks noChangeArrowheads="1"/>
          </p:cNvSpPr>
          <p:nvPr/>
        </p:nvSpPr>
        <p:spPr bwMode="auto">
          <a:xfrm>
            <a:off x="6019800" y="1733550"/>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6,801</a:t>
            </a:r>
            <a:endParaRPr lang="en-US" altLang="en-US" sz="1400" b="1">
              <a:latin typeface="Times New Roman" pitchFamily="18" charset="0"/>
            </a:endParaRPr>
          </a:p>
        </p:txBody>
      </p:sp>
      <p:sp>
        <p:nvSpPr>
          <p:cNvPr id="44185" name="Rectangle 161"/>
          <p:cNvSpPr>
            <a:spLocks noChangeArrowheads="1"/>
          </p:cNvSpPr>
          <p:nvPr/>
        </p:nvSpPr>
        <p:spPr bwMode="auto">
          <a:xfrm>
            <a:off x="6019800" y="217487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8,541</a:t>
            </a:r>
            <a:endParaRPr lang="en-US" altLang="en-US" sz="1400" b="1">
              <a:latin typeface="Times New Roman" pitchFamily="18" charset="0"/>
            </a:endParaRPr>
          </a:p>
        </p:txBody>
      </p:sp>
      <p:sp>
        <p:nvSpPr>
          <p:cNvPr id="44186" name="Rectangle 162"/>
          <p:cNvSpPr>
            <a:spLocks noChangeArrowheads="1"/>
          </p:cNvSpPr>
          <p:nvPr/>
        </p:nvSpPr>
        <p:spPr bwMode="auto">
          <a:xfrm>
            <a:off x="7054850" y="217487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0.32</a:t>
            </a:r>
            <a:endParaRPr lang="en-US" altLang="en-US" sz="1400" b="1">
              <a:latin typeface="Times New Roman" pitchFamily="18" charset="0"/>
            </a:endParaRPr>
          </a:p>
        </p:txBody>
      </p:sp>
      <p:sp>
        <p:nvSpPr>
          <p:cNvPr id="44187" name="Rectangle 163"/>
          <p:cNvSpPr>
            <a:spLocks noChangeArrowheads="1"/>
          </p:cNvSpPr>
          <p:nvPr/>
        </p:nvSpPr>
        <p:spPr bwMode="auto">
          <a:xfrm>
            <a:off x="6019800" y="2393950"/>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9,261</a:t>
            </a:r>
            <a:endParaRPr lang="en-US" altLang="en-US" sz="1400" b="1">
              <a:latin typeface="Times New Roman" pitchFamily="18" charset="0"/>
            </a:endParaRPr>
          </a:p>
        </p:txBody>
      </p:sp>
      <p:sp>
        <p:nvSpPr>
          <p:cNvPr id="44188" name="Rectangle 164"/>
          <p:cNvSpPr>
            <a:spLocks noChangeArrowheads="1"/>
          </p:cNvSpPr>
          <p:nvPr/>
        </p:nvSpPr>
        <p:spPr bwMode="auto">
          <a:xfrm>
            <a:off x="6019800" y="283527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2,820</a:t>
            </a:r>
            <a:endParaRPr lang="en-US" altLang="en-US" sz="1400" b="1">
              <a:latin typeface="Times New Roman" pitchFamily="18" charset="0"/>
            </a:endParaRPr>
          </a:p>
        </p:txBody>
      </p:sp>
      <p:sp>
        <p:nvSpPr>
          <p:cNvPr id="44189" name="Rectangle 165"/>
          <p:cNvSpPr>
            <a:spLocks noChangeArrowheads="1"/>
          </p:cNvSpPr>
          <p:nvPr/>
        </p:nvSpPr>
        <p:spPr bwMode="auto">
          <a:xfrm>
            <a:off x="7054850" y="283527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0.63</a:t>
            </a:r>
            <a:endParaRPr lang="en-US" altLang="en-US" sz="1400" b="1">
              <a:latin typeface="Times New Roman" pitchFamily="18" charset="0"/>
            </a:endParaRPr>
          </a:p>
        </p:txBody>
      </p:sp>
      <p:sp>
        <p:nvSpPr>
          <p:cNvPr id="44190" name="Rectangle 166"/>
          <p:cNvSpPr>
            <a:spLocks noChangeArrowheads="1"/>
          </p:cNvSpPr>
          <p:nvPr/>
        </p:nvSpPr>
        <p:spPr bwMode="auto">
          <a:xfrm>
            <a:off x="5983288" y="3055938"/>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14,975</a:t>
            </a:r>
            <a:endParaRPr lang="en-US" altLang="en-US" sz="1400" b="1">
              <a:latin typeface="Times New Roman" pitchFamily="18" charset="0"/>
            </a:endParaRPr>
          </a:p>
        </p:txBody>
      </p:sp>
      <p:sp>
        <p:nvSpPr>
          <p:cNvPr id="44191" name="Rectangle 167"/>
          <p:cNvSpPr>
            <a:spLocks noChangeArrowheads="1"/>
          </p:cNvSpPr>
          <p:nvPr/>
        </p:nvSpPr>
        <p:spPr bwMode="auto">
          <a:xfrm>
            <a:off x="5983288" y="3497263"/>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12,683</a:t>
            </a:r>
            <a:endParaRPr lang="en-US" altLang="en-US" sz="1400" b="1">
              <a:latin typeface="Times New Roman" pitchFamily="18" charset="0"/>
            </a:endParaRPr>
          </a:p>
        </p:txBody>
      </p:sp>
      <p:sp>
        <p:nvSpPr>
          <p:cNvPr id="44192" name="Rectangle 168"/>
          <p:cNvSpPr>
            <a:spLocks noChangeArrowheads="1"/>
          </p:cNvSpPr>
          <p:nvPr/>
        </p:nvSpPr>
        <p:spPr bwMode="auto">
          <a:xfrm>
            <a:off x="7054850" y="3497263"/>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0.57</a:t>
            </a:r>
            <a:endParaRPr lang="en-US" altLang="en-US" sz="1400" b="1">
              <a:latin typeface="Times New Roman" pitchFamily="18" charset="0"/>
            </a:endParaRPr>
          </a:p>
        </p:txBody>
      </p:sp>
      <p:sp>
        <p:nvSpPr>
          <p:cNvPr id="44193" name="Rectangle 169"/>
          <p:cNvSpPr>
            <a:spLocks noChangeArrowheads="1"/>
          </p:cNvSpPr>
          <p:nvPr/>
        </p:nvSpPr>
        <p:spPr bwMode="auto">
          <a:xfrm>
            <a:off x="6019800" y="3719513"/>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5,117</a:t>
            </a:r>
            <a:endParaRPr lang="en-US" altLang="en-US" sz="1400" b="1">
              <a:latin typeface="Times New Roman" pitchFamily="18" charset="0"/>
            </a:endParaRPr>
          </a:p>
        </p:txBody>
      </p:sp>
      <p:sp>
        <p:nvSpPr>
          <p:cNvPr id="44194" name="Rectangle 170"/>
          <p:cNvSpPr>
            <a:spLocks noChangeArrowheads="1"/>
          </p:cNvSpPr>
          <p:nvPr/>
        </p:nvSpPr>
        <p:spPr bwMode="auto">
          <a:xfrm>
            <a:off x="6019800" y="4160838"/>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6,041</a:t>
            </a:r>
            <a:endParaRPr lang="en-US" altLang="en-US" sz="1400" b="1">
              <a:latin typeface="Times New Roman" pitchFamily="18" charset="0"/>
            </a:endParaRPr>
          </a:p>
        </p:txBody>
      </p:sp>
      <p:sp>
        <p:nvSpPr>
          <p:cNvPr id="44195" name="Rectangle 171"/>
          <p:cNvSpPr>
            <a:spLocks noChangeArrowheads="1"/>
          </p:cNvSpPr>
          <p:nvPr/>
        </p:nvSpPr>
        <p:spPr bwMode="auto">
          <a:xfrm>
            <a:off x="7054850" y="4160838"/>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0.51</a:t>
            </a:r>
            <a:endParaRPr lang="en-US" altLang="en-US" sz="1400" b="1">
              <a:latin typeface="Times New Roman" pitchFamily="18" charset="0"/>
            </a:endParaRPr>
          </a:p>
        </p:txBody>
      </p:sp>
      <p:sp>
        <p:nvSpPr>
          <p:cNvPr id="44196" name="Rectangle 172"/>
          <p:cNvSpPr>
            <a:spLocks noChangeArrowheads="1"/>
          </p:cNvSpPr>
          <p:nvPr/>
        </p:nvSpPr>
        <p:spPr bwMode="auto">
          <a:xfrm>
            <a:off x="5983288" y="4381500"/>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11,761</a:t>
            </a:r>
            <a:endParaRPr lang="en-US" altLang="en-US" sz="1400" b="1">
              <a:latin typeface="Times New Roman" pitchFamily="18" charset="0"/>
            </a:endParaRPr>
          </a:p>
        </p:txBody>
      </p:sp>
      <p:sp>
        <p:nvSpPr>
          <p:cNvPr id="44197" name="Rectangle 173"/>
          <p:cNvSpPr>
            <a:spLocks noChangeArrowheads="1"/>
          </p:cNvSpPr>
          <p:nvPr/>
        </p:nvSpPr>
        <p:spPr bwMode="auto">
          <a:xfrm>
            <a:off x="5983288" y="4822825"/>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10,208</a:t>
            </a:r>
            <a:endParaRPr lang="en-US" altLang="en-US" sz="1400" b="1">
              <a:latin typeface="Times New Roman" pitchFamily="18" charset="0"/>
            </a:endParaRPr>
          </a:p>
        </p:txBody>
      </p:sp>
      <p:sp>
        <p:nvSpPr>
          <p:cNvPr id="44198" name="Rectangle 174"/>
          <p:cNvSpPr>
            <a:spLocks noChangeArrowheads="1"/>
          </p:cNvSpPr>
          <p:nvPr/>
        </p:nvSpPr>
        <p:spPr bwMode="auto">
          <a:xfrm>
            <a:off x="7054850" y="482282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0.53</a:t>
            </a:r>
            <a:endParaRPr lang="en-US" altLang="en-US" sz="1400" b="1">
              <a:latin typeface="Times New Roman" pitchFamily="18" charset="0"/>
            </a:endParaRPr>
          </a:p>
        </p:txBody>
      </p:sp>
      <p:sp>
        <p:nvSpPr>
          <p:cNvPr id="44199" name="Rectangle 175"/>
          <p:cNvSpPr>
            <a:spLocks noChangeArrowheads="1"/>
          </p:cNvSpPr>
          <p:nvPr/>
        </p:nvSpPr>
        <p:spPr bwMode="auto">
          <a:xfrm>
            <a:off x="6019800" y="5043488"/>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7,586</a:t>
            </a:r>
            <a:endParaRPr lang="en-US" altLang="en-US" sz="1400" b="1">
              <a:latin typeface="Times New Roman" pitchFamily="18" charset="0"/>
            </a:endParaRPr>
          </a:p>
        </p:txBody>
      </p:sp>
      <p:sp>
        <p:nvSpPr>
          <p:cNvPr id="44200" name="Rectangle 176"/>
          <p:cNvSpPr>
            <a:spLocks noChangeArrowheads="1"/>
          </p:cNvSpPr>
          <p:nvPr/>
        </p:nvSpPr>
        <p:spPr bwMode="auto">
          <a:xfrm>
            <a:off x="5983288" y="5483225"/>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17,802</a:t>
            </a:r>
            <a:endParaRPr lang="en-US" altLang="en-US" sz="1400" b="1">
              <a:latin typeface="Times New Roman" pitchFamily="18" charset="0"/>
            </a:endParaRPr>
          </a:p>
        </p:txBody>
      </p:sp>
      <p:sp>
        <p:nvSpPr>
          <p:cNvPr id="44201" name="Rectangle 178"/>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Primary Endpoint – Subgroup Analysis I</a:t>
            </a:r>
          </a:p>
        </p:txBody>
      </p:sp>
      <p:sp>
        <p:nvSpPr>
          <p:cNvPr id="44202" name="Line 183"/>
          <p:cNvSpPr>
            <a:spLocks noChangeShapeType="1"/>
          </p:cNvSpPr>
          <p:nvPr/>
        </p:nvSpPr>
        <p:spPr bwMode="auto">
          <a:xfrm>
            <a:off x="6615113" y="1443038"/>
            <a:ext cx="1619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03" name="Line 184"/>
          <p:cNvSpPr>
            <a:spLocks noChangeShapeType="1"/>
          </p:cNvSpPr>
          <p:nvPr/>
        </p:nvSpPr>
        <p:spPr bwMode="auto">
          <a:xfrm>
            <a:off x="5995988" y="1443038"/>
            <a:ext cx="47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t="4289" b="67717"/>
          <a:stretch>
            <a:fillRect/>
          </a:stretch>
        </p:blipFill>
        <p:spPr bwMode="auto">
          <a:xfrm>
            <a:off x="457200" y="838200"/>
            <a:ext cx="84582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304800" y="63246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400" b="1">
                <a:solidFill>
                  <a:schemeClr val="bg1"/>
                </a:solidFill>
              </a:rPr>
              <a:t>Sachdeva et al, Am Heart J 2009;157:111-7.e2.</a:t>
            </a:r>
          </a:p>
        </p:txBody>
      </p:sp>
      <p:sp>
        <p:nvSpPr>
          <p:cNvPr id="18436" name="Text Box 4"/>
          <p:cNvSpPr txBox="1">
            <a:spLocks noChangeArrowheads="1"/>
          </p:cNvSpPr>
          <p:nvPr/>
        </p:nvSpPr>
        <p:spPr bwMode="auto">
          <a:xfrm>
            <a:off x="454025" y="288925"/>
            <a:ext cx="830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solidFill>
                  <a:schemeClr val="bg1"/>
                </a:solidFill>
              </a:rPr>
              <a:t>LDLC Levels in 136,905 Patients Hospitalized With CAD: 2000- 2006</a:t>
            </a:r>
          </a:p>
        </p:txBody>
      </p:sp>
      <p:sp>
        <p:nvSpPr>
          <p:cNvPr id="18437" name="Line 5"/>
          <p:cNvSpPr>
            <a:spLocks noChangeShapeType="1"/>
          </p:cNvSpPr>
          <p:nvPr/>
        </p:nvSpPr>
        <p:spPr bwMode="auto">
          <a:xfrm flipV="1">
            <a:off x="5130800" y="1447800"/>
            <a:ext cx="0" cy="38862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6"/>
          <p:cNvSpPr>
            <a:spLocks noChangeShapeType="1"/>
          </p:cNvSpPr>
          <p:nvPr/>
        </p:nvSpPr>
        <p:spPr bwMode="auto">
          <a:xfrm flipV="1">
            <a:off x="6108700" y="1371600"/>
            <a:ext cx="0" cy="39624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Text Box 7"/>
          <p:cNvSpPr txBox="1">
            <a:spLocks noChangeArrowheads="1"/>
          </p:cNvSpPr>
          <p:nvPr/>
        </p:nvSpPr>
        <p:spPr bwMode="auto">
          <a:xfrm>
            <a:off x="1828800" y="1127125"/>
            <a:ext cx="1527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LDLC (mg/dL)</a:t>
            </a:r>
          </a:p>
        </p:txBody>
      </p:sp>
      <p:sp>
        <p:nvSpPr>
          <p:cNvPr id="18440" name="Text Box 8"/>
          <p:cNvSpPr txBox="1">
            <a:spLocks noChangeArrowheads="1"/>
          </p:cNvSpPr>
          <p:nvPr/>
        </p:nvSpPr>
        <p:spPr bwMode="auto">
          <a:xfrm>
            <a:off x="5143500" y="11430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130-160</a:t>
            </a:r>
          </a:p>
        </p:txBody>
      </p:sp>
      <p:sp>
        <p:nvSpPr>
          <p:cNvPr id="18441" name="Text Box 9"/>
          <p:cNvSpPr txBox="1">
            <a:spLocks noChangeArrowheads="1"/>
          </p:cNvSpPr>
          <p:nvPr/>
        </p:nvSpPr>
        <p:spPr bwMode="auto">
          <a:xfrm>
            <a:off x="6769100" y="11430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&gt; 160</a:t>
            </a:r>
          </a:p>
        </p:txBody>
      </p:sp>
      <p:sp>
        <p:nvSpPr>
          <p:cNvPr id="18442" name="Text Box 10"/>
          <p:cNvSpPr txBox="1">
            <a:spLocks noChangeArrowheads="1"/>
          </p:cNvSpPr>
          <p:nvPr/>
        </p:nvSpPr>
        <p:spPr bwMode="auto">
          <a:xfrm>
            <a:off x="3505200" y="11430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&lt; 130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65"/>
          <p:cNvSpPr>
            <a:spLocks noChangeArrowheads="1"/>
          </p:cNvSpPr>
          <p:nvPr/>
        </p:nvSpPr>
        <p:spPr bwMode="invGray">
          <a:xfrm>
            <a:off x="120650" y="2370138"/>
            <a:ext cx="8888413" cy="89217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059" name="Rectangle 166"/>
          <p:cNvSpPr>
            <a:spLocks noChangeArrowheads="1"/>
          </p:cNvSpPr>
          <p:nvPr/>
        </p:nvSpPr>
        <p:spPr bwMode="invGray">
          <a:xfrm>
            <a:off x="120650" y="3998913"/>
            <a:ext cx="8888413" cy="663575"/>
          </a:xfrm>
          <a:prstGeom prst="rect">
            <a:avLst/>
          </a:prstGeom>
          <a:solidFill>
            <a:srgbClr val="FFFFFF">
              <a:alpha val="20000"/>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060" name="Rectangle 5"/>
          <p:cNvSpPr>
            <a:spLocks noChangeArrowheads="1"/>
          </p:cNvSpPr>
          <p:nvPr/>
        </p:nvSpPr>
        <p:spPr bwMode="auto">
          <a:xfrm>
            <a:off x="1908175" y="5302250"/>
            <a:ext cx="6310313" cy="1588"/>
          </a:xfrm>
          <a:prstGeom prst="rect">
            <a:avLst/>
          </a:prstGeom>
          <a:solidFill>
            <a:srgbClr val="FFFFFF"/>
          </a:solidFill>
          <a:ln w="28575">
            <a:solidFill>
              <a:srgbClr val="FFFFFF"/>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061" name="Line 6"/>
          <p:cNvSpPr>
            <a:spLocks noChangeShapeType="1"/>
          </p:cNvSpPr>
          <p:nvPr/>
        </p:nvSpPr>
        <p:spPr bwMode="auto">
          <a:xfrm flipV="1">
            <a:off x="2851150" y="5302250"/>
            <a:ext cx="0"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7"/>
          <p:cNvSpPr>
            <a:spLocks noChangeShapeType="1"/>
          </p:cNvSpPr>
          <p:nvPr/>
        </p:nvSpPr>
        <p:spPr bwMode="auto">
          <a:xfrm flipV="1">
            <a:off x="4135438" y="5302250"/>
            <a:ext cx="0"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Line 9"/>
          <p:cNvSpPr>
            <a:spLocks noChangeShapeType="1"/>
          </p:cNvSpPr>
          <p:nvPr/>
        </p:nvSpPr>
        <p:spPr bwMode="auto">
          <a:xfrm flipV="1">
            <a:off x="6704013" y="5302250"/>
            <a:ext cx="0"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Line 10"/>
          <p:cNvSpPr>
            <a:spLocks noChangeShapeType="1"/>
          </p:cNvSpPr>
          <p:nvPr/>
        </p:nvSpPr>
        <p:spPr bwMode="auto">
          <a:xfrm flipV="1">
            <a:off x="7988300" y="5302250"/>
            <a:ext cx="0" cy="1000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Rectangle 11"/>
          <p:cNvSpPr>
            <a:spLocks noChangeArrowheads="1"/>
          </p:cNvSpPr>
          <p:nvPr/>
        </p:nvSpPr>
        <p:spPr bwMode="auto">
          <a:xfrm>
            <a:off x="2757488" y="5441950"/>
            <a:ext cx="344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0.25</a:t>
            </a:r>
            <a:endParaRPr lang="en-US" altLang="en-US" sz="1400">
              <a:latin typeface="Times New Roman" pitchFamily="18" charset="0"/>
            </a:endParaRPr>
          </a:p>
        </p:txBody>
      </p:sp>
      <p:sp>
        <p:nvSpPr>
          <p:cNvPr id="45066" name="Rectangle 12"/>
          <p:cNvSpPr>
            <a:spLocks noChangeArrowheads="1"/>
          </p:cNvSpPr>
          <p:nvPr/>
        </p:nvSpPr>
        <p:spPr bwMode="auto">
          <a:xfrm>
            <a:off x="4005263" y="5441950"/>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0.5</a:t>
            </a:r>
            <a:endParaRPr lang="en-US" altLang="en-US" sz="1400">
              <a:latin typeface="Times New Roman" pitchFamily="18" charset="0"/>
            </a:endParaRPr>
          </a:p>
        </p:txBody>
      </p:sp>
      <p:sp>
        <p:nvSpPr>
          <p:cNvPr id="45067" name="Rectangle 13"/>
          <p:cNvSpPr>
            <a:spLocks noChangeArrowheads="1"/>
          </p:cNvSpPr>
          <p:nvPr/>
        </p:nvSpPr>
        <p:spPr bwMode="auto">
          <a:xfrm>
            <a:off x="5326063" y="5441950"/>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1.0</a:t>
            </a:r>
            <a:endParaRPr lang="en-US" altLang="en-US" sz="1400">
              <a:latin typeface="Times New Roman" pitchFamily="18" charset="0"/>
            </a:endParaRPr>
          </a:p>
        </p:txBody>
      </p:sp>
      <p:sp>
        <p:nvSpPr>
          <p:cNvPr id="45068" name="Rectangle 14"/>
          <p:cNvSpPr>
            <a:spLocks noChangeArrowheads="1"/>
          </p:cNvSpPr>
          <p:nvPr/>
        </p:nvSpPr>
        <p:spPr bwMode="auto">
          <a:xfrm>
            <a:off x="6610350" y="5441950"/>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2.0</a:t>
            </a:r>
            <a:endParaRPr lang="en-US" altLang="en-US" sz="1400">
              <a:latin typeface="Times New Roman" pitchFamily="18" charset="0"/>
            </a:endParaRPr>
          </a:p>
        </p:txBody>
      </p:sp>
      <p:sp>
        <p:nvSpPr>
          <p:cNvPr id="45069" name="Rectangle 15"/>
          <p:cNvSpPr>
            <a:spLocks noChangeArrowheads="1"/>
          </p:cNvSpPr>
          <p:nvPr/>
        </p:nvSpPr>
        <p:spPr bwMode="auto">
          <a:xfrm>
            <a:off x="7894638" y="5441950"/>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4.0</a:t>
            </a:r>
            <a:endParaRPr lang="en-US" altLang="en-US" sz="1400">
              <a:latin typeface="Times New Roman" pitchFamily="18" charset="0"/>
            </a:endParaRPr>
          </a:p>
        </p:txBody>
      </p:sp>
      <p:sp>
        <p:nvSpPr>
          <p:cNvPr id="45070" name="Line 16"/>
          <p:cNvSpPr>
            <a:spLocks noChangeShapeType="1"/>
          </p:cNvSpPr>
          <p:nvPr/>
        </p:nvSpPr>
        <p:spPr bwMode="auto">
          <a:xfrm flipV="1">
            <a:off x="4286250" y="58721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Line 17"/>
          <p:cNvSpPr>
            <a:spLocks noChangeShapeType="1"/>
          </p:cNvSpPr>
          <p:nvPr/>
        </p:nvSpPr>
        <p:spPr bwMode="auto">
          <a:xfrm flipV="1">
            <a:off x="4286250" y="58229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Line 18"/>
          <p:cNvSpPr>
            <a:spLocks noChangeShapeType="1"/>
          </p:cNvSpPr>
          <p:nvPr/>
        </p:nvSpPr>
        <p:spPr bwMode="auto">
          <a:xfrm flipV="1">
            <a:off x="4286250" y="57737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19"/>
          <p:cNvSpPr>
            <a:spLocks noChangeShapeType="1"/>
          </p:cNvSpPr>
          <p:nvPr/>
        </p:nvSpPr>
        <p:spPr bwMode="auto">
          <a:xfrm flipV="1">
            <a:off x="4286250" y="57245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20"/>
          <p:cNvSpPr>
            <a:spLocks noChangeShapeType="1"/>
          </p:cNvSpPr>
          <p:nvPr/>
        </p:nvSpPr>
        <p:spPr bwMode="auto">
          <a:xfrm flipV="1">
            <a:off x="4286250" y="56753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21"/>
          <p:cNvSpPr>
            <a:spLocks noChangeShapeType="1"/>
          </p:cNvSpPr>
          <p:nvPr/>
        </p:nvSpPr>
        <p:spPr bwMode="auto">
          <a:xfrm flipV="1">
            <a:off x="4286250" y="56261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22"/>
          <p:cNvSpPr>
            <a:spLocks noChangeShapeType="1"/>
          </p:cNvSpPr>
          <p:nvPr/>
        </p:nvSpPr>
        <p:spPr bwMode="auto">
          <a:xfrm flipV="1">
            <a:off x="4286250" y="55753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3"/>
          <p:cNvSpPr>
            <a:spLocks noChangeShapeType="1"/>
          </p:cNvSpPr>
          <p:nvPr/>
        </p:nvSpPr>
        <p:spPr bwMode="auto">
          <a:xfrm flipV="1">
            <a:off x="4286250" y="55260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24"/>
          <p:cNvSpPr>
            <a:spLocks noChangeShapeType="1"/>
          </p:cNvSpPr>
          <p:nvPr/>
        </p:nvSpPr>
        <p:spPr bwMode="auto">
          <a:xfrm flipV="1">
            <a:off x="4286250" y="54768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25"/>
          <p:cNvSpPr>
            <a:spLocks noChangeShapeType="1"/>
          </p:cNvSpPr>
          <p:nvPr/>
        </p:nvSpPr>
        <p:spPr bwMode="auto">
          <a:xfrm flipV="1">
            <a:off x="4286250" y="54276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26"/>
          <p:cNvSpPr>
            <a:spLocks noChangeShapeType="1"/>
          </p:cNvSpPr>
          <p:nvPr/>
        </p:nvSpPr>
        <p:spPr bwMode="auto">
          <a:xfrm flipV="1">
            <a:off x="4286250" y="53784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27"/>
          <p:cNvSpPr>
            <a:spLocks noChangeShapeType="1"/>
          </p:cNvSpPr>
          <p:nvPr/>
        </p:nvSpPr>
        <p:spPr bwMode="auto">
          <a:xfrm flipV="1">
            <a:off x="4286250" y="53292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28"/>
          <p:cNvSpPr>
            <a:spLocks noChangeShapeType="1"/>
          </p:cNvSpPr>
          <p:nvPr/>
        </p:nvSpPr>
        <p:spPr bwMode="auto">
          <a:xfrm flipV="1">
            <a:off x="4286250" y="47402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29"/>
          <p:cNvSpPr>
            <a:spLocks noChangeShapeType="1"/>
          </p:cNvSpPr>
          <p:nvPr/>
        </p:nvSpPr>
        <p:spPr bwMode="auto">
          <a:xfrm flipV="1">
            <a:off x="4286250" y="46910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30"/>
          <p:cNvSpPr>
            <a:spLocks noChangeShapeType="1"/>
          </p:cNvSpPr>
          <p:nvPr/>
        </p:nvSpPr>
        <p:spPr bwMode="auto">
          <a:xfrm flipV="1">
            <a:off x="4286250" y="46291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31"/>
          <p:cNvSpPr>
            <a:spLocks noChangeShapeType="1"/>
          </p:cNvSpPr>
          <p:nvPr/>
        </p:nvSpPr>
        <p:spPr bwMode="auto">
          <a:xfrm flipV="1">
            <a:off x="4286250" y="45116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32"/>
          <p:cNvSpPr>
            <a:spLocks noChangeShapeType="1"/>
          </p:cNvSpPr>
          <p:nvPr/>
        </p:nvSpPr>
        <p:spPr bwMode="auto">
          <a:xfrm flipV="1">
            <a:off x="4286250" y="44608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33"/>
          <p:cNvSpPr>
            <a:spLocks noChangeShapeType="1"/>
          </p:cNvSpPr>
          <p:nvPr/>
        </p:nvSpPr>
        <p:spPr bwMode="auto">
          <a:xfrm flipV="1">
            <a:off x="4286250" y="44116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34"/>
          <p:cNvSpPr>
            <a:spLocks noChangeShapeType="1"/>
          </p:cNvSpPr>
          <p:nvPr/>
        </p:nvSpPr>
        <p:spPr bwMode="auto">
          <a:xfrm flipV="1">
            <a:off x="4286250" y="43624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Line 35"/>
          <p:cNvSpPr>
            <a:spLocks noChangeShapeType="1"/>
          </p:cNvSpPr>
          <p:nvPr/>
        </p:nvSpPr>
        <p:spPr bwMode="auto">
          <a:xfrm flipV="1">
            <a:off x="4286250" y="43132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0" name="Line 36"/>
          <p:cNvSpPr>
            <a:spLocks noChangeShapeType="1"/>
          </p:cNvSpPr>
          <p:nvPr/>
        </p:nvSpPr>
        <p:spPr bwMode="auto">
          <a:xfrm flipV="1">
            <a:off x="4286250" y="42640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1" name="Line 37"/>
          <p:cNvSpPr>
            <a:spLocks noChangeShapeType="1"/>
          </p:cNvSpPr>
          <p:nvPr/>
        </p:nvSpPr>
        <p:spPr bwMode="auto">
          <a:xfrm flipV="1">
            <a:off x="4286250" y="42148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2" name="Line 38"/>
          <p:cNvSpPr>
            <a:spLocks noChangeShapeType="1"/>
          </p:cNvSpPr>
          <p:nvPr/>
        </p:nvSpPr>
        <p:spPr bwMode="auto">
          <a:xfrm flipV="1">
            <a:off x="4286250" y="41640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3" name="Line 39"/>
          <p:cNvSpPr>
            <a:spLocks noChangeShapeType="1"/>
          </p:cNvSpPr>
          <p:nvPr/>
        </p:nvSpPr>
        <p:spPr bwMode="auto">
          <a:xfrm flipV="1">
            <a:off x="4286250" y="41148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Line 40"/>
          <p:cNvSpPr>
            <a:spLocks noChangeShapeType="1"/>
          </p:cNvSpPr>
          <p:nvPr/>
        </p:nvSpPr>
        <p:spPr bwMode="auto">
          <a:xfrm flipV="1">
            <a:off x="4286250" y="40655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41"/>
          <p:cNvSpPr>
            <a:spLocks noChangeShapeType="1"/>
          </p:cNvSpPr>
          <p:nvPr/>
        </p:nvSpPr>
        <p:spPr bwMode="auto">
          <a:xfrm flipV="1">
            <a:off x="4286250" y="40163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Line 42"/>
          <p:cNvSpPr>
            <a:spLocks noChangeShapeType="1"/>
          </p:cNvSpPr>
          <p:nvPr/>
        </p:nvSpPr>
        <p:spPr bwMode="auto">
          <a:xfrm flipV="1">
            <a:off x="4286250" y="39671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7" name="Line 43"/>
          <p:cNvSpPr>
            <a:spLocks noChangeShapeType="1"/>
          </p:cNvSpPr>
          <p:nvPr/>
        </p:nvSpPr>
        <p:spPr bwMode="auto">
          <a:xfrm flipV="1">
            <a:off x="4286250" y="3916363"/>
            <a:ext cx="0" cy="9525"/>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8" name="Line 44"/>
          <p:cNvSpPr>
            <a:spLocks noChangeShapeType="1"/>
          </p:cNvSpPr>
          <p:nvPr/>
        </p:nvSpPr>
        <p:spPr bwMode="auto">
          <a:xfrm flipV="1">
            <a:off x="4286250" y="38671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9" name="Line 45"/>
          <p:cNvSpPr>
            <a:spLocks noChangeShapeType="1"/>
          </p:cNvSpPr>
          <p:nvPr/>
        </p:nvSpPr>
        <p:spPr bwMode="auto">
          <a:xfrm flipV="1">
            <a:off x="4286250" y="38179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0" name="Line 46"/>
          <p:cNvSpPr>
            <a:spLocks noChangeShapeType="1"/>
          </p:cNvSpPr>
          <p:nvPr/>
        </p:nvSpPr>
        <p:spPr bwMode="auto">
          <a:xfrm flipV="1">
            <a:off x="4286250" y="37687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1" name="Line 47"/>
          <p:cNvSpPr>
            <a:spLocks noChangeShapeType="1"/>
          </p:cNvSpPr>
          <p:nvPr/>
        </p:nvSpPr>
        <p:spPr bwMode="auto">
          <a:xfrm flipV="1">
            <a:off x="4286250" y="37195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2" name="Line 48"/>
          <p:cNvSpPr>
            <a:spLocks noChangeShapeType="1"/>
          </p:cNvSpPr>
          <p:nvPr/>
        </p:nvSpPr>
        <p:spPr bwMode="auto">
          <a:xfrm flipV="1">
            <a:off x="4286250" y="36703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3" name="Line 49"/>
          <p:cNvSpPr>
            <a:spLocks noChangeShapeType="1"/>
          </p:cNvSpPr>
          <p:nvPr/>
        </p:nvSpPr>
        <p:spPr bwMode="auto">
          <a:xfrm flipV="1">
            <a:off x="4286250" y="3619500"/>
            <a:ext cx="0" cy="9525"/>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4" name="Line 50"/>
          <p:cNvSpPr>
            <a:spLocks noChangeShapeType="1"/>
          </p:cNvSpPr>
          <p:nvPr/>
        </p:nvSpPr>
        <p:spPr bwMode="auto">
          <a:xfrm flipV="1">
            <a:off x="4286250" y="35702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Line 51"/>
          <p:cNvSpPr>
            <a:spLocks noChangeShapeType="1"/>
          </p:cNvSpPr>
          <p:nvPr/>
        </p:nvSpPr>
        <p:spPr bwMode="auto">
          <a:xfrm flipV="1">
            <a:off x="4286250" y="35210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6" name="Line 52"/>
          <p:cNvSpPr>
            <a:spLocks noChangeShapeType="1"/>
          </p:cNvSpPr>
          <p:nvPr/>
        </p:nvSpPr>
        <p:spPr bwMode="auto">
          <a:xfrm flipV="1">
            <a:off x="4286250" y="34718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7" name="Line 53"/>
          <p:cNvSpPr>
            <a:spLocks noChangeShapeType="1"/>
          </p:cNvSpPr>
          <p:nvPr/>
        </p:nvSpPr>
        <p:spPr bwMode="auto">
          <a:xfrm flipV="1">
            <a:off x="4286250" y="34226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8" name="Line 54"/>
          <p:cNvSpPr>
            <a:spLocks noChangeShapeType="1"/>
          </p:cNvSpPr>
          <p:nvPr/>
        </p:nvSpPr>
        <p:spPr bwMode="auto">
          <a:xfrm flipV="1">
            <a:off x="4286250" y="33734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9" name="Line 55"/>
          <p:cNvSpPr>
            <a:spLocks noChangeShapeType="1"/>
          </p:cNvSpPr>
          <p:nvPr/>
        </p:nvSpPr>
        <p:spPr bwMode="auto">
          <a:xfrm flipV="1">
            <a:off x="4286250" y="33226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0" name="Line 56"/>
          <p:cNvSpPr>
            <a:spLocks noChangeShapeType="1"/>
          </p:cNvSpPr>
          <p:nvPr/>
        </p:nvSpPr>
        <p:spPr bwMode="auto">
          <a:xfrm flipV="1">
            <a:off x="4286250" y="32734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Line 57"/>
          <p:cNvSpPr>
            <a:spLocks noChangeShapeType="1"/>
          </p:cNvSpPr>
          <p:nvPr/>
        </p:nvSpPr>
        <p:spPr bwMode="auto">
          <a:xfrm flipV="1">
            <a:off x="4286250" y="32242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2" name="Line 58"/>
          <p:cNvSpPr>
            <a:spLocks noChangeShapeType="1"/>
          </p:cNvSpPr>
          <p:nvPr/>
        </p:nvSpPr>
        <p:spPr bwMode="auto">
          <a:xfrm flipV="1">
            <a:off x="4286250" y="31750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3" name="Line 59"/>
          <p:cNvSpPr>
            <a:spLocks noChangeShapeType="1"/>
          </p:cNvSpPr>
          <p:nvPr/>
        </p:nvSpPr>
        <p:spPr bwMode="auto">
          <a:xfrm flipV="1">
            <a:off x="4286250" y="31257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4" name="Line 60"/>
          <p:cNvSpPr>
            <a:spLocks noChangeShapeType="1"/>
          </p:cNvSpPr>
          <p:nvPr/>
        </p:nvSpPr>
        <p:spPr bwMode="auto">
          <a:xfrm flipV="1">
            <a:off x="4286250" y="30765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5" name="Line 61"/>
          <p:cNvSpPr>
            <a:spLocks noChangeShapeType="1"/>
          </p:cNvSpPr>
          <p:nvPr/>
        </p:nvSpPr>
        <p:spPr bwMode="auto">
          <a:xfrm flipV="1">
            <a:off x="4286250" y="30257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6" name="Line 62"/>
          <p:cNvSpPr>
            <a:spLocks noChangeShapeType="1"/>
          </p:cNvSpPr>
          <p:nvPr/>
        </p:nvSpPr>
        <p:spPr bwMode="auto">
          <a:xfrm flipV="1">
            <a:off x="4286250" y="29765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7" name="Line 63"/>
          <p:cNvSpPr>
            <a:spLocks noChangeShapeType="1"/>
          </p:cNvSpPr>
          <p:nvPr/>
        </p:nvSpPr>
        <p:spPr bwMode="auto">
          <a:xfrm flipV="1">
            <a:off x="4286250" y="29273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Line 64"/>
          <p:cNvSpPr>
            <a:spLocks noChangeShapeType="1"/>
          </p:cNvSpPr>
          <p:nvPr/>
        </p:nvSpPr>
        <p:spPr bwMode="auto">
          <a:xfrm flipV="1">
            <a:off x="4286250" y="28781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9" name="Line 65"/>
          <p:cNvSpPr>
            <a:spLocks noChangeShapeType="1"/>
          </p:cNvSpPr>
          <p:nvPr/>
        </p:nvSpPr>
        <p:spPr bwMode="auto">
          <a:xfrm flipV="1">
            <a:off x="4286250" y="28289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0" name="Line 66"/>
          <p:cNvSpPr>
            <a:spLocks noChangeShapeType="1"/>
          </p:cNvSpPr>
          <p:nvPr/>
        </p:nvSpPr>
        <p:spPr bwMode="auto">
          <a:xfrm flipV="1">
            <a:off x="4286250" y="27797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67"/>
          <p:cNvSpPr>
            <a:spLocks noChangeShapeType="1"/>
          </p:cNvSpPr>
          <p:nvPr/>
        </p:nvSpPr>
        <p:spPr bwMode="auto">
          <a:xfrm flipV="1">
            <a:off x="4286250" y="27289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2" name="Line 68"/>
          <p:cNvSpPr>
            <a:spLocks noChangeShapeType="1"/>
          </p:cNvSpPr>
          <p:nvPr/>
        </p:nvSpPr>
        <p:spPr bwMode="auto">
          <a:xfrm flipV="1">
            <a:off x="4286250" y="26797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3" name="Line 69"/>
          <p:cNvSpPr>
            <a:spLocks noChangeShapeType="1"/>
          </p:cNvSpPr>
          <p:nvPr/>
        </p:nvSpPr>
        <p:spPr bwMode="auto">
          <a:xfrm flipV="1">
            <a:off x="4286250" y="26304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4" name="Line 70"/>
          <p:cNvSpPr>
            <a:spLocks noChangeShapeType="1"/>
          </p:cNvSpPr>
          <p:nvPr/>
        </p:nvSpPr>
        <p:spPr bwMode="auto">
          <a:xfrm flipV="1">
            <a:off x="4286250" y="25812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5" name="Line 71"/>
          <p:cNvSpPr>
            <a:spLocks noChangeShapeType="1"/>
          </p:cNvSpPr>
          <p:nvPr/>
        </p:nvSpPr>
        <p:spPr bwMode="auto">
          <a:xfrm flipV="1">
            <a:off x="4286250" y="25320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Line 72"/>
          <p:cNvSpPr>
            <a:spLocks noChangeShapeType="1"/>
          </p:cNvSpPr>
          <p:nvPr/>
        </p:nvSpPr>
        <p:spPr bwMode="auto">
          <a:xfrm flipV="1">
            <a:off x="4286250" y="24828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7" name="Line 73"/>
          <p:cNvSpPr>
            <a:spLocks noChangeShapeType="1"/>
          </p:cNvSpPr>
          <p:nvPr/>
        </p:nvSpPr>
        <p:spPr bwMode="auto">
          <a:xfrm flipV="1">
            <a:off x="4286250" y="24320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Line 74"/>
          <p:cNvSpPr>
            <a:spLocks noChangeShapeType="1"/>
          </p:cNvSpPr>
          <p:nvPr/>
        </p:nvSpPr>
        <p:spPr bwMode="auto">
          <a:xfrm flipV="1">
            <a:off x="4286250" y="23828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9" name="Line 75"/>
          <p:cNvSpPr>
            <a:spLocks noChangeShapeType="1"/>
          </p:cNvSpPr>
          <p:nvPr/>
        </p:nvSpPr>
        <p:spPr bwMode="auto">
          <a:xfrm flipV="1">
            <a:off x="4286250" y="23336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0" name="Line 76"/>
          <p:cNvSpPr>
            <a:spLocks noChangeShapeType="1"/>
          </p:cNvSpPr>
          <p:nvPr/>
        </p:nvSpPr>
        <p:spPr bwMode="auto">
          <a:xfrm flipV="1">
            <a:off x="4286250" y="22844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77"/>
          <p:cNvSpPr>
            <a:spLocks noChangeShapeType="1"/>
          </p:cNvSpPr>
          <p:nvPr/>
        </p:nvSpPr>
        <p:spPr bwMode="auto">
          <a:xfrm flipV="1">
            <a:off x="4286250" y="22352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2" name="Line 78"/>
          <p:cNvSpPr>
            <a:spLocks noChangeShapeType="1"/>
          </p:cNvSpPr>
          <p:nvPr/>
        </p:nvSpPr>
        <p:spPr bwMode="auto">
          <a:xfrm flipV="1">
            <a:off x="4286250" y="21859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3" name="Line 79"/>
          <p:cNvSpPr>
            <a:spLocks noChangeShapeType="1"/>
          </p:cNvSpPr>
          <p:nvPr/>
        </p:nvSpPr>
        <p:spPr bwMode="auto">
          <a:xfrm flipV="1">
            <a:off x="4286250" y="21351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4" name="Line 80"/>
          <p:cNvSpPr>
            <a:spLocks noChangeShapeType="1"/>
          </p:cNvSpPr>
          <p:nvPr/>
        </p:nvSpPr>
        <p:spPr bwMode="auto">
          <a:xfrm flipV="1">
            <a:off x="4286250" y="20859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5" name="Line 81"/>
          <p:cNvSpPr>
            <a:spLocks noChangeShapeType="1"/>
          </p:cNvSpPr>
          <p:nvPr/>
        </p:nvSpPr>
        <p:spPr bwMode="auto">
          <a:xfrm flipV="1">
            <a:off x="4286250" y="20367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6" name="Line 82"/>
          <p:cNvSpPr>
            <a:spLocks noChangeShapeType="1"/>
          </p:cNvSpPr>
          <p:nvPr/>
        </p:nvSpPr>
        <p:spPr bwMode="auto">
          <a:xfrm flipV="1">
            <a:off x="4286250" y="19875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7" name="Line 83"/>
          <p:cNvSpPr>
            <a:spLocks noChangeShapeType="1"/>
          </p:cNvSpPr>
          <p:nvPr/>
        </p:nvSpPr>
        <p:spPr bwMode="auto">
          <a:xfrm flipV="1">
            <a:off x="4286250" y="19383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Line 84"/>
          <p:cNvSpPr>
            <a:spLocks noChangeShapeType="1"/>
          </p:cNvSpPr>
          <p:nvPr/>
        </p:nvSpPr>
        <p:spPr bwMode="auto">
          <a:xfrm flipV="1">
            <a:off x="4286250" y="18891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Line 85"/>
          <p:cNvSpPr>
            <a:spLocks noChangeShapeType="1"/>
          </p:cNvSpPr>
          <p:nvPr/>
        </p:nvSpPr>
        <p:spPr bwMode="auto">
          <a:xfrm flipV="1">
            <a:off x="4286250" y="18383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Line 86"/>
          <p:cNvSpPr>
            <a:spLocks noChangeShapeType="1"/>
          </p:cNvSpPr>
          <p:nvPr/>
        </p:nvSpPr>
        <p:spPr bwMode="auto">
          <a:xfrm flipV="1">
            <a:off x="4286250" y="17891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1" name="Line 87"/>
          <p:cNvSpPr>
            <a:spLocks noChangeShapeType="1"/>
          </p:cNvSpPr>
          <p:nvPr/>
        </p:nvSpPr>
        <p:spPr bwMode="auto">
          <a:xfrm flipV="1">
            <a:off x="4286250" y="17399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2" name="Line 88"/>
          <p:cNvSpPr>
            <a:spLocks noChangeShapeType="1"/>
          </p:cNvSpPr>
          <p:nvPr/>
        </p:nvSpPr>
        <p:spPr bwMode="auto">
          <a:xfrm flipV="1">
            <a:off x="4286250" y="16906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3" name="Line 89"/>
          <p:cNvSpPr>
            <a:spLocks noChangeShapeType="1"/>
          </p:cNvSpPr>
          <p:nvPr/>
        </p:nvSpPr>
        <p:spPr bwMode="auto">
          <a:xfrm flipV="1">
            <a:off x="4286250" y="16414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4" name="Line 90"/>
          <p:cNvSpPr>
            <a:spLocks noChangeShapeType="1"/>
          </p:cNvSpPr>
          <p:nvPr/>
        </p:nvSpPr>
        <p:spPr bwMode="auto">
          <a:xfrm flipV="1">
            <a:off x="4286250" y="15922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91"/>
          <p:cNvSpPr>
            <a:spLocks noChangeShapeType="1"/>
          </p:cNvSpPr>
          <p:nvPr/>
        </p:nvSpPr>
        <p:spPr bwMode="auto">
          <a:xfrm flipV="1">
            <a:off x="4286250" y="15414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Line 92"/>
          <p:cNvSpPr>
            <a:spLocks noChangeShapeType="1"/>
          </p:cNvSpPr>
          <p:nvPr/>
        </p:nvSpPr>
        <p:spPr bwMode="auto">
          <a:xfrm flipV="1">
            <a:off x="4286250" y="14922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Line 93"/>
          <p:cNvSpPr>
            <a:spLocks noChangeShapeType="1"/>
          </p:cNvSpPr>
          <p:nvPr/>
        </p:nvSpPr>
        <p:spPr bwMode="auto">
          <a:xfrm flipV="1">
            <a:off x="4286250" y="14430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8" name="Line 94"/>
          <p:cNvSpPr>
            <a:spLocks noChangeShapeType="1"/>
          </p:cNvSpPr>
          <p:nvPr/>
        </p:nvSpPr>
        <p:spPr bwMode="auto">
          <a:xfrm flipV="1">
            <a:off x="4286250" y="139382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95"/>
          <p:cNvSpPr>
            <a:spLocks noChangeShapeType="1"/>
          </p:cNvSpPr>
          <p:nvPr/>
        </p:nvSpPr>
        <p:spPr bwMode="auto">
          <a:xfrm flipV="1">
            <a:off x="4286250" y="13446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0" name="Line 96"/>
          <p:cNvSpPr>
            <a:spLocks noChangeShapeType="1"/>
          </p:cNvSpPr>
          <p:nvPr/>
        </p:nvSpPr>
        <p:spPr bwMode="auto">
          <a:xfrm flipV="1">
            <a:off x="4286250" y="12954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1" name="Line 97"/>
          <p:cNvSpPr>
            <a:spLocks noChangeShapeType="1"/>
          </p:cNvSpPr>
          <p:nvPr/>
        </p:nvSpPr>
        <p:spPr bwMode="auto">
          <a:xfrm flipV="1">
            <a:off x="4286250" y="124460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2" name="Line 98"/>
          <p:cNvSpPr>
            <a:spLocks noChangeShapeType="1"/>
          </p:cNvSpPr>
          <p:nvPr/>
        </p:nvSpPr>
        <p:spPr bwMode="auto">
          <a:xfrm flipV="1">
            <a:off x="4286250" y="119538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3" name="Line 99"/>
          <p:cNvSpPr>
            <a:spLocks noChangeShapeType="1"/>
          </p:cNvSpPr>
          <p:nvPr/>
        </p:nvSpPr>
        <p:spPr bwMode="auto">
          <a:xfrm flipV="1">
            <a:off x="4286250" y="625475"/>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4" name="Line 100"/>
          <p:cNvSpPr>
            <a:spLocks noChangeShapeType="1"/>
          </p:cNvSpPr>
          <p:nvPr/>
        </p:nvSpPr>
        <p:spPr bwMode="auto">
          <a:xfrm flipV="1">
            <a:off x="4133850" y="57626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5" name="Line 101"/>
          <p:cNvSpPr>
            <a:spLocks noChangeShapeType="1"/>
          </p:cNvSpPr>
          <p:nvPr/>
        </p:nvSpPr>
        <p:spPr bwMode="auto">
          <a:xfrm flipV="1">
            <a:off x="4133850" y="5270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6" name="Line 102"/>
          <p:cNvSpPr>
            <a:spLocks noChangeShapeType="1"/>
          </p:cNvSpPr>
          <p:nvPr/>
        </p:nvSpPr>
        <p:spPr bwMode="auto">
          <a:xfrm flipV="1">
            <a:off x="4133850" y="4778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7" name="Line 103"/>
          <p:cNvSpPr>
            <a:spLocks noChangeShapeType="1"/>
          </p:cNvSpPr>
          <p:nvPr/>
        </p:nvSpPr>
        <p:spPr bwMode="auto">
          <a:xfrm>
            <a:off x="2581275" y="1860550"/>
            <a:ext cx="20669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8" name="Line 104"/>
          <p:cNvSpPr>
            <a:spLocks noChangeShapeType="1"/>
          </p:cNvSpPr>
          <p:nvPr/>
        </p:nvSpPr>
        <p:spPr bwMode="auto">
          <a:xfrm>
            <a:off x="4038600" y="2090738"/>
            <a:ext cx="812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9" name="Line 105"/>
          <p:cNvSpPr>
            <a:spLocks noChangeShapeType="1"/>
          </p:cNvSpPr>
          <p:nvPr/>
        </p:nvSpPr>
        <p:spPr bwMode="auto">
          <a:xfrm>
            <a:off x="3662363" y="2551113"/>
            <a:ext cx="143986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0" name="Line 106"/>
          <p:cNvSpPr>
            <a:spLocks noChangeShapeType="1"/>
          </p:cNvSpPr>
          <p:nvPr/>
        </p:nvSpPr>
        <p:spPr bwMode="auto">
          <a:xfrm>
            <a:off x="3360738" y="2781300"/>
            <a:ext cx="123031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1" name="Line 107"/>
          <p:cNvSpPr>
            <a:spLocks noChangeShapeType="1"/>
          </p:cNvSpPr>
          <p:nvPr/>
        </p:nvSpPr>
        <p:spPr bwMode="auto">
          <a:xfrm>
            <a:off x="3879850" y="3009900"/>
            <a:ext cx="136525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2" name="Line 108"/>
          <p:cNvSpPr>
            <a:spLocks noChangeShapeType="1"/>
          </p:cNvSpPr>
          <p:nvPr/>
        </p:nvSpPr>
        <p:spPr bwMode="auto">
          <a:xfrm>
            <a:off x="4038600" y="3470275"/>
            <a:ext cx="114776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3" name="Line 109"/>
          <p:cNvSpPr>
            <a:spLocks noChangeShapeType="1"/>
          </p:cNvSpPr>
          <p:nvPr/>
        </p:nvSpPr>
        <p:spPr bwMode="auto">
          <a:xfrm>
            <a:off x="3517900" y="3700463"/>
            <a:ext cx="10445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4" name="Line 110"/>
          <p:cNvSpPr>
            <a:spLocks noChangeShapeType="1"/>
          </p:cNvSpPr>
          <p:nvPr/>
        </p:nvSpPr>
        <p:spPr bwMode="auto">
          <a:xfrm>
            <a:off x="3567113" y="4159250"/>
            <a:ext cx="1447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5" name="Line 111"/>
          <p:cNvSpPr>
            <a:spLocks noChangeShapeType="1"/>
          </p:cNvSpPr>
          <p:nvPr/>
        </p:nvSpPr>
        <p:spPr bwMode="auto">
          <a:xfrm>
            <a:off x="3838575" y="4389438"/>
            <a:ext cx="88582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6" name="Line 112"/>
          <p:cNvSpPr>
            <a:spLocks noChangeShapeType="1"/>
          </p:cNvSpPr>
          <p:nvPr/>
        </p:nvSpPr>
        <p:spPr bwMode="auto">
          <a:xfrm>
            <a:off x="3921125" y="5068888"/>
            <a:ext cx="7508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7" name="Rectangle 113"/>
          <p:cNvSpPr>
            <a:spLocks noChangeArrowheads="1"/>
          </p:cNvSpPr>
          <p:nvPr/>
        </p:nvSpPr>
        <p:spPr bwMode="auto">
          <a:xfrm>
            <a:off x="3367088" y="1814513"/>
            <a:ext cx="95250" cy="93662"/>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68" name="Rectangle 114"/>
          <p:cNvSpPr>
            <a:spLocks noChangeArrowheads="1"/>
          </p:cNvSpPr>
          <p:nvPr/>
        </p:nvSpPr>
        <p:spPr bwMode="auto">
          <a:xfrm>
            <a:off x="4368800" y="2017713"/>
            <a:ext cx="150813" cy="147637"/>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69" name="Rectangle 115"/>
          <p:cNvSpPr>
            <a:spLocks noChangeArrowheads="1"/>
          </p:cNvSpPr>
          <p:nvPr/>
        </p:nvSpPr>
        <p:spPr bwMode="auto">
          <a:xfrm>
            <a:off x="4330700" y="2500313"/>
            <a:ext cx="104775" cy="10160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0" name="Rectangle 116"/>
          <p:cNvSpPr>
            <a:spLocks noChangeArrowheads="1"/>
          </p:cNvSpPr>
          <p:nvPr/>
        </p:nvSpPr>
        <p:spPr bwMode="auto">
          <a:xfrm>
            <a:off x="3903663" y="2724150"/>
            <a:ext cx="114300" cy="112713"/>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1" name="Rectangle 117"/>
          <p:cNvSpPr>
            <a:spLocks noChangeArrowheads="1"/>
          </p:cNvSpPr>
          <p:nvPr/>
        </p:nvSpPr>
        <p:spPr bwMode="auto">
          <a:xfrm>
            <a:off x="4508500" y="2957513"/>
            <a:ext cx="107950" cy="106362"/>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2" name="Rectangle 118"/>
          <p:cNvSpPr>
            <a:spLocks noChangeArrowheads="1"/>
          </p:cNvSpPr>
          <p:nvPr/>
        </p:nvSpPr>
        <p:spPr bwMode="auto">
          <a:xfrm>
            <a:off x="4559300" y="3413125"/>
            <a:ext cx="117475" cy="11430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3" name="Rectangle 119"/>
          <p:cNvSpPr>
            <a:spLocks noChangeArrowheads="1"/>
          </p:cNvSpPr>
          <p:nvPr/>
        </p:nvSpPr>
        <p:spPr bwMode="auto">
          <a:xfrm>
            <a:off x="3973513" y="3638550"/>
            <a:ext cx="128587" cy="123825"/>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4" name="Rectangle 120"/>
          <p:cNvSpPr>
            <a:spLocks noChangeArrowheads="1"/>
          </p:cNvSpPr>
          <p:nvPr/>
        </p:nvSpPr>
        <p:spPr bwMode="auto">
          <a:xfrm>
            <a:off x="4233863" y="4108450"/>
            <a:ext cx="104775" cy="10160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5" name="Rectangle 122"/>
          <p:cNvSpPr>
            <a:spLocks noChangeArrowheads="1"/>
          </p:cNvSpPr>
          <p:nvPr/>
        </p:nvSpPr>
        <p:spPr bwMode="auto">
          <a:xfrm>
            <a:off x="4203700" y="4989513"/>
            <a:ext cx="165100" cy="158750"/>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5176" name="Rectangle 123"/>
          <p:cNvSpPr>
            <a:spLocks noChangeArrowheads="1"/>
          </p:cNvSpPr>
          <p:nvPr/>
        </p:nvSpPr>
        <p:spPr bwMode="auto">
          <a:xfrm>
            <a:off x="3208338" y="5762625"/>
            <a:ext cx="18907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 Superior</a:t>
            </a:r>
            <a:endParaRPr lang="en-US" altLang="en-US" sz="1400">
              <a:latin typeface="Times New Roman" pitchFamily="18" charset="0"/>
            </a:endParaRPr>
          </a:p>
        </p:txBody>
      </p:sp>
      <p:sp>
        <p:nvSpPr>
          <p:cNvPr id="45177" name="Rectangle 124"/>
          <p:cNvSpPr>
            <a:spLocks noChangeArrowheads="1"/>
          </p:cNvSpPr>
          <p:nvPr/>
        </p:nvSpPr>
        <p:spPr bwMode="auto">
          <a:xfrm>
            <a:off x="5749925" y="5762625"/>
            <a:ext cx="1771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 Inferior</a:t>
            </a:r>
            <a:endParaRPr lang="en-US" altLang="en-US" sz="1400">
              <a:latin typeface="Times New Roman" pitchFamily="18" charset="0"/>
            </a:endParaRPr>
          </a:p>
        </p:txBody>
      </p:sp>
      <p:sp>
        <p:nvSpPr>
          <p:cNvPr id="45178" name="Rectangle 125"/>
          <p:cNvSpPr>
            <a:spLocks noChangeArrowheads="1"/>
          </p:cNvSpPr>
          <p:nvPr/>
        </p:nvSpPr>
        <p:spPr bwMode="auto">
          <a:xfrm>
            <a:off x="892175" y="1781175"/>
            <a:ext cx="1509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Family HX of CHD</a:t>
            </a:r>
            <a:endParaRPr lang="en-US" altLang="en-US" sz="1400">
              <a:latin typeface="Times New Roman" pitchFamily="18" charset="0"/>
            </a:endParaRPr>
          </a:p>
        </p:txBody>
      </p:sp>
      <p:sp>
        <p:nvSpPr>
          <p:cNvPr id="45179" name="Rectangle 126"/>
          <p:cNvSpPr>
            <a:spLocks noChangeArrowheads="1"/>
          </p:cNvSpPr>
          <p:nvPr/>
        </p:nvSpPr>
        <p:spPr bwMode="auto">
          <a:xfrm>
            <a:off x="619125" y="2009775"/>
            <a:ext cx="1795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 Family HX of CHD</a:t>
            </a:r>
            <a:endParaRPr lang="en-US" altLang="en-US" sz="1400">
              <a:latin typeface="Times New Roman" pitchFamily="18" charset="0"/>
            </a:endParaRPr>
          </a:p>
        </p:txBody>
      </p:sp>
      <p:sp>
        <p:nvSpPr>
          <p:cNvPr id="45180" name="Rectangle 127"/>
          <p:cNvSpPr>
            <a:spLocks noChangeArrowheads="1"/>
          </p:cNvSpPr>
          <p:nvPr/>
        </p:nvSpPr>
        <p:spPr bwMode="auto">
          <a:xfrm>
            <a:off x="1165225" y="2486025"/>
            <a:ext cx="1187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BMI &lt; 25 kg/m</a:t>
            </a:r>
            <a:endParaRPr lang="en-US" altLang="en-US" sz="1400">
              <a:latin typeface="Times New Roman" pitchFamily="18" charset="0"/>
            </a:endParaRPr>
          </a:p>
        </p:txBody>
      </p:sp>
      <p:sp>
        <p:nvSpPr>
          <p:cNvPr id="45181" name="Rectangle 128"/>
          <p:cNvSpPr>
            <a:spLocks noChangeArrowheads="1"/>
          </p:cNvSpPr>
          <p:nvPr/>
        </p:nvSpPr>
        <p:spPr bwMode="auto">
          <a:xfrm>
            <a:off x="2327275" y="24622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baseline="30000"/>
              <a:t>2</a:t>
            </a:r>
            <a:endParaRPr lang="en-US" altLang="en-US" sz="1400" baseline="30000">
              <a:latin typeface="Times New Roman" pitchFamily="18" charset="0"/>
            </a:endParaRPr>
          </a:p>
        </p:txBody>
      </p:sp>
      <p:sp>
        <p:nvSpPr>
          <p:cNvPr id="45182" name="Rectangle 129"/>
          <p:cNvSpPr>
            <a:spLocks noChangeArrowheads="1"/>
          </p:cNvSpPr>
          <p:nvPr/>
        </p:nvSpPr>
        <p:spPr bwMode="auto">
          <a:xfrm>
            <a:off x="919163" y="2716213"/>
            <a:ext cx="143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BMI 25-29.9 kg/m</a:t>
            </a:r>
            <a:endParaRPr lang="en-US" altLang="en-US" sz="1400">
              <a:latin typeface="Times New Roman" pitchFamily="18" charset="0"/>
            </a:endParaRPr>
          </a:p>
        </p:txBody>
      </p:sp>
      <p:sp>
        <p:nvSpPr>
          <p:cNvPr id="45183" name="Rectangle 130"/>
          <p:cNvSpPr>
            <a:spLocks noChangeArrowheads="1"/>
          </p:cNvSpPr>
          <p:nvPr/>
        </p:nvSpPr>
        <p:spPr bwMode="auto">
          <a:xfrm>
            <a:off x="1223963" y="2946400"/>
            <a:ext cx="1244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BMI ≥30 kg/m</a:t>
            </a:r>
            <a:r>
              <a:rPr lang="en-US" altLang="en-US" sz="1400" b="1" baseline="30000"/>
              <a:t>2</a:t>
            </a:r>
            <a:r>
              <a:rPr lang="en-US" altLang="en-US" sz="1400" b="1"/>
              <a:t> </a:t>
            </a:r>
            <a:endParaRPr lang="en-US" altLang="en-US" sz="1400">
              <a:latin typeface="Times New Roman" pitchFamily="18" charset="0"/>
            </a:endParaRPr>
          </a:p>
        </p:txBody>
      </p:sp>
      <p:sp>
        <p:nvSpPr>
          <p:cNvPr id="45184" name="Rectangle 133"/>
          <p:cNvSpPr>
            <a:spLocks noChangeArrowheads="1"/>
          </p:cNvSpPr>
          <p:nvPr/>
        </p:nvSpPr>
        <p:spPr bwMode="auto">
          <a:xfrm>
            <a:off x="649288" y="3389313"/>
            <a:ext cx="1733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Metabolic Syndrome</a:t>
            </a:r>
            <a:endParaRPr lang="en-US" altLang="en-US" sz="1400">
              <a:latin typeface="Times New Roman" pitchFamily="18" charset="0"/>
            </a:endParaRPr>
          </a:p>
        </p:txBody>
      </p:sp>
      <p:sp>
        <p:nvSpPr>
          <p:cNvPr id="45185" name="Rectangle 134"/>
          <p:cNvSpPr>
            <a:spLocks noChangeArrowheads="1"/>
          </p:cNvSpPr>
          <p:nvPr/>
        </p:nvSpPr>
        <p:spPr bwMode="auto">
          <a:xfrm>
            <a:off x="365125" y="3619500"/>
            <a:ext cx="201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No Metabolic Syndrome</a:t>
            </a:r>
            <a:endParaRPr lang="en-US" altLang="en-US" sz="1400">
              <a:latin typeface="Times New Roman" pitchFamily="18" charset="0"/>
            </a:endParaRPr>
          </a:p>
        </p:txBody>
      </p:sp>
      <p:sp>
        <p:nvSpPr>
          <p:cNvPr id="45186" name="Rectangle 135"/>
          <p:cNvSpPr>
            <a:spLocks noChangeArrowheads="1"/>
          </p:cNvSpPr>
          <p:nvPr/>
        </p:nvSpPr>
        <p:spPr bwMode="auto">
          <a:xfrm>
            <a:off x="395288" y="4078288"/>
            <a:ext cx="2089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Framingham Risk ≤ 10% </a:t>
            </a:r>
            <a:endParaRPr lang="en-US" altLang="en-US" sz="1400">
              <a:latin typeface="Times New Roman" pitchFamily="18" charset="0"/>
            </a:endParaRPr>
          </a:p>
        </p:txBody>
      </p:sp>
      <p:sp>
        <p:nvSpPr>
          <p:cNvPr id="45187" name="Rectangle 138"/>
          <p:cNvSpPr>
            <a:spLocks noChangeArrowheads="1"/>
          </p:cNvSpPr>
          <p:nvPr/>
        </p:nvSpPr>
        <p:spPr bwMode="auto">
          <a:xfrm>
            <a:off x="395288" y="4308475"/>
            <a:ext cx="20462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Framingham Risk &gt; 10%</a:t>
            </a:r>
            <a:endParaRPr lang="en-US" altLang="en-US" sz="1400">
              <a:latin typeface="Times New Roman" pitchFamily="18" charset="0"/>
            </a:endParaRPr>
          </a:p>
        </p:txBody>
      </p:sp>
      <p:sp>
        <p:nvSpPr>
          <p:cNvPr id="45188" name="Rectangle 139"/>
          <p:cNvSpPr>
            <a:spLocks noChangeArrowheads="1"/>
          </p:cNvSpPr>
          <p:nvPr/>
        </p:nvSpPr>
        <p:spPr bwMode="auto">
          <a:xfrm>
            <a:off x="1143000" y="4987925"/>
            <a:ext cx="1290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All Participants</a:t>
            </a:r>
            <a:endParaRPr lang="en-US" altLang="en-US" sz="1400">
              <a:latin typeface="Times New Roman" pitchFamily="18" charset="0"/>
            </a:endParaRPr>
          </a:p>
        </p:txBody>
      </p:sp>
      <p:sp>
        <p:nvSpPr>
          <p:cNvPr id="45189" name="Rectangle 140"/>
          <p:cNvSpPr>
            <a:spLocks noChangeArrowheads="1"/>
          </p:cNvSpPr>
          <p:nvPr/>
        </p:nvSpPr>
        <p:spPr bwMode="auto">
          <a:xfrm>
            <a:off x="6118225" y="1165225"/>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00"/>
                </a:solidFill>
              </a:rPr>
              <a:t>   N </a:t>
            </a:r>
            <a:endParaRPr lang="en-US" altLang="en-US" sz="1400" b="1">
              <a:solidFill>
                <a:srgbClr val="FFFF00"/>
              </a:solidFill>
              <a:latin typeface="Times New Roman" pitchFamily="18" charset="0"/>
            </a:endParaRPr>
          </a:p>
        </p:txBody>
      </p:sp>
      <p:sp>
        <p:nvSpPr>
          <p:cNvPr id="45190" name="Rectangle 141"/>
          <p:cNvSpPr>
            <a:spLocks noChangeArrowheads="1"/>
          </p:cNvSpPr>
          <p:nvPr/>
        </p:nvSpPr>
        <p:spPr bwMode="auto">
          <a:xfrm>
            <a:off x="6829425" y="1165225"/>
            <a:ext cx="135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00"/>
                </a:solidFill>
              </a:rPr>
              <a:t>P for Interaction</a:t>
            </a:r>
            <a:endParaRPr lang="en-US" altLang="en-US" sz="1400" b="1">
              <a:solidFill>
                <a:srgbClr val="FFFF00"/>
              </a:solidFill>
              <a:latin typeface="Times New Roman" pitchFamily="18" charset="0"/>
            </a:endParaRPr>
          </a:p>
        </p:txBody>
      </p:sp>
      <p:sp>
        <p:nvSpPr>
          <p:cNvPr id="45191" name="Rectangle 142"/>
          <p:cNvSpPr>
            <a:spLocks noChangeArrowheads="1"/>
          </p:cNvSpPr>
          <p:nvPr/>
        </p:nvSpPr>
        <p:spPr bwMode="auto">
          <a:xfrm>
            <a:off x="6107113" y="178117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2,045</a:t>
            </a:r>
            <a:endParaRPr lang="en-US" altLang="en-US" sz="1400" b="1">
              <a:latin typeface="Times New Roman" pitchFamily="18" charset="0"/>
            </a:endParaRPr>
          </a:p>
        </p:txBody>
      </p:sp>
      <p:sp>
        <p:nvSpPr>
          <p:cNvPr id="45192" name="Rectangle 143"/>
          <p:cNvSpPr>
            <a:spLocks noChangeArrowheads="1"/>
          </p:cNvSpPr>
          <p:nvPr/>
        </p:nvSpPr>
        <p:spPr bwMode="auto">
          <a:xfrm>
            <a:off x="7086600" y="178117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0.07</a:t>
            </a:r>
            <a:endParaRPr lang="en-US" altLang="en-US" sz="1400" b="1">
              <a:latin typeface="Times New Roman" pitchFamily="18" charset="0"/>
            </a:endParaRPr>
          </a:p>
        </p:txBody>
      </p:sp>
      <p:sp>
        <p:nvSpPr>
          <p:cNvPr id="45193" name="Rectangle 144"/>
          <p:cNvSpPr>
            <a:spLocks noChangeArrowheads="1"/>
          </p:cNvSpPr>
          <p:nvPr/>
        </p:nvSpPr>
        <p:spPr bwMode="auto">
          <a:xfrm>
            <a:off x="6072188" y="2009775"/>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15,684</a:t>
            </a:r>
            <a:endParaRPr lang="en-US" altLang="en-US" sz="1400" b="1">
              <a:latin typeface="Times New Roman" pitchFamily="18" charset="0"/>
            </a:endParaRPr>
          </a:p>
        </p:txBody>
      </p:sp>
      <p:sp>
        <p:nvSpPr>
          <p:cNvPr id="45194" name="Rectangle 145"/>
          <p:cNvSpPr>
            <a:spLocks noChangeArrowheads="1"/>
          </p:cNvSpPr>
          <p:nvPr/>
        </p:nvSpPr>
        <p:spPr bwMode="auto">
          <a:xfrm>
            <a:off x="6107113" y="2470150"/>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4,073</a:t>
            </a:r>
            <a:endParaRPr lang="en-US" altLang="en-US" sz="1400" b="1">
              <a:latin typeface="Times New Roman" pitchFamily="18" charset="0"/>
            </a:endParaRPr>
          </a:p>
        </p:txBody>
      </p:sp>
      <p:sp>
        <p:nvSpPr>
          <p:cNvPr id="45195" name="Rectangle 146"/>
          <p:cNvSpPr>
            <a:spLocks noChangeArrowheads="1"/>
          </p:cNvSpPr>
          <p:nvPr/>
        </p:nvSpPr>
        <p:spPr bwMode="auto">
          <a:xfrm>
            <a:off x="7086600" y="2470150"/>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0.70</a:t>
            </a:r>
            <a:endParaRPr lang="en-US" altLang="en-US" sz="1400" b="1">
              <a:latin typeface="Times New Roman" pitchFamily="18" charset="0"/>
            </a:endParaRPr>
          </a:p>
        </p:txBody>
      </p:sp>
      <p:sp>
        <p:nvSpPr>
          <p:cNvPr id="45196" name="Rectangle 147"/>
          <p:cNvSpPr>
            <a:spLocks noChangeArrowheads="1"/>
          </p:cNvSpPr>
          <p:nvPr/>
        </p:nvSpPr>
        <p:spPr bwMode="auto">
          <a:xfrm>
            <a:off x="6107113" y="2700338"/>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7,009</a:t>
            </a:r>
            <a:endParaRPr lang="en-US" altLang="en-US" sz="1400" b="1">
              <a:latin typeface="Times New Roman" pitchFamily="18" charset="0"/>
            </a:endParaRPr>
          </a:p>
        </p:txBody>
      </p:sp>
      <p:sp>
        <p:nvSpPr>
          <p:cNvPr id="45197" name="Rectangle 148"/>
          <p:cNvSpPr>
            <a:spLocks noChangeArrowheads="1"/>
          </p:cNvSpPr>
          <p:nvPr/>
        </p:nvSpPr>
        <p:spPr bwMode="auto">
          <a:xfrm>
            <a:off x="6107113" y="293052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6,675</a:t>
            </a:r>
            <a:endParaRPr lang="en-US" altLang="en-US" sz="1400" b="1">
              <a:latin typeface="Times New Roman" pitchFamily="18" charset="0"/>
            </a:endParaRPr>
          </a:p>
        </p:txBody>
      </p:sp>
      <p:sp>
        <p:nvSpPr>
          <p:cNvPr id="45198" name="Rectangle 149"/>
          <p:cNvSpPr>
            <a:spLocks noChangeArrowheads="1"/>
          </p:cNvSpPr>
          <p:nvPr/>
        </p:nvSpPr>
        <p:spPr bwMode="auto">
          <a:xfrm>
            <a:off x="6107113" y="3389313"/>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7,375</a:t>
            </a:r>
            <a:endParaRPr lang="en-US" altLang="en-US" sz="1400" b="1">
              <a:latin typeface="Times New Roman" pitchFamily="18" charset="0"/>
            </a:endParaRPr>
          </a:p>
        </p:txBody>
      </p:sp>
      <p:sp>
        <p:nvSpPr>
          <p:cNvPr id="45199" name="Rectangle 150"/>
          <p:cNvSpPr>
            <a:spLocks noChangeArrowheads="1"/>
          </p:cNvSpPr>
          <p:nvPr/>
        </p:nvSpPr>
        <p:spPr bwMode="auto">
          <a:xfrm>
            <a:off x="7086600" y="3389313"/>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0.14</a:t>
            </a:r>
            <a:endParaRPr lang="en-US" altLang="en-US" sz="1400" b="1">
              <a:latin typeface="Times New Roman" pitchFamily="18" charset="0"/>
            </a:endParaRPr>
          </a:p>
        </p:txBody>
      </p:sp>
      <p:sp>
        <p:nvSpPr>
          <p:cNvPr id="45200" name="Rectangle 151"/>
          <p:cNvSpPr>
            <a:spLocks noChangeArrowheads="1"/>
          </p:cNvSpPr>
          <p:nvPr/>
        </p:nvSpPr>
        <p:spPr bwMode="auto">
          <a:xfrm>
            <a:off x="6072188" y="3619500"/>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10,296</a:t>
            </a:r>
            <a:endParaRPr lang="en-US" altLang="en-US" sz="1400" b="1">
              <a:latin typeface="Times New Roman" pitchFamily="18" charset="0"/>
            </a:endParaRPr>
          </a:p>
        </p:txBody>
      </p:sp>
      <p:sp>
        <p:nvSpPr>
          <p:cNvPr id="45201" name="Rectangle 152"/>
          <p:cNvSpPr>
            <a:spLocks noChangeArrowheads="1"/>
          </p:cNvSpPr>
          <p:nvPr/>
        </p:nvSpPr>
        <p:spPr bwMode="auto">
          <a:xfrm>
            <a:off x="6107113" y="4078288"/>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8,882</a:t>
            </a:r>
            <a:endParaRPr lang="en-US" altLang="en-US" sz="1400" b="1">
              <a:latin typeface="Times New Roman" pitchFamily="18" charset="0"/>
            </a:endParaRPr>
          </a:p>
        </p:txBody>
      </p:sp>
      <p:sp>
        <p:nvSpPr>
          <p:cNvPr id="45202" name="Rectangle 153"/>
          <p:cNvSpPr>
            <a:spLocks noChangeArrowheads="1"/>
          </p:cNvSpPr>
          <p:nvPr/>
        </p:nvSpPr>
        <p:spPr bwMode="auto">
          <a:xfrm>
            <a:off x="7086600" y="4078288"/>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0.99</a:t>
            </a:r>
            <a:endParaRPr lang="en-US" altLang="en-US" sz="1400" b="1">
              <a:latin typeface="Times New Roman" pitchFamily="18" charset="0"/>
            </a:endParaRPr>
          </a:p>
        </p:txBody>
      </p:sp>
      <p:sp>
        <p:nvSpPr>
          <p:cNvPr id="45203" name="Rectangle 154"/>
          <p:cNvSpPr>
            <a:spLocks noChangeArrowheads="1"/>
          </p:cNvSpPr>
          <p:nvPr/>
        </p:nvSpPr>
        <p:spPr bwMode="auto">
          <a:xfrm>
            <a:off x="6107113" y="430847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 8,895</a:t>
            </a:r>
            <a:endParaRPr lang="en-US" altLang="en-US" sz="1400" b="1">
              <a:latin typeface="Times New Roman" pitchFamily="18" charset="0"/>
            </a:endParaRPr>
          </a:p>
        </p:txBody>
      </p:sp>
      <p:sp>
        <p:nvSpPr>
          <p:cNvPr id="45204" name="Rectangle 155"/>
          <p:cNvSpPr>
            <a:spLocks noChangeArrowheads="1"/>
          </p:cNvSpPr>
          <p:nvPr/>
        </p:nvSpPr>
        <p:spPr bwMode="auto">
          <a:xfrm>
            <a:off x="6072188" y="4987925"/>
            <a:ext cx="541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rgbClr val="FFFFFF"/>
                </a:solidFill>
              </a:rPr>
              <a:t>17,802</a:t>
            </a:r>
            <a:endParaRPr lang="en-US" altLang="en-US" sz="1400" b="1">
              <a:latin typeface="Times New Roman" pitchFamily="18" charset="0"/>
            </a:endParaRPr>
          </a:p>
        </p:txBody>
      </p:sp>
      <p:sp>
        <p:nvSpPr>
          <p:cNvPr id="45205" name="Rectangle 156"/>
          <p:cNvSpPr>
            <a:spLocks noChangeArrowheads="1"/>
          </p:cNvSpPr>
          <p:nvPr/>
        </p:nvSpPr>
        <p:spPr bwMode="auto">
          <a:xfrm>
            <a:off x="2365375" y="275748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baseline="30000"/>
              <a:t>2</a:t>
            </a:r>
            <a:endParaRPr lang="en-US" altLang="en-US" sz="1400" baseline="30000">
              <a:latin typeface="Times New Roman" pitchFamily="18" charset="0"/>
            </a:endParaRPr>
          </a:p>
        </p:txBody>
      </p:sp>
      <p:sp>
        <p:nvSpPr>
          <p:cNvPr id="45206" name="Rectangle 160"/>
          <p:cNvSpPr>
            <a:spLocks noGrp="1" noChangeArrowheads="1"/>
          </p:cNvSpPr>
          <p:nvPr>
            <p:ph type="title"/>
          </p:nvPr>
        </p:nvSpPr>
        <p:spPr>
          <a:xfrm>
            <a:off x="320675" y="261938"/>
            <a:ext cx="8505825" cy="823912"/>
          </a:xfrm>
        </p:spPr>
        <p:txBody>
          <a:bodyPr/>
          <a:lstStyle/>
          <a:p>
            <a:pPr eaLnBrk="1" hangingPunct="1"/>
            <a:r>
              <a:rPr lang="en-US" altLang="en-US" sz="3200" smtClean="0"/>
              <a:t>JUPITER:</a:t>
            </a:r>
            <a:br>
              <a:rPr lang="en-US" altLang="en-US" sz="3200" smtClean="0"/>
            </a:br>
            <a:r>
              <a:rPr lang="en-US" altLang="en-US" sz="3200" smtClean="0"/>
              <a:t>Primary Endpoint – Subgroup Analysis II</a:t>
            </a:r>
          </a:p>
        </p:txBody>
      </p:sp>
      <p:sp>
        <p:nvSpPr>
          <p:cNvPr id="45207" name="Line 161"/>
          <p:cNvSpPr>
            <a:spLocks noChangeShapeType="1"/>
          </p:cNvSpPr>
          <p:nvPr/>
        </p:nvSpPr>
        <p:spPr bwMode="auto">
          <a:xfrm flipV="1">
            <a:off x="4286250" y="4570413"/>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8" name="Line 162"/>
          <p:cNvSpPr>
            <a:spLocks noChangeShapeType="1"/>
          </p:cNvSpPr>
          <p:nvPr/>
        </p:nvSpPr>
        <p:spPr bwMode="auto">
          <a:xfrm flipV="1">
            <a:off x="4286250" y="4832350"/>
            <a:ext cx="0" cy="793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9" name="Line 163"/>
          <p:cNvSpPr>
            <a:spLocks noChangeShapeType="1"/>
          </p:cNvSpPr>
          <p:nvPr/>
        </p:nvSpPr>
        <p:spPr bwMode="auto">
          <a:xfrm flipV="1">
            <a:off x="4286250" y="4783138"/>
            <a:ext cx="0" cy="793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10" name="Line 167"/>
          <p:cNvSpPr>
            <a:spLocks noChangeShapeType="1"/>
          </p:cNvSpPr>
          <p:nvPr/>
        </p:nvSpPr>
        <p:spPr bwMode="auto">
          <a:xfrm>
            <a:off x="6700838" y="1414463"/>
            <a:ext cx="1619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11" name="Line 168"/>
          <p:cNvSpPr>
            <a:spLocks noChangeShapeType="1"/>
          </p:cNvSpPr>
          <p:nvPr/>
        </p:nvSpPr>
        <p:spPr bwMode="auto">
          <a:xfrm>
            <a:off x="6081713" y="1414463"/>
            <a:ext cx="47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12" name="Rectangle 116"/>
          <p:cNvSpPr>
            <a:spLocks noChangeArrowheads="1"/>
          </p:cNvSpPr>
          <p:nvPr/>
        </p:nvSpPr>
        <p:spPr bwMode="auto">
          <a:xfrm>
            <a:off x="4217988" y="4333875"/>
            <a:ext cx="114300" cy="112713"/>
          </a:xfrm>
          <a:prstGeom prst="rect">
            <a:avLst/>
          </a:prstGeom>
          <a:solidFill>
            <a:srgbClr val="FFFF00"/>
          </a:solidFill>
          <a:ln w="0">
            <a:solidFill>
              <a:srgbClr val="FFFF00"/>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cxnSp>
        <p:nvCxnSpPr>
          <p:cNvPr id="168" name="Straight Connector 167"/>
          <p:cNvCxnSpPr/>
          <p:nvPr/>
        </p:nvCxnSpPr>
        <p:spPr>
          <a:xfrm rot="5400000" flipH="1" flipV="1">
            <a:off x="3513137" y="3392488"/>
            <a:ext cx="38020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4986338" y="21971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800" b="1"/>
              <a:t>HR 0.63 (95% CI 0.41-0.98)</a:t>
            </a:r>
          </a:p>
          <a:p>
            <a:pPr algn="ctr" eaLnBrk="1" hangingPunct="1"/>
            <a:r>
              <a:rPr lang="en-US" altLang="en-US" sz="1800" b="1"/>
              <a:t>P = 0.04</a:t>
            </a:r>
          </a:p>
        </p:txBody>
      </p:sp>
      <p:sp>
        <p:nvSpPr>
          <p:cNvPr id="46083" name="Rectangle 7"/>
          <p:cNvSpPr>
            <a:spLocks noChangeArrowheads="1"/>
          </p:cNvSpPr>
          <p:nvPr/>
        </p:nvSpPr>
        <p:spPr bwMode="auto">
          <a:xfrm>
            <a:off x="5170488" y="1647825"/>
            <a:ext cx="3702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solidFill>
                  <a:srgbClr val="FFFF00"/>
                </a:solidFill>
              </a:rPr>
              <a:t>Black, Hispanic, Other (N = 5,019) </a:t>
            </a:r>
          </a:p>
        </p:txBody>
      </p:sp>
      <p:sp>
        <p:nvSpPr>
          <p:cNvPr id="46084" name="Text Box 8"/>
          <p:cNvSpPr txBox="1">
            <a:spLocks noChangeArrowheads="1"/>
          </p:cNvSpPr>
          <p:nvPr/>
        </p:nvSpPr>
        <p:spPr bwMode="auto">
          <a:xfrm>
            <a:off x="727075" y="218122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800" b="1"/>
              <a:t>HR 0.55 (95% CI 0.43-0.69)</a:t>
            </a:r>
          </a:p>
          <a:p>
            <a:pPr algn="ctr" eaLnBrk="1" hangingPunct="1"/>
            <a:r>
              <a:rPr lang="en-US" altLang="en-US" sz="1800" b="1"/>
              <a:t>P &lt; 0.0001</a:t>
            </a:r>
          </a:p>
        </p:txBody>
      </p:sp>
      <p:sp>
        <p:nvSpPr>
          <p:cNvPr id="46085" name="Rectangle 9"/>
          <p:cNvSpPr>
            <a:spLocks noChangeArrowheads="1"/>
          </p:cNvSpPr>
          <p:nvPr/>
        </p:nvSpPr>
        <p:spPr bwMode="auto">
          <a:xfrm>
            <a:off x="1381125" y="1647825"/>
            <a:ext cx="2482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solidFill>
                  <a:srgbClr val="FFFF00"/>
                </a:solidFill>
              </a:rPr>
              <a:t>Caucasian (N = 12,683)</a:t>
            </a:r>
          </a:p>
        </p:txBody>
      </p:sp>
      <p:sp>
        <p:nvSpPr>
          <p:cNvPr id="46086" name="Rectangle 10"/>
          <p:cNvSpPr>
            <a:spLocks noChangeArrowheads="1"/>
          </p:cNvSpPr>
          <p:nvPr/>
        </p:nvSpPr>
        <p:spPr bwMode="auto">
          <a:xfrm>
            <a:off x="715963" y="5353050"/>
            <a:ext cx="3941762" cy="4763"/>
          </a:xfrm>
          <a:prstGeom prst="rect">
            <a:avLst/>
          </a:prstGeom>
          <a:solidFill>
            <a:srgbClr val="000000"/>
          </a:solidFill>
          <a:ln w="19050">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6087" name="Line 11"/>
          <p:cNvSpPr>
            <a:spLocks noChangeShapeType="1"/>
          </p:cNvSpPr>
          <p:nvPr/>
        </p:nvSpPr>
        <p:spPr bwMode="auto">
          <a:xfrm flipV="1">
            <a:off x="71596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Line 12"/>
          <p:cNvSpPr>
            <a:spLocks noChangeShapeType="1"/>
          </p:cNvSpPr>
          <p:nvPr/>
        </p:nvSpPr>
        <p:spPr bwMode="auto">
          <a:xfrm flipV="1">
            <a:off x="159226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Line 13"/>
          <p:cNvSpPr>
            <a:spLocks noChangeShapeType="1"/>
          </p:cNvSpPr>
          <p:nvPr/>
        </p:nvSpPr>
        <p:spPr bwMode="auto">
          <a:xfrm flipV="1">
            <a:off x="246856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4"/>
          <p:cNvSpPr>
            <a:spLocks noChangeShapeType="1"/>
          </p:cNvSpPr>
          <p:nvPr/>
        </p:nvSpPr>
        <p:spPr bwMode="auto">
          <a:xfrm flipV="1">
            <a:off x="334486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5"/>
          <p:cNvSpPr>
            <a:spLocks noChangeShapeType="1"/>
          </p:cNvSpPr>
          <p:nvPr/>
        </p:nvSpPr>
        <p:spPr bwMode="auto">
          <a:xfrm flipV="1">
            <a:off x="422116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6"/>
          <p:cNvSpPr>
            <a:spLocks noChangeShapeType="1"/>
          </p:cNvSpPr>
          <p:nvPr/>
        </p:nvSpPr>
        <p:spPr bwMode="auto">
          <a:xfrm flipV="1">
            <a:off x="115411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17"/>
          <p:cNvSpPr>
            <a:spLocks noChangeShapeType="1"/>
          </p:cNvSpPr>
          <p:nvPr/>
        </p:nvSpPr>
        <p:spPr bwMode="auto">
          <a:xfrm flipV="1">
            <a:off x="203041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8"/>
          <p:cNvSpPr>
            <a:spLocks noChangeShapeType="1"/>
          </p:cNvSpPr>
          <p:nvPr/>
        </p:nvSpPr>
        <p:spPr bwMode="auto">
          <a:xfrm flipV="1">
            <a:off x="290671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19"/>
          <p:cNvSpPr>
            <a:spLocks noChangeShapeType="1"/>
          </p:cNvSpPr>
          <p:nvPr/>
        </p:nvSpPr>
        <p:spPr bwMode="auto">
          <a:xfrm flipV="1">
            <a:off x="3783013" y="5354638"/>
            <a:ext cx="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Rectangle 20"/>
          <p:cNvSpPr>
            <a:spLocks noChangeArrowheads="1"/>
          </p:cNvSpPr>
          <p:nvPr/>
        </p:nvSpPr>
        <p:spPr bwMode="auto">
          <a:xfrm>
            <a:off x="688975" y="5457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a:t>
            </a:r>
          </a:p>
        </p:txBody>
      </p:sp>
      <p:sp>
        <p:nvSpPr>
          <p:cNvPr id="46097" name="Rectangle 21"/>
          <p:cNvSpPr>
            <a:spLocks noChangeArrowheads="1"/>
          </p:cNvSpPr>
          <p:nvPr/>
        </p:nvSpPr>
        <p:spPr bwMode="auto">
          <a:xfrm>
            <a:off x="1565275" y="5457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a:t>
            </a:r>
          </a:p>
        </p:txBody>
      </p:sp>
      <p:sp>
        <p:nvSpPr>
          <p:cNvPr id="46098" name="Rectangle 22"/>
          <p:cNvSpPr>
            <a:spLocks noChangeArrowheads="1"/>
          </p:cNvSpPr>
          <p:nvPr/>
        </p:nvSpPr>
        <p:spPr bwMode="auto">
          <a:xfrm>
            <a:off x="2441575" y="5457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a:t>
            </a:r>
          </a:p>
        </p:txBody>
      </p:sp>
      <p:sp>
        <p:nvSpPr>
          <p:cNvPr id="46099" name="Rectangle 23"/>
          <p:cNvSpPr>
            <a:spLocks noChangeArrowheads="1"/>
          </p:cNvSpPr>
          <p:nvPr/>
        </p:nvSpPr>
        <p:spPr bwMode="auto">
          <a:xfrm>
            <a:off x="3316288" y="545782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a:t>
            </a:r>
          </a:p>
        </p:txBody>
      </p:sp>
      <p:sp>
        <p:nvSpPr>
          <p:cNvPr id="46100" name="Rectangle 24"/>
          <p:cNvSpPr>
            <a:spLocks noChangeArrowheads="1"/>
          </p:cNvSpPr>
          <p:nvPr/>
        </p:nvSpPr>
        <p:spPr bwMode="auto">
          <a:xfrm>
            <a:off x="4194175" y="5457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4</a:t>
            </a:r>
          </a:p>
        </p:txBody>
      </p:sp>
      <p:sp>
        <p:nvSpPr>
          <p:cNvPr id="46101" name="Rectangle 25"/>
          <p:cNvSpPr>
            <a:spLocks noChangeArrowheads="1"/>
          </p:cNvSpPr>
          <p:nvPr/>
        </p:nvSpPr>
        <p:spPr bwMode="auto">
          <a:xfrm>
            <a:off x="709613" y="2603500"/>
            <a:ext cx="12700" cy="2751138"/>
          </a:xfrm>
          <a:prstGeom prst="rect">
            <a:avLst/>
          </a:prstGeom>
          <a:solidFill>
            <a:srgbClr val="000000"/>
          </a:solidFill>
          <a:ln w="19050">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6102" name="Line 26"/>
          <p:cNvSpPr>
            <a:spLocks noChangeShapeType="1"/>
          </p:cNvSpPr>
          <p:nvPr/>
        </p:nvSpPr>
        <p:spPr bwMode="auto">
          <a:xfrm>
            <a:off x="660400" y="5354638"/>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3" name="Line 27"/>
          <p:cNvSpPr>
            <a:spLocks noChangeShapeType="1"/>
          </p:cNvSpPr>
          <p:nvPr/>
        </p:nvSpPr>
        <p:spPr bwMode="auto">
          <a:xfrm>
            <a:off x="660400" y="4826000"/>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4" name="Line 28"/>
          <p:cNvSpPr>
            <a:spLocks noChangeShapeType="1"/>
          </p:cNvSpPr>
          <p:nvPr/>
        </p:nvSpPr>
        <p:spPr bwMode="auto">
          <a:xfrm>
            <a:off x="660400" y="4297363"/>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5" name="Line 29"/>
          <p:cNvSpPr>
            <a:spLocks noChangeShapeType="1"/>
          </p:cNvSpPr>
          <p:nvPr/>
        </p:nvSpPr>
        <p:spPr bwMode="auto">
          <a:xfrm>
            <a:off x="660400" y="3768725"/>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6" name="Line 30"/>
          <p:cNvSpPr>
            <a:spLocks noChangeShapeType="1"/>
          </p:cNvSpPr>
          <p:nvPr/>
        </p:nvSpPr>
        <p:spPr bwMode="auto">
          <a:xfrm>
            <a:off x="660400" y="3240088"/>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7" name="Line 31"/>
          <p:cNvSpPr>
            <a:spLocks noChangeShapeType="1"/>
          </p:cNvSpPr>
          <p:nvPr/>
        </p:nvSpPr>
        <p:spPr bwMode="auto">
          <a:xfrm>
            <a:off x="660400" y="2709863"/>
            <a:ext cx="55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8" name="Rectangle 32"/>
          <p:cNvSpPr>
            <a:spLocks noChangeArrowheads="1"/>
          </p:cNvSpPr>
          <p:nvPr/>
        </p:nvSpPr>
        <p:spPr bwMode="auto">
          <a:xfrm rot="-5400000">
            <a:off x="383381" y="5237957"/>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0.00</a:t>
            </a:r>
          </a:p>
        </p:txBody>
      </p:sp>
      <p:sp>
        <p:nvSpPr>
          <p:cNvPr id="46109" name="Rectangle 33"/>
          <p:cNvSpPr>
            <a:spLocks noChangeArrowheads="1"/>
          </p:cNvSpPr>
          <p:nvPr/>
        </p:nvSpPr>
        <p:spPr bwMode="auto">
          <a:xfrm rot="-5400000">
            <a:off x="383381" y="4709320"/>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0.02</a:t>
            </a:r>
          </a:p>
        </p:txBody>
      </p:sp>
      <p:sp>
        <p:nvSpPr>
          <p:cNvPr id="46110" name="Rectangle 34"/>
          <p:cNvSpPr>
            <a:spLocks noChangeArrowheads="1"/>
          </p:cNvSpPr>
          <p:nvPr/>
        </p:nvSpPr>
        <p:spPr bwMode="auto">
          <a:xfrm rot="-5400000">
            <a:off x="383381" y="4179095"/>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0.04</a:t>
            </a:r>
          </a:p>
        </p:txBody>
      </p:sp>
      <p:sp>
        <p:nvSpPr>
          <p:cNvPr id="46111" name="Rectangle 35"/>
          <p:cNvSpPr>
            <a:spLocks noChangeArrowheads="1"/>
          </p:cNvSpPr>
          <p:nvPr/>
        </p:nvSpPr>
        <p:spPr bwMode="auto">
          <a:xfrm rot="-5400000">
            <a:off x="383381" y="3650457"/>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0.06</a:t>
            </a:r>
          </a:p>
        </p:txBody>
      </p:sp>
      <p:sp>
        <p:nvSpPr>
          <p:cNvPr id="46112" name="Rectangle 36"/>
          <p:cNvSpPr>
            <a:spLocks noChangeArrowheads="1"/>
          </p:cNvSpPr>
          <p:nvPr/>
        </p:nvSpPr>
        <p:spPr bwMode="auto">
          <a:xfrm rot="-5400000">
            <a:off x="383381" y="3121820"/>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0.08</a:t>
            </a:r>
          </a:p>
        </p:txBody>
      </p:sp>
      <p:sp>
        <p:nvSpPr>
          <p:cNvPr id="46113" name="Rectangle 37"/>
          <p:cNvSpPr>
            <a:spLocks noChangeArrowheads="1"/>
          </p:cNvSpPr>
          <p:nvPr/>
        </p:nvSpPr>
        <p:spPr bwMode="auto">
          <a:xfrm rot="-5400000">
            <a:off x="383381" y="2591595"/>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0.10</a:t>
            </a:r>
          </a:p>
        </p:txBody>
      </p:sp>
      <p:sp>
        <p:nvSpPr>
          <p:cNvPr id="46114" name="Rectangle 38"/>
          <p:cNvSpPr>
            <a:spLocks noChangeArrowheads="1"/>
          </p:cNvSpPr>
          <p:nvPr/>
        </p:nvSpPr>
        <p:spPr bwMode="auto">
          <a:xfrm rot="-5400000">
            <a:off x="-658018" y="3872706"/>
            <a:ext cx="18208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Cumulative Incidence</a:t>
            </a:r>
          </a:p>
        </p:txBody>
      </p:sp>
      <p:sp>
        <p:nvSpPr>
          <p:cNvPr id="46115" name="Freeform 39"/>
          <p:cNvSpPr>
            <a:spLocks/>
          </p:cNvSpPr>
          <p:nvPr/>
        </p:nvSpPr>
        <p:spPr bwMode="auto">
          <a:xfrm>
            <a:off x="715963" y="3157538"/>
            <a:ext cx="3941762" cy="2197100"/>
          </a:xfrm>
          <a:custGeom>
            <a:avLst/>
            <a:gdLst>
              <a:gd name="T0" fmla="*/ 2147483647 w 4967"/>
              <a:gd name="T1" fmla="*/ 2147483647 h 2768"/>
              <a:gd name="T2" fmla="*/ 2147483647 w 4967"/>
              <a:gd name="T3" fmla="*/ 2147483647 h 2768"/>
              <a:gd name="T4" fmla="*/ 2147483647 w 4967"/>
              <a:gd name="T5" fmla="*/ 2147483647 h 2768"/>
              <a:gd name="T6" fmla="*/ 2147483647 w 4967"/>
              <a:gd name="T7" fmla="*/ 2147483647 h 2768"/>
              <a:gd name="T8" fmla="*/ 2147483647 w 4967"/>
              <a:gd name="T9" fmla="*/ 2147483647 h 2768"/>
              <a:gd name="T10" fmla="*/ 2147483647 w 4967"/>
              <a:gd name="T11" fmla="*/ 2147483647 h 2768"/>
              <a:gd name="T12" fmla="*/ 2147483647 w 4967"/>
              <a:gd name="T13" fmla="*/ 2147483647 h 2768"/>
              <a:gd name="T14" fmla="*/ 2147483647 w 4967"/>
              <a:gd name="T15" fmla="*/ 2147483647 h 2768"/>
              <a:gd name="T16" fmla="*/ 2147483647 w 4967"/>
              <a:gd name="T17" fmla="*/ 2147483647 h 2768"/>
              <a:gd name="T18" fmla="*/ 2147483647 w 4967"/>
              <a:gd name="T19" fmla="*/ 2147483647 h 2768"/>
              <a:gd name="T20" fmla="*/ 2147483647 w 4967"/>
              <a:gd name="T21" fmla="*/ 2147483647 h 2768"/>
              <a:gd name="T22" fmla="*/ 2147483647 w 4967"/>
              <a:gd name="T23" fmla="*/ 2147483647 h 2768"/>
              <a:gd name="T24" fmla="*/ 2147483647 w 4967"/>
              <a:gd name="T25" fmla="*/ 2147483647 h 2768"/>
              <a:gd name="T26" fmla="*/ 2147483647 w 4967"/>
              <a:gd name="T27" fmla="*/ 2147483647 h 2768"/>
              <a:gd name="T28" fmla="*/ 2147483647 w 4967"/>
              <a:gd name="T29" fmla="*/ 2147483647 h 2768"/>
              <a:gd name="T30" fmla="*/ 2147483647 w 4967"/>
              <a:gd name="T31" fmla="*/ 2147483647 h 2768"/>
              <a:gd name="T32" fmla="*/ 2147483647 w 4967"/>
              <a:gd name="T33" fmla="*/ 2147483647 h 2768"/>
              <a:gd name="T34" fmla="*/ 2147483647 w 4967"/>
              <a:gd name="T35" fmla="*/ 2147483647 h 2768"/>
              <a:gd name="T36" fmla="*/ 2147483647 w 4967"/>
              <a:gd name="T37" fmla="*/ 2147483647 h 2768"/>
              <a:gd name="T38" fmla="*/ 2147483647 w 4967"/>
              <a:gd name="T39" fmla="*/ 2147483647 h 2768"/>
              <a:gd name="T40" fmla="*/ 2147483647 w 4967"/>
              <a:gd name="T41" fmla="*/ 2147483647 h 2768"/>
              <a:gd name="T42" fmla="*/ 2147483647 w 4967"/>
              <a:gd name="T43" fmla="*/ 2147483647 h 2768"/>
              <a:gd name="T44" fmla="*/ 2147483647 w 4967"/>
              <a:gd name="T45" fmla="*/ 2147483647 h 2768"/>
              <a:gd name="T46" fmla="*/ 2147483647 w 4967"/>
              <a:gd name="T47" fmla="*/ 2147483647 h 2768"/>
              <a:gd name="T48" fmla="*/ 2147483647 w 4967"/>
              <a:gd name="T49" fmla="*/ 2147483647 h 2768"/>
              <a:gd name="T50" fmla="*/ 2147483647 w 4967"/>
              <a:gd name="T51" fmla="*/ 2147483647 h 2768"/>
              <a:gd name="T52" fmla="*/ 2147483647 w 4967"/>
              <a:gd name="T53" fmla="*/ 2147483647 h 2768"/>
              <a:gd name="T54" fmla="*/ 2147483647 w 4967"/>
              <a:gd name="T55" fmla="*/ 2147483647 h 2768"/>
              <a:gd name="T56" fmla="*/ 2147483647 w 4967"/>
              <a:gd name="T57" fmla="*/ 2147483647 h 2768"/>
              <a:gd name="T58" fmla="*/ 2147483647 w 4967"/>
              <a:gd name="T59" fmla="*/ 2147483647 h 2768"/>
              <a:gd name="T60" fmla="*/ 2147483647 w 4967"/>
              <a:gd name="T61" fmla="*/ 2147483647 h 2768"/>
              <a:gd name="T62" fmla="*/ 2147483647 w 4967"/>
              <a:gd name="T63" fmla="*/ 2147483647 h 2768"/>
              <a:gd name="T64" fmla="*/ 2147483647 w 4967"/>
              <a:gd name="T65" fmla="*/ 2147483647 h 2768"/>
              <a:gd name="T66" fmla="*/ 2147483647 w 4967"/>
              <a:gd name="T67" fmla="*/ 2147483647 h 2768"/>
              <a:gd name="T68" fmla="*/ 2147483647 w 4967"/>
              <a:gd name="T69" fmla="*/ 2147483647 h 2768"/>
              <a:gd name="T70" fmla="*/ 2147483647 w 4967"/>
              <a:gd name="T71" fmla="*/ 2147483647 h 2768"/>
              <a:gd name="T72" fmla="*/ 2147483647 w 4967"/>
              <a:gd name="T73" fmla="*/ 2147483647 h 2768"/>
              <a:gd name="T74" fmla="*/ 2147483647 w 4967"/>
              <a:gd name="T75" fmla="*/ 2147483647 h 2768"/>
              <a:gd name="T76" fmla="*/ 2147483647 w 4967"/>
              <a:gd name="T77" fmla="*/ 2147483647 h 2768"/>
              <a:gd name="T78" fmla="*/ 2147483647 w 4967"/>
              <a:gd name="T79" fmla="*/ 2147483647 h 2768"/>
              <a:gd name="T80" fmla="*/ 2147483647 w 4967"/>
              <a:gd name="T81" fmla="*/ 2147483647 h 2768"/>
              <a:gd name="T82" fmla="*/ 2147483647 w 4967"/>
              <a:gd name="T83" fmla="*/ 2147483647 h 2768"/>
              <a:gd name="T84" fmla="*/ 2147483647 w 4967"/>
              <a:gd name="T85" fmla="*/ 2147483647 h 2768"/>
              <a:gd name="T86" fmla="*/ 2147483647 w 4967"/>
              <a:gd name="T87" fmla="*/ 2147483647 h 2768"/>
              <a:gd name="T88" fmla="*/ 2147483647 w 4967"/>
              <a:gd name="T89" fmla="*/ 2147483647 h 2768"/>
              <a:gd name="T90" fmla="*/ 2147483647 w 4967"/>
              <a:gd name="T91" fmla="*/ 2147483647 h 2768"/>
              <a:gd name="T92" fmla="*/ 2147483647 w 4967"/>
              <a:gd name="T93" fmla="*/ 2147483647 h 2768"/>
              <a:gd name="T94" fmla="*/ 2147483647 w 4967"/>
              <a:gd name="T95" fmla="*/ 2147483647 h 2768"/>
              <a:gd name="T96" fmla="*/ 2147483647 w 4967"/>
              <a:gd name="T97" fmla="*/ 2147483647 h 2768"/>
              <a:gd name="T98" fmla="*/ 2147483647 w 4967"/>
              <a:gd name="T99" fmla="*/ 2147483647 h 2768"/>
              <a:gd name="T100" fmla="*/ 2147483647 w 4967"/>
              <a:gd name="T101" fmla="*/ 2147483647 h 2768"/>
              <a:gd name="T102" fmla="*/ 2147483647 w 4967"/>
              <a:gd name="T103" fmla="*/ 2147483647 h 2768"/>
              <a:gd name="T104" fmla="*/ 2147483647 w 4967"/>
              <a:gd name="T105" fmla="*/ 2147483647 h 2768"/>
              <a:gd name="T106" fmla="*/ 2147483647 w 4967"/>
              <a:gd name="T107" fmla="*/ 2147483647 h 2768"/>
              <a:gd name="T108" fmla="*/ 2147483647 w 4967"/>
              <a:gd name="T109" fmla="*/ 0 h 2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67"/>
              <a:gd name="T166" fmla="*/ 0 h 2768"/>
              <a:gd name="T167" fmla="*/ 4967 w 4967"/>
              <a:gd name="T168" fmla="*/ 2768 h 2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67" h="2768">
                <a:moveTo>
                  <a:pt x="0" y="2768"/>
                </a:moveTo>
                <a:lnTo>
                  <a:pt x="46" y="2768"/>
                </a:lnTo>
                <a:lnTo>
                  <a:pt x="46" y="2763"/>
                </a:lnTo>
                <a:lnTo>
                  <a:pt x="58" y="2763"/>
                </a:lnTo>
                <a:lnTo>
                  <a:pt x="58" y="2757"/>
                </a:lnTo>
                <a:lnTo>
                  <a:pt x="60" y="2757"/>
                </a:lnTo>
                <a:lnTo>
                  <a:pt x="60" y="2752"/>
                </a:lnTo>
                <a:lnTo>
                  <a:pt x="87" y="2752"/>
                </a:lnTo>
                <a:lnTo>
                  <a:pt x="87" y="2747"/>
                </a:lnTo>
                <a:lnTo>
                  <a:pt x="164" y="2747"/>
                </a:lnTo>
                <a:lnTo>
                  <a:pt x="164" y="2742"/>
                </a:lnTo>
                <a:lnTo>
                  <a:pt x="172" y="2742"/>
                </a:lnTo>
                <a:lnTo>
                  <a:pt x="172" y="2736"/>
                </a:lnTo>
                <a:lnTo>
                  <a:pt x="184" y="2736"/>
                </a:lnTo>
                <a:lnTo>
                  <a:pt x="184" y="2731"/>
                </a:lnTo>
                <a:lnTo>
                  <a:pt x="211" y="2731"/>
                </a:lnTo>
                <a:lnTo>
                  <a:pt x="211" y="2725"/>
                </a:lnTo>
                <a:lnTo>
                  <a:pt x="215" y="2725"/>
                </a:lnTo>
                <a:lnTo>
                  <a:pt x="215" y="2720"/>
                </a:lnTo>
                <a:lnTo>
                  <a:pt x="238" y="2720"/>
                </a:lnTo>
                <a:lnTo>
                  <a:pt x="238" y="2716"/>
                </a:lnTo>
                <a:lnTo>
                  <a:pt x="251" y="2716"/>
                </a:lnTo>
                <a:lnTo>
                  <a:pt x="251" y="2705"/>
                </a:lnTo>
                <a:lnTo>
                  <a:pt x="263" y="2705"/>
                </a:lnTo>
                <a:lnTo>
                  <a:pt x="263" y="2699"/>
                </a:lnTo>
                <a:lnTo>
                  <a:pt x="275" y="2699"/>
                </a:lnTo>
                <a:lnTo>
                  <a:pt x="275" y="2694"/>
                </a:lnTo>
                <a:lnTo>
                  <a:pt x="314" y="2694"/>
                </a:lnTo>
                <a:lnTo>
                  <a:pt x="314" y="2688"/>
                </a:lnTo>
                <a:lnTo>
                  <a:pt x="327" y="2688"/>
                </a:lnTo>
                <a:lnTo>
                  <a:pt x="327" y="2673"/>
                </a:lnTo>
                <a:lnTo>
                  <a:pt x="329" y="2673"/>
                </a:lnTo>
                <a:lnTo>
                  <a:pt x="329" y="2667"/>
                </a:lnTo>
                <a:lnTo>
                  <a:pt x="342" y="2667"/>
                </a:lnTo>
                <a:lnTo>
                  <a:pt x="342" y="2662"/>
                </a:lnTo>
                <a:lnTo>
                  <a:pt x="375" y="2662"/>
                </a:lnTo>
                <a:lnTo>
                  <a:pt x="375" y="2656"/>
                </a:lnTo>
                <a:lnTo>
                  <a:pt x="384" y="2656"/>
                </a:lnTo>
                <a:lnTo>
                  <a:pt x="384" y="2651"/>
                </a:lnTo>
                <a:lnTo>
                  <a:pt x="391" y="2651"/>
                </a:lnTo>
                <a:lnTo>
                  <a:pt x="391" y="2645"/>
                </a:lnTo>
                <a:lnTo>
                  <a:pt x="393" y="2645"/>
                </a:lnTo>
                <a:lnTo>
                  <a:pt x="393" y="2640"/>
                </a:lnTo>
                <a:lnTo>
                  <a:pt x="399" y="2640"/>
                </a:lnTo>
                <a:lnTo>
                  <a:pt x="399" y="2634"/>
                </a:lnTo>
                <a:lnTo>
                  <a:pt x="420" y="2634"/>
                </a:lnTo>
                <a:lnTo>
                  <a:pt x="420" y="2630"/>
                </a:lnTo>
                <a:lnTo>
                  <a:pt x="426" y="2630"/>
                </a:lnTo>
                <a:lnTo>
                  <a:pt x="426" y="2624"/>
                </a:lnTo>
                <a:lnTo>
                  <a:pt x="432" y="2624"/>
                </a:lnTo>
                <a:lnTo>
                  <a:pt x="432" y="2608"/>
                </a:lnTo>
                <a:lnTo>
                  <a:pt x="435" y="2608"/>
                </a:lnTo>
                <a:lnTo>
                  <a:pt x="435" y="2602"/>
                </a:lnTo>
                <a:lnTo>
                  <a:pt x="492" y="2602"/>
                </a:lnTo>
                <a:lnTo>
                  <a:pt x="492" y="2598"/>
                </a:lnTo>
                <a:lnTo>
                  <a:pt x="499" y="2598"/>
                </a:lnTo>
                <a:lnTo>
                  <a:pt x="499" y="2592"/>
                </a:lnTo>
                <a:lnTo>
                  <a:pt x="529" y="2592"/>
                </a:lnTo>
                <a:lnTo>
                  <a:pt x="529" y="2587"/>
                </a:lnTo>
                <a:lnTo>
                  <a:pt x="542" y="2587"/>
                </a:lnTo>
                <a:lnTo>
                  <a:pt x="542" y="2581"/>
                </a:lnTo>
                <a:lnTo>
                  <a:pt x="548" y="2581"/>
                </a:lnTo>
                <a:lnTo>
                  <a:pt x="548" y="2576"/>
                </a:lnTo>
                <a:lnTo>
                  <a:pt x="553" y="2576"/>
                </a:lnTo>
                <a:lnTo>
                  <a:pt x="553" y="2570"/>
                </a:lnTo>
                <a:lnTo>
                  <a:pt x="575" y="2570"/>
                </a:lnTo>
                <a:lnTo>
                  <a:pt x="575" y="2565"/>
                </a:lnTo>
                <a:lnTo>
                  <a:pt x="583" y="2565"/>
                </a:lnTo>
                <a:lnTo>
                  <a:pt x="583" y="2559"/>
                </a:lnTo>
                <a:lnTo>
                  <a:pt x="631" y="2559"/>
                </a:lnTo>
                <a:lnTo>
                  <a:pt x="631" y="2553"/>
                </a:lnTo>
                <a:lnTo>
                  <a:pt x="670" y="2553"/>
                </a:lnTo>
                <a:lnTo>
                  <a:pt x="670" y="2549"/>
                </a:lnTo>
                <a:lnTo>
                  <a:pt x="683" y="2549"/>
                </a:lnTo>
                <a:lnTo>
                  <a:pt x="683" y="2543"/>
                </a:lnTo>
                <a:lnTo>
                  <a:pt x="686" y="2543"/>
                </a:lnTo>
                <a:lnTo>
                  <a:pt x="686" y="2538"/>
                </a:lnTo>
                <a:lnTo>
                  <a:pt x="701" y="2538"/>
                </a:lnTo>
                <a:lnTo>
                  <a:pt x="701" y="2532"/>
                </a:lnTo>
                <a:lnTo>
                  <a:pt x="716" y="2532"/>
                </a:lnTo>
                <a:lnTo>
                  <a:pt x="716" y="2527"/>
                </a:lnTo>
                <a:lnTo>
                  <a:pt x="744" y="2527"/>
                </a:lnTo>
                <a:lnTo>
                  <a:pt x="744" y="2521"/>
                </a:lnTo>
                <a:lnTo>
                  <a:pt x="774" y="2521"/>
                </a:lnTo>
                <a:lnTo>
                  <a:pt x="774" y="2515"/>
                </a:lnTo>
                <a:lnTo>
                  <a:pt x="780" y="2515"/>
                </a:lnTo>
                <a:lnTo>
                  <a:pt x="780" y="2511"/>
                </a:lnTo>
                <a:lnTo>
                  <a:pt x="792" y="2511"/>
                </a:lnTo>
                <a:lnTo>
                  <a:pt x="792" y="2505"/>
                </a:lnTo>
                <a:lnTo>
                  <a:pt x="801" y="2505"/>
                </a:lnTo>
                <a:lnTo>
                  <a:pt x="801" y="2500"/>
                </a:lnTo>
                <a:lnTo>
                  <a:pt x="813" y="2500"/>
                </a:lnTo>
                <a:lnTo>
                  <a:pt x="813" y="2494"/>
                </a:lnTo>
                <a:lnTo>
                  <a:pt x="837" y="2494"/>
                </a:lnTo>
                <a:lnTo>
                  <a:pt x="837" y="2488"/>
                </a:lnTo>
                <a:lnTo>
                  <a:pt x="856" y="2488"/>
                </a:lnTo>
                <a:lnTo>
                  <a:pt x="856" y="2483"/>
                </a:lnTo>
                <a:lnTo>
                  <a:pt x="864" y="2483"/>
                </a:lnTo>
                <a:lnTo>
                  <a:pt x="864" y="2477"/>
                </a:lnTo>
                <a:lnTo>
                  <a:pt x="885" y="2477"/>
                </a:lnTo>
                <a:lnTo>
                  <a:pt x="885" y="2472"/>
                </a:lnTo>
                <a:lnTo>
                  <a:pt x="891" y="2472"/>
                </a:lnTo>
                <a:lnTo>
                  <a:pt x="891" y="2466"/>
                </a:lnTo>
                <a:lnTo>
                  <a:pt x="901" y="2466"/>
                </a:lnTo>
                <a:lnTo>
                  <a:pt x="901" y="2461"/>
                </a:lnTo>
                <a:lnTo>
                  <a:pt x="931" y="2461"/>
                </a:lnTo>
                <a:lnTo>
                  <a:pt x="931" y="2456"/>
                </a:lnTo>
                <a:lnTo>
                  <a:pt x="947" y="2456"/>
                </a:lnTo>
                <a:lnTo>
                  <a:pt x="947" y="2450"/>
                </a:lnTo>
                <a:lnTo>
                  <a:pt x="955" y="2450"/>
                </a:lnTo>
                <a:lnTo>
                  <a:pt x="955" y="2445"/>
                </a:lnTo>
                <a:lnTo>
                  <a:pt x="980" y="2445"/>
                </a:lnTo>
                <a:lnTo>
                  <a:pt x="980" y="2439"/>
                </a:lnTo>
                <a:lnTo>
                  <a:pt x="997" y="2439"/>
                </a:lnTo>
                <a:lnTo>
                  <a:pt x="997" y="2433"/>
                </a:lnTo>
                <a:lnTo>
                  <a:pt x="1001" y="2433"/>
                </a:lnTo>
                <a:lnTo>
                  <a:pt x="1001" y="2428"/>
                </a:lnTo>
                <a:lnTo>
                  <a:pt x="1015" y="2428"/>
                </a:lnTo>
                <a:lnTo>
                  <a:pt x="1015" y="2422"/>
                </a:lnTo>
                <a:lnTo>
                  <a:pt x="1030" y="2422"/>
                </a:lnTo>
                <a:lnTo>
                  <a:pt x="1030" y="2416"/>
                </a:lnTo>
                <a:lnTo>
                  <a:pt x="1034" y="2416"/>
                </a:lnTo>
                <a:lnTo>
                  <a:pt x="1034" y="2406"/>
                </a:lnTo>
                <a:lnTo>
                  <a:pt x="1049" y="2406"/>
                </a:lnTo>
                <a:lnTo>
                  <a:pt x="1049" y="2400"/>
                </a:lnTo>
                <a:lnTo>
                  <a:pt x="1067" y="2400"/>
                </a:lnTo>
                <a:lnTo>
                  <a:pt x="1067" y="2389"/>
                </a:lnTo>
                <a:lnTo>
                  <a:pt x="1079" y="2389"/>
                </a:lnTo>
                <a:lnTo>
                  <a:pt x="1079" y="2384"/>
                </a:lnTo>
                <a:lnTo>
                  <a:pt x="1082" y="2384"/>
                </a:lnTo>
                <a:lnTo>
                  <a:pt x="1082" y="2378"/>
                </a:lnTo>
                <a:lnTo>
                  <a:pt x="1092" y="2378"/>
                </a:lnTo>
                <a:lnTo>
                  <a:pt x="1092" y="2372"/>
                </a:lnTo>
                <a:lnTo>
                  <a:pt x="1098" y="2372"/>
                </a:lnTo>
                <a:lnTo>
                  <a:pt x="1098" y="2368"/>
                </a:lnTo>
                <a:lnTo>
                  <a:pt x="1104" y="2368"/>
                </a:lnTo>
                <a:lnTo>
                  <a:pt x="1104" y="2362"/>
                </a:lnTo>
                <a:lnTo>
                  <a:pt x="1131" y="2362"/>
                </a:lnTo>
                <a:lnTo>
                  <a:pt x="1131" y="2356"/>
                </a:lnTo>
                <a:lnTo>
                  <a:pt x="1148" y="2356"/>
                </a:lnTo>
                <a:lnTo>
                  <a:pt x="1148" y="2351"/>
                </a:lnTo>
                <a:lnTo>
                  <a:pt x="1164" y="2351"/>
                </a:lnTo>
                <a:lnTo>
                  <a:pt x="1164" y="2345"/>
                </a:lnTo>
                <a:lnTo>
                  <a:pt x="1166" y="2345"/>
                </a:lnTo>
                <a:lnTo>
                  <a:pt x="1166" y="2339"/>
                </a:lnTo>
                <a:lnTo>
                  <a:pt x="1170" y="2339"/>
                </a:lnTo>
                <a:lnTo>
                  <a:pt x="1170" y="2334"/>
                </a:lnTo>
                <a:lnTo>
                  <a:pt x="1173" y="2334"/>
                </a:lnTo>
                <a:lnTo>
                  <a:pt x="1173" y="2328"/>
                </a:lnTo>
                <a:lnTo>
                  <a:pt x="1176" y="2328"/>
                </a:lnTo>
                <a:lnTo>
                  <a:pt x="1176" y="2322"/>
                </a:lnTo>
                <a:lnTo>
                  <a:pt x="1187" y="2322"/>
                </a:lnTo>
                <a:lnTo>
                  <a:pt x="1187" y="2318"/>
                </a:lnTo>
                <a:lnTo>
                  <a:pt x="1197" y="2318"/>
                </a:lnTo>
                <a:lnTo>
                  <a:pt x="1197" y="2306"/>
                </a:lnTo>
                <a:lnTo>
                  <a:pt x="1200" y="2306"/>
                </a:lnTo>
                <a:lnTo>
                  <a:pt x="1200" y="2301"/>
                </a:lnTo>
                <a:lnTo>
                  <a:pt x="1203" y="2301"/>
                </a:lnTo>
                <a:lnTo>
                  <a:pt x="1203" y="2295"/>
                </a:lnTo>
                <a:lnTo>
                  <a:pt x="1227" y="2295"/>
                </a:lnTo>
                <a:lnTo>
                  <a:pt x="1227" y="2289"/>
                </a:lnTo>
                <a:lnTo>
                  <a:pt x="1239" y="2289"/>
                </a:lnTo>
                <a:lnTo>
                  <a:pt x="1239" y="2284"/>
                </a:lnTo>
                <a:lnTo>
                  <a:pt x="1245" y="2284"/>
                </a:lnTo>
                <a:lnTo>
                  <a:pt x="1245" y="2278"/>
                </a:lnTo>
                <a:lnTo>
                  <a:pt x="1257" y="2278"/>
                </a:lnTo>
                <a:lnTo>
                  <a:pt x="1257" y="2272"/>
                </a:lnTo>
                <a:lnTo>
                  <a:pt x="1261" y="2272"/>
                </a:lnTo>
                <a:lnTo>
                  <a:pt x="1261" y="2267"/>
                </a:lnTo>
                <a:lnTo>
                  <a:pt x="1272" y="2267"/>
                </a:lnTo>
                <a:lnTo>
                  <a:pt x="1272" y="2262"/>
                </a:lnTo>
                <a:lnTo>
                  <a:pt x="1278" y="2262"/>
                </a:lnTo>
                <a:lnTo>
                  <a:pt x="1278" y="2256"/>
                </a:lnTo>
                <a:lnTo>
                  <a:pt x="1284" y="2256"/>
                </a:lnTo>
                <a:lnTo>
                  <a:pt x="1284" y="2251"/>
                </a:lnTo>
                <a:lnTo>
                  <a:pt x="1305" y="2251"/>
                </a:lnTo>
                <a:lnTo>
                  <a:pt x="1305" y="2245"/>
                </a:lnTo>
                <a:lnTo>
                  <a:pt x="1324" y="2245"/>
                </a:lnTo>
                <a:lnTo>
                  <a:pt x="1324" y="2239"/>
                </a:lnTo>
                <a:lnTo>
                  <a:pt x="1327" y="2239"/>
                </a:lnTo>
                <a:lnTo>
                  <a:pt x="1327" y="2233"/>
                </a:lnTo>
                <a:lnTo>
                  <a:pt x="1340" y="2233"/>
                </a:lnTo>
                <a:lnTo>
                  <a:pt x="1340" y="2228"/>
                </a:lnTo>
                <a:lnTo>
                  <a:pt x="1348" y="2228"/>
                </a:lnTo>
                <a:lnTo>
                  <a:pt x="1348" y="2222"/>
                </a:lnTo>
                <a:lnTo>
                  <a:pt x="1351" y="2222"/>
                </a:lnTo>
                <a:lnTo>
                  <a:pt x="1351" y="2216"/>
                </a:lnTo>
                <a:lnTo>
                  <a:pt x="1363" y="2216"/>
                </a:lnTo>
                <a:lnTo>
                  <a:pt x="1363" y="2211"/>
                </a:lnTo>
                <a:lnTo>
                  <a:pt x="1457" y="2211"/>
                </a:lnTo>
                <a:lnTo>
                  <a:pt x="1457" y="2206"/>
                </a:lnTo>
                <a:lnTo>
                  <a:pt x="1462" y="2206"/>
                </a:lnTo>
                <a:lnTo>
                  <a:pt x="1462" y="2200"/>
                </a:lnTo>
                <a:lnTo>
                  <a:pt x="1487" y="2200"/>
                </a:lnTo>
                <a:lnTo>
                  <a:pt x="1487" y="2194"/>
                </a:lnTo>
                <a:lnTo>
                  <a:pt x="1505" y="2194"/>
                </a:lnTo>
                <a:lnTo>
                  <a:pt x="1505" y="2189"/>
                </a:lnTo>
                <a:lnTo>
                  <a:pt x="1520" y="2189"/>
                </a:lnTo>
                <a:lnTo>
                  <a:pt x="1520" y="2183"/>
                </a:lnTo>
                <a:lnTo>
                  <a:pt x="1569" y="2183"/>
                </a:lnTo>
                <a:lnTo>
                  <a:pt x="1569" y="2176"/>
                </a:lnTo>
                <a:lnTo>
                  <a:pt x="1586" y="2176"/>
                </a:lnTo>
                <a:lnTo>
                  <a:pt x="1586" y="2170"/>
                </a:lnTo>
                <a:lnTo>
                  <a:pt x="1590" y="2170"/>
                </a:lnTo>
                <a:lnTo>
                  <a:pt x="1590" y="2164"/>
                </a:lnTo>
                <a:lnTo>
                  <a:pt x="1623" y="2164"/>
                </a:lnTo>
                <a:lnTo>
                  <a:pt x="1623" y="2157"/>
                </a:lnTo>
                <a:lnTo>
                  <a:pt x="1654" y="2157"/>
                </a:lnTo>
                <a:lnTo>
                  <a:pt x="1654" y="2150"/>
                </a:lnTo>
                <a:lnTo>
                  <a:pt x="1671" y="2150"/>
                </a:lnTo>
                <a:lnTo>
                  <a:pt x="1671" y="2144"/>
                </a:lnTo>
                <a:lnTo>
                  <a:pt x="1675" y="2144"/>
                </a:lnTo>
                <a:lnTo>
                  <a:pt x="1675" y="2136"/>
                </a:lnTo>
                <a:lnTo>
                  <a:pt x="1687" y="2136"/>
                </a:lnTo>
                <a:lnTo>
                  <a:pt x="1687" y="2129"/>
                </a:lnTo>
                <a:lnTo>
                  <a:pt x="1708" y="2129"/>
                </a:lnTo>
                <a:lnTo>
                  <a:pt x="1708" y="2122"/>
                </a:lnTo>
                <a:lnTo>
                  <a:pt x="1710" y="2122"/>
                </a:lnTo>
                <a:lnTo>
                  <a:pt x="1710" y="2115"/>
                </a:lnTo>
                <a:lnTo>
                  <a:pt x="1716" y="2115"/>
                </a:lnTo>
                <a:lnTo>
                  <a:pt x="1716" y="2109"/>
                </a:lnTo>
                <a:lnTo>
                  <a:pt x="1723" y="2109"/>
                </a:lnTo>
                <a:lnTo>
                  <a:pt x="1723" y="2102"/>
                </a:lnTo>
                <a:lnTo>
                  <a:pt x="1735" y="2102"/>
                </a:lnTo>
                <a:lnTo>
                  <a:pt x="1735" y="2095"/>
                </a:lnTo>
                <a:lnTo>
                  <a:pt x="1741" y="2095"/>
                </a:lnTo>
                <a:lnTo>
                  <a:pt x="1741" y="2088"/>
                </a:lnTo>
                <a:lnTo>
                  <a:pt x="1743" y="2088"/>
                </a:lnTo>
                <a:lnTo>
                  <a:pt x="1743" y="2080"/>
                </a:lnTo>
                <a:lnTo>
                  <a:pt x="1768" y="2080"/>
                </a:lnTo>
                <a:lnTo>
                  <a:pt x="1768" y="2073"/>
                </a:lnTo>
                <a:lnTo>
                  <a:pt x="1807" y="2073"/>
                </a:lnTo>
                <a:lnTo>
                  <a:pt x="1807" y="2066"/>
                </a:lnTo>
                <a:lnTo>
                  <a:pt x="1832" y="2066"/>
                </a:lnTo>
                <a:lnTo>
                  <a:pt x="1832" y="2058"/>
                </a:lnTo>
                <a:lnTo>
                  <a:pt x="1844" y="2058"/>
                </a:lnTo>
                <a:lnTo>
                  <a:pt x="1844" y="2051"/>
                </a:lnTo>
                <a:lnTo>
                  <a:pt x="1853" y="2051"/>
                </a:lnTo>
                <a:lnTo>
                  <a:pt x="1853" y="2043"/>
                </a:lnTo>
                <a:lnTo>
                  <a:pt x="1861" y="2043"/>
                </a:lnTo>
                <a:lnTo>
                  <a:pt x="1861" y="2035"/>
                </a:lnTo>
                <a:lnTo>
                  <a:pt x="1877" y="2035"/>
                </a:lnTo>
                <a:lnTo>
                  <a:pt x="1877" y="2028"/>
                </a:lnTo>
                <a:lnTo>
                  <a:pt x="1929" y="2028"/>
                </a:lnTo>
                <a:lnTo>
                  <a:pt x="1929" y="2020"/>
                </a:lnTo>
                <a:lnTo>
                  <a:pt x="1943" y="2020"/>
                </a:lnTo>
                <a:lnTo>
                  <a:pt x="1943" y="2011"/>
                </a:lnTo>
                <a:lnTo>
                  <a:pt x="1956" y="2011"/>
                </a:lnTo>
                <a:lnTo>
                  <a:pt x="1956" y="2004"/>
                </a:lnTo>
                <a:lnTo>
                  <a:pt x="1985" y="2004"/>
                </a:lnTo>
                <a:lnTo>
                  <a:pt x="1985" y="1996"/>
                </a:lnTo>
                <a:lnTo>
                  <a:pt x="1989" y="1996"/>
                </a:lnTo>
                <a:lnTo>
                  <a:pt x="1989" y="1987"/>
                </a:lnTo>
                <a:lnTo>
                  <a:pt x="2043" y="1987"/>
                </a:lnTo>
                <a:lnTo>
                  <a:pt x="2043" y="1979"/>
                </a:lnTo>
                <a:lnTo>
                  <a:pt x="2049" y="1979"/>
                </a:lnTo>
                <a:lnTo>
                  <a:pt x="2049" y="1970"/>
                </a:lnTo>
                <a:lnTo>
                  <a:pt x="2067" y="1970"/>
                </a:lnTo>
                <a:lnTo>
                  <a:pt x="2067" y="1961"/>
                </a:lnTo>
                <a:lnTo>
                  <a:pt x="2074" y="1961"/>
                </a:lnTo>
                <a:lnTo>
                  <a:pt x="2074" y="1953"/>
                </a:lnTo>
                <a:lnTo>
                  <a:pt x="2130" y="1953"/>
                </a:lnTo>
                <a:lnTo>
                  <a:pt x="2130" y="1943"/>
                </a:lnTo>
                <a:lnTo>
                  <a:pt x="2200" y="1943"/>
                </a:lnTo>
                <a:lnTo>
                  <a:pt x="2200" y="1934"/>
                </a:lnTo>
                <a:lnTo>
                  <a:pt x="2206" y="1934"/>
                </a:lnTo>
                <a:lnTo>
                  <a:pt x="2206" y="1923"/>
                </a:lnTo>
                <a:lnTo>
                  <a:pt x="2227" y="1923"/>
                </a:lnTo>
                <a:lnTo>
                  <a:pt x="2227" y="1914"/>
                </a:lnTo>
                <a:lnTo>
                  <a:pt x="2245" y="1914"/>
                </a:lnTo>
                <a:lnTo>
                  <a:pt x="2245" y="1903"/>
                </a:lnTo>
                <a:lnTo>
                  <a:pt x="2266" y="1903"/>
                </a:lnTo>
                <a:lnTo>
                  <a:pt x="2266" y="1891"/>
                </a:lnTo>
                <a:lnTo>
                  <a:pt x="2363" y="1891"/>
                </a:lnTo>
                <a:lnTo>
                  <a:pt x="2363" y="1879"/>
                </a:lnTo>
                <a:lnTo>
                  <a:pt x="2406" y="1879"/>
                </a:lnTo>
                <a:lnTo>
                  <a:pt x="2406" y="1866"/>
                </a:lnTo>
                <a:lnTo>
                  <a:pt x="2463" y="1866"/>
                </a:lnTo>
                <a:lnTo>
                  <a:pt x="2463" y="1853"/>
                </a:lnTo>
                <a:lnTo>
                  <a:pt x="2490" y="1853"/>
                </a:lnTo>
                <a:lnTo>
                  <a:pt x="2490" y="1838"/>
                </a:lnTo>
                <a:lnTo>
                  <a:pt x="2512" y="1838"/>
                </a:lnTo>
                <a:lnTo>
                  <a:pt x="2512" y="1824"/>
                </a:lnTo>
                <a:lnTo>
                  <a:pt x="2545" y="1824"/>
                </a:lnTo>
                <a:lnTo>
                  <a:pt x="2545" y="1809"/>
                </a:lnTo>
                <a:lnTo>
                  <a:pt x="2560" y="1809"/>
                </a:lnTo>
                <a:lnTo>
                  <a:pt x="2560" y="1793"/>
                </a:lnTo>
                <a:lnTo>
                  <a:pt x="2605" y="1793"/>
                </a:lnTo>
                <a:lnTo>
                  <a:pt x="2605" y="1778"/>
                </a:lnTo>
                <a:lnTo>
                  <a:pt x="2608" y="1778"/>
                </a:lnTo>
                <a:lnTo>
                  <a:pt x="2608" y="1761"/>
                </a:lnTo>
                <a:lnTo>
                  <a:pt x="2630" y="1761"/>
                </a:lnTo>
                <a:lnTo>
                  <a:pt x="2630" y="1744"/>
                </a:lnTo>
                <a:lnTo>
                  <a:pt x="2644" y="1744"/>
                </a:lnTo>
                <a:lnTo>
                  <a:pt x="2644" y="1728"/>
                </a:lnTo>
                <a:lnTo>
                  <a:pt x="2669" y="1728"/>
                </a:lnTo>
                <a:lnTo>
                  <a:pt x="2669" y="1711"/>
                </a:lnTo>
                <a:lnTo>
                  <a:pt x="2750" y="1711"/>
                </a:lnTo>
                <a:lnTo>
                  <a:pt x="2750" y="1693"/>
                </a:lnTo>
                <a:lnTo>
                  <a:pt x="2795" y="1693"/>
                </a:lnTo>
                <a:lnTo>
                  <a:pt x="2795" y="1674"/>
                </a:lnTo>
                <a:lnTo>
                  <a:pt x="2810" y="1674"/>
                </a:lnTo>
                <a:lnTo>
                  <a:pt x="2810" y="1655"/>
                </a:lnTo>
                <a:lnTo>
                  <a:pt x="2820" y="1655"/>
                </a:lnTo>
                <a:lnTo>
                  <a:pt x="2820" y="1636"/>
                </a:lnTo>
                <a:lnTo>
                  <a:pt x="2835" y="1636"/>
                </a:lnTo>
                <a:lnTo>
                  <a:pt x="2835" y="1617"/>
                </a:lnTo>
                <a:lnTo>
                  <a:pt x="2919" y="1617"/>
                </a:lnTo>
                <a:lnTo>
                  <a:pt x="2919" y="1595"/>
                </a:lnTo>
                <a:lnTo>
                  <a:pt x="2944" y="1595"/>
                </a:lnTo>
                <a:lnTo>
                  <a:pt x="2944" y="1575"/>
                </a:lnTo>
                <a:lnTo>
                  <a:pt x="3007" y="1575"/>
                </a:lnTo>
                <a:lnTo>
                  <a:pt x="3007" y="1554"/>
                </a:lnTo>
                <a:lnTo>
                  <a:pt x="3043" y="1554"/>
                </a:lnTo>
                <a:lnTo>
                  <a:pt x="3043" y="1531"/>
                </a:lnTo>
                <a:lnTo>
                  <a:pt x="3064" y="1531"/>
                </a:lnTo>
                <a:lnTo>
                  <a:pt x="3064" y="1510"/>
                </a:lnTo>
                <a:lnTo>
                  <a:pt x="3089" y="1510"/>
                </a:lnTo>
                <a:lnTo>
                  <a:pt x="3089" y="1486"/>
                </a:lnTo>
                <a:lnTo>
                  <a:pt x="3095" y="1486"/>
                </a:lnTo>
                <a:lnTo>
                  <a:pt x="3095" y="1463"/>
                </a:lnTo>
                <a:lnTo>
                  <a:pt x="3104" y="1463"/>
                </a:lnTo>
                <a:lnTo>
                  <a:pt x="3104" y="1440"/>
                </a:lnTo>
                <a:lnTo>
                  <a:pt x="3134" y="1440"/>
                </a:lnTo>
                <a:lnTo>
                  <a:pt x="3134" y="1418"/>
                </a:lnTo>
                <a:lnTo>
                  <a:pt x="3180" y="1418"/>
                </a:lnTo>
                <a:lnTo>
                  <a:pt x="3180" y="1394"/>
                </a:lnTo>
                <a:lnTo>
                  <a:pt x="3186" y="1394"/>
                </a:lnTo>
                <a:lnTo>
                  <a:pt x="3186" y="1370"/>
                </a:lnTo>
                <a:lnTo>
                  <a:pt x="3201" y="1370"/>
                </a:lnTo>
                <a:lnTo>
                  <a:pt x="3201" y="1346"/>
                </a:lnTo>
                <a:lnTo>
                  <a:pt x="3215" y="1346"/>
                </a:lnTo>
                <a:lnTo>
                  <a:pt x="3215" y="1323"/>
                </a:lnTo>
                <a:lnTo>
                  <a:pt x="3231" y="1323"/>
                </a:lnTo>
                <a:lnTo>
                  <a:pt x="3231" y="1297"/>
                </a:lnTo>
                <a:lnTo>
                  <a:pt x="3261" y="1297"/>
                </a:lnTo>
                <a:lnTo>
                  <a:pt x="3261" y="1272"/>
                </a:lnTo>
                <a:lnTo>
                  <a:pt x="3294" y="1272"/>
                </a:lnTo>
                <a:lnTo>
                  <a:pt x="3294" y="1247"/>
                </a:lnTo>
                <a:lnTo>
                  <a:pt x="3300" y="1247"/>
                </a:lnTo>
                <a:lnTo>
                  <a:pt x="3300" y="1221"/>
                </a:lnTo>
                <a:lnTo>
                  <a:pt x="3310" y="1221"/>
                </a:lnTo>
                <a:lnTo>
                  <a:pt x="3310" y="1195"/>
                </a:lnTo>
                <a:lnTo>
                  <a:pt x="3391" y="1195"/>
                </a:lnTo>
                <a:lnTo>
                  <a:pt x="3391" y="1168"/>
                </a:lnTo>
                <a:lnTo>
                  <a:pt x="3393" y="1168"/>
                </a:lnTo>
                <a:lnTo>
                  <a:pt x="3393" y="1141"/>
                </a:lnTo>
                <a:lnTo>
                  <a:pt x="3409" y="1141"/>
                </a:lnTo>
                <a:lnTo>
                  <a:pt x="3409" y="1114"/>
                </a:lnTo>
                <a:lnTo>
                  <a:pt x="3472" y="1114"/>
                </a:lnTo>
                <a:lnTo>
                  <a:pt x="3472" y="1085"/>
                </a:lnTo>
                <a:lnTo>
                  <a:pt x="3500" y="1085"/>
                </a:lnTo>
                <a:lnTo>
                  <a:pt x="3500" y="1057"/>
                </a:lnTo>
                <a:lnTo>
                  <a:pt x="3523" y="1057"/>
                </a:lnTo>
                <a:lnTo>
                  <a:pt x="3523" y="1029"/>
                </a:lnTo>
                <a:lnTo>
                  <a:pt x="3536" y="1029"/>
                </a:lnTo>
                <a:lnTo>
                  <a:pt x="3536" y="972"/>
                </a:lnTo>
                <a:lnTo>
                  <a:pt x="3563" y="972"/>
                </a:lnTo>
                <a:lnTo>
                  <a:pt x="3563" y="942"/>
                </a:lnTo>
                <a:lnTo>
                  <a:pt x="3730" y="942"/>
                </a:lnTo>
                <a:lnTo>
                  <a:pt x="3730" y="909"/>
                </a:lnTo>
                <a:lnTo>
                  <a:pt x="3905" y="909"/>
                </a:lnTo>
                <a:lnTo>
                  <a:pt x="3905" y="872"/>
                </a:lnTo>
                <a:lnTo>
                  <a:pt x="4197" y="872"/>
                </a:lnTo>
                <a:lnTo>
                  <a:pt x="4197" y="824"/>
                </a:lnTo>
                <a:lnTo>
                  <a:pt x="4300" y="824"/>
                </a:lnTo>
                <a:lnTo>
                  <a:pt x="4300" y="770"/>
                </a:lnTo>
                <a:lnTo>
                  <a:pt x="4348" y="770"/>
                </a:lnTo>
                <a:lnTo>
                  <a:pt x="4348" y="711"/>
                </a:lnTo>
                <a:lnTo>
                  <a:pt x="4354" y="711"/>
                </a:lnTo>
                <a:lnTo>
                  <a:pt x="4354" y="652"/>
                </a:lnTo>
                <a:lnTo>
                  <a:pt x="4470" y="652"/>
                </a:lnTo>
                <a:lnTo>
                  <a:pt x="4470" y="583"/>
                </a:lnTo>
                <a:lnTo>
                  <a:pt x="4482" y="583"/>
                </a:lnTo>
                <a:lnTo>
                  <a:pt x="4482" y="513"/>
                </a:lnTo>
                <a:lnTo>
                  <a:pt x="4497" y="513"/>
                </a:lnTo>
                <a:lnTo>
                  <a:pt x="4497" y="443"/>
                </a:lnTo>
                <a:lnTo>
                  <a:pt x="4584" y="443"/>
                </a:lnTo>
                <a:lnTo>
                  <a:pt x="4584" y="364"/>
                </a:lnTo>
                <a:lnTo>
                  <a:pt x="4609" y="364"/>
                </a:lnTo>
                <a:lnTo>
                  <a:pt x="4609" y="283"/>
                </a:lnTo>
                <a:lnTo>
                  <a:pt x="4702" y="283"/>
                </a:lnTo>
                <a:lnTo>
                  <a:pt x="4702" y="188"/>
                </a:lnTo>
                <a:lnTo>
                  <a:pt x="4929" y="188"/>
                </a:lnTo>
                <a:lnTo>
                  <a:pt x="4929" y="0"/>
                </a:lnTo>
                <a:lnTo>
                  <a:pt x="4967" y="0"/>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6" name="Freeform 40"/>
          <p:cNvSpPr>
            <a:spLocks/>
          </p:cNvSpPr>
          <p:nvPr/>
        </p:nvSpPr>
        <p:spPr bwMode="auto">
          <a:xfrm>
            <a:off x="715963" y="4302125"/>
            <a:ext cx="3941762" cy="1052513"/>
          </a:xfrm>
          <a:custGeom>
            <a:avLst/>
            <a:gdLst>
              <a:gd name="T0" fmla="*/ 2147483647 w 4967"/>
              <a:gd name="T1" fmla="*/ 2147483647 h 1328"/>
              <a:gd name="T2" fmla="*/ 2147483647 w 4967"/>
              <a:gd name="T3" fmla="*/ 2147483647 h 1328"/>
              <a:gd name="T4" fmla="*/ 2147483647 w 4967"/>
              <a:gd name="T5" fmla="*/ 2147483647 h 1328"/>
              <a:gd name="T6" fmla="*/ 2147483647 w 4967"/>
              <a:gd name="T7" fmla="*/ 2147483647 h 1328"/>
              <a:gd name="T8" fmla="*/ 2147483647 w 4967"/>
              <a:gd name="T9" fmla="*/ 2147483647 h 1328"/>
              <a:gd name="T10" fmla="*/ 2147483647 w 4967"/>
              <a:gd name="T11" fmla="*/ 2147483647 h 1328"/>
              <a:gd name="T12" fmla="*/ 2147483647 w 4967"/>
              <a:gd name="T13" fmla="*/ 2147483647 h 1328"/>
              <a:gd name="T14" fmla="*/ 2147483647 w 4967"/>
              <a:gd name="T15" fmla="*/ 2147483647 h 1328"/>
              <a:gd name="T16" fmla="*/ 2147483647 w 4967"/>
              <a:gd name="T17" fmla="*/ 2147483647 h 1328"/>
              <a:gd name="T18" fmla="*/ 2147483647 w 4967"/>
              <a:gd name="T19" fmla="*/ 2147483647 h 1328"/>
              <a:gd name="T20" fmla="*/ 2147483647 w 4967"/>
              <a:gd name="T21" fmla="*/ 2147483647 h 1328"/>
              <a:gd name="T22" fmla="*/ 2147483647 w 4967"/>
              <a:gd name="T23" fmla="*/ 2147483647 h 1328"/>
              <a:gd name="T24" fmla="*/ 2147483647 w 4967"/>
              <a:gd name="T25" fmla="*/ 2147483647 h 1328"/>
              <a:gd name="T26" fmla="*/ 2147483647 w 4967"/>
              <a:gd name="T27" fmla="*/ 2147483647 h 1328"/>
              <a:gd name="T28" fmla="*/ 2147483647 w 4967"/>
              <a:gd name="T29" fmla="*/ 2147483647 h 1328"/>
              <a:gd name="T30" fmla="*/ 2147483647 w 4967"/>
              <a:gd name="T31" fmla="*/ 2147483647 h 1328"/>
              <a:gd name="T32" fmla="*/ 2147483647 w 4967"/>
              <a:gd name="T33" fmla="*/ 2147483647 h 1328"/>
              <a:gd name="T34" fmla="*/ 2147483647 w 4967"/>
              <a:gd name="T35" fmla="*/ 2147483647 h 1328"/>
              <a:gd name="T36" fmla="*/ 2147483647 w 4967"/>
              <a:gd name="T37" fmla="*/ 2147483647 h 1328"/>
              <a:gd name="T38" fmla="*/ 2147483647 w 4967"/>
              <a:gd name="T39" fmla="*/ 2147483647 h 1328"/>
              <a:gd name="T40" fmla="*/ 2147483647 w 4967"/>
              <a:gd name="T41" fmla="*/ 2147483647 h 1328"/>
              <a:gd name="T42" fmla="*/ 2147483647 w 4967"/>
              <a:gd name="T43" fmla="*/ 2147483647 h 1328"/>
              <a:gd name="T44" fmla="*/ 2147483647 w 4967"/>
              <a:gd name="T45" fmla="*/ 2147483647 h 1328"/>
              <a:gd name="T46" fmla="*/ 2147483647 w 4967"/>
              <a:gd name="T47" fmla="*/ 2147483647 h 1328"/>
              <a:gd name="T48" fmla="*/ 2147483647 w 4967"/>
              <a:gd name="T49" fmla="*/ 2147483647 h 1328"/>
              <a:gd name="T50" fmla="*/ 2147483647 w 4967"/>
              <a:gd name="T51" fmla="*/ 2147483647 h 1328"/>
              <a:gd name="T52" fmla="*/ 2147483647 w 4967"/>
              <a:gd name="T53" fmla="*/ 2147483647 h 1328"/>
              <a:gd name="T54" fmla="*/ 2147483647 w 4967"/>
              <a:gd name="T55" fmla="*/ 2147483647 h 1328"/>
              <a:gd name="T56" fmla="*/ 2147483647 w 4967"/>
              <a:gd name="T57" fmla="*/ 2147483647 h 1328"/>
              <a:gd name="T58" fmla="*/ 2147483647 w 4967"/>
              <a:gd name="T59" fmla="*/ 2147483647 h 1328"/>
              <a:gd name="T60" fmla="*/ 2147483647 w 4967"/>
              <a:gd name="T61" fmla="*/ 2147483647 h 1328"/>
              <a:gd name="T62" fmla="*/ 2147483647 w 4967"/>
              <a:gd name="T63" fmla="*/ 2147483647 h 1328"/>
              <a:gd name="T64" fmla="*/ 2147483647 w 4967"/>
              <a:gd name="T65" fmla="*/ 2147483647 h 1328"/>
              <a:gd name="T66" fmla="*/ 2147483647 w 4967"/>
              <a:gd name="T67" fmla="*/ 2147483647 h 1328"/>
              <a:gd name="T68" fmla="*/ 2147483647 w 4967"/>
              <a:gd name="T69" fmla="*/ 2147483647 h 1328"/>
              <a:gd name="T70" fmla="*/ 2147483647 w 4967"/>
              <a:gd name="T71" fmla="*/ 2147483647 h 1328"/>
              <a:gd name="T72" fmla="*/ 2147483647 w 4967"/>
              <a:gd name="T73" fmla="*/ 2147483647 h 1328"/>
              <a:gd name="T74" fmla="*/ 2147483647 w 4967"/>
              <a:gd name="T75" fmla="*/ 2147483647 h 1328"/>
              <a:gd name="T76" fmla="*/ 2147483647 w 4967"/>
              <a:gd name="T77" fmla="*/ 2147483647 h 1328"/>
              <a:gd name="T78" fmla="*/ 2147483647 w 4967"/>
              <a:gd name="T79" fmla="*/ 2147483647 h 1328"/>
              <a:gd name="T80" fmla="*/ 2147483647 w 4967"/>
              <a:gd name="T81" fmla="*/ 2147483647 h 1328"/>
              <a:gd name="T82" fmla="*/ 2147483647 w 4967"/>
              <a:gd name="T83" fmla="*/ 2147483647 h 1328"/>
              <a:gd name="T84" fmla="*/ 2147483647 w 4967"/>
              <a:gd name="T85" fmla="*/ 2147483647 h 1328"/>
              <a:gd name="T86" fmla="*/ 2147483647 w 4967"/>
              <a:gd name="T87" fmla="*/ 2147483647 h 1328"/>
              <a:gd name="T88" fmla="*/ 2147483647 w 4967"/>
              <a:gd name="T89" fmla="*/ 2147483647 h 1328"/>
              <a:gd name="T90" fmla="*/ 2147483647 w 4967"/>
              <a:gd name="T91" fmla="*/ 2147483647 h 1328"/>
              <a:gd name="T92" fmla="*/ 2147483647 w 4967"/>
              <a:gd name="T93" fmla="*/ 2147483647 h 1328"/>
              <a:gd name="T94" fmla="*/ 2147483647 w 4967"/>
              <a:gd name="T95" fmla="*/ 2147483647 h 1328"/>
              <a:gd name="T96" fmla="*/ 2147483647 w 4967"/>
              <a:gd name="T97" fmla="*/ 2147483647 h 1328"/>
              <a:gd name="T98" fmla="*/ 2147483647 w 4967"/>
              <a:gd name="T99" fmla="*/ 2147483647 h 1328"/>
              <a:gd name="T100" fmla="*/ 2147483647 w 4967"/>
              <a:gd name="T101" fmla="*/ 2147483647 h 1328"/>
              <a:gd name="T102" fmla="*/ 2147483647 w 4967"/>
              <a:gd name="T103" fmla="*/ 2147483647 h 1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67"/>
              <a:gd name="T157" fmla="*/ 0 h 1328"/>
              <a:gd name="T158" fmla="*/ 4967 w 4967"/>
              <a:gd name="T159" fmla="*/ 1328 h 13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67" h="1328">
                <a:moveTo>
                  <a:pt x="0" y="1328"/>
                </a:moveTo>
                <a:lnTo>
                  <a:pt x="25" y="1328"/>
                </a:lnTo>
                <a:lnTo>
                  <a:pt x="25" y="1323"/>
                </a:lnTo>
                <a:lnTo>
                  <a:pt x="79" y="1323"/>
                </a:lnTo>
                <a:lnTo>
                  <a:pt x="79" y="1317"/>
                </a:lnTo>
                <a:lnTo>
                  <a:pt x="94" y="1317"/>
                </a:lnTo>
                <a:lnTo>
                  <a:pt x="94" y="1312"/>
                </a:lnTo>
                <a:lnTo>
                  <a:pt x="97" y="1312"/>
                </a:lnTo>
                <a:lnTo>
                  <a:pt x="97" y="1307"/>
                </a:lnTo>
                <a:lnTo>
                  <a:pt x="100" y="1307"/>
                </a:lnTo>
                <a:lnTo>
                  <a:pt x="100" y="1302"/>
                </a:lnTo>
                <a:lnTo>
                  <a:pt x="116" y="1302"/>
                </a:lnTo>
                <a:lnTo>
                  <a:pt x="116" y="1297"/>
                </a:lnTo>
                <a:lnTo>
                  <a:pt x="121" y="1297"/>
                </a:lnTo>
                <a:lnTo>
                  <a:pt x="121" y="1291"/>
                </a:lnTo>
                <a:lnTo>
                  <a:pt x="124" y="1291"/>
                </a:lnTo>
                <a:lnTo>
                  <a:pt x="124" y="1286"/>
                </a:lnTo>
                <a:lnTo>
                  <a:pt x="127" y="1286"/>
                </a:lnTo>
                <a:lnTo>
                  <a:pt x="127" y="1280"/>
                </a:lnTo>
                <a:lnTo>
                  <a:pt x="143" y="1280"/>
                </a:lnTo>
                <a:lnTo>
                  <a:pt x="143" y="1276"/>
                </a:lnTo>
                <a:lnTo>
                  <a:pt x="191" y="1276"/>
                </a:lnTo>
                <a:lnTo>
                  <a:pt x="191" y="1270"/>
                </a:lnTo>
                <a:lnTo>
                  <a:pt x="227" y="1270"/>
                </a:lnTo>
                <a:lnTo>
                  <a:pt x="227" y="1265"/>
                </a:lnTo>
                <a:lnTo>
                  <a:pt x="267" y="1265"/>
                </a:lnTo>
                <a:lnTo>
                  <a:pt x="267" y="1260"/>
                </a:lnTo>
                <a:lnTo>
                  <a:pt x="284" y="1260"/>
                </a:lnTo>
                <a:lnTo>
                  <a:pt x="284" y="1254"/>
                </a:lnTo>
                <a:lnTo>
                  <a:pt x="312" y="1254"/>
                </a:lnTo>
                <a:lnTo>
                  <a:pt x="312" y="1249"/>
                </a:lnTo>
                <a:lnTo>
                  <a:pt x="354" y="1249"/>
                </a:lnTo>
                <a:lnTo>
                  <a:pt x="354" y="1243"/>
                </a:lnTo>
                <a:lnTo>
                  <a:pt x="375" y="1243"/>
                </a:lnTo>
                <a:lnTo>
                  <a:pt x="375" y="1239"/>
                </a:lnTo>
                <a:lnTo>
                  <a:pt x="393" y="1239"/>
                </a:lnTo>
                <a:lnTo>
                  <a:pt x="393" y="1233"/>
                </a:lnTo>
                <a:lnTo>
                  <a:pt x="474" y="1233"/>
                </a:lnTo>
                <a:lnTo>
                  <a:pt x="474" y="1228"/>
                </a:lnTo>
                <a:lnTo>
                  <a:pt x="490" y="1228"/>
                </a:lnTo>
                <a:lnTo>
                  <a:pt x="490" y="1222"/>
                </a:lnTo>
                <a:lnTo>
                  <a:pt x="492" y="1222"/>
                </a:lnTo>
                <a:lnTo>
                  <a:pt x="492" y="1211"/>
                </a:lnTo>
                <a:lnTo>
                  <a:pt x="499" y="1211"/>
                </a:lnTo>
                <a:lnTo>
                  <a:pt x="499" y="1206"/>
                </a:lnTo>
                <a:lnTo>
                  <a:pt x="532" y="1206"/>
                </a:lnTo>
                <a:lnTo>
                  <a:pt x="532" y="1200"/>
                </a:lnTo>
                <a:lnTo>
                  <a:pt x="535" y="1200"/>
                </a:lnTo>
                <a:lnTo>
                  <a:pt x="535" y="1196"/>
                </a:lnTo>
                <a:lnTo>
                  <a:pt x="556" y="1196"/>
                </a:lnTo>
                <a:lnTo>
                  <a:pt x="556" y="1190"/>
                </a:lnTo>
                <a:lnTo>
                  <a:pt x="569" y="1190"/>
                </a:lnTo>
                <a:lnTo>
                  <a:pt x="569" y="1185"/>
                </a:lnTo>
                <a:lnTo>
                  <a:pt x="575" y="1185"/>
                </a:lnTo>
                <a:lnTo>
                  <a:pt x="575" y="1179"/>
                </a:lnTo>
                <a:lnTo>
                  <a:pt x="592" y="1179"/>
                </a:lnTo>
                <a:lnTo>
                  <a:pt x="592" y="1174"/>
                </a:lnTo>
                <a:lnTo>
                  <a:pt x="596" y="1174"/>
                </a:lnTo>
                <a:lnTo>
                  <a:pt x="596" y="1168"/>
                </a:lnTo>
                <a:lnTo>
                  <a:pt x="641" y="1168"/>
                </a:lnTo>
                <a:lnTo>
                  <a:pt x="641" y="1158"/>
                </a:lnTo>
                <a:lnTo>
                  <a:pt x="666" y="1158"/>
                </a:lnTo>
                <a:lnTo>
                  <a:pt x="666" y="1153"/>
                </a:lnTo>
                <a:lnTo>
                  <a:pt x="689" y="1153"/>
                </a:lnTo>
                <a:lnTo>
                  <a:pt x="689" y="1147"/>
                </a:lnTo>
                <a:lnTo>
                  <a:pt x="713" y="1147"/>
                </a:lnTo>
                <a:lnTo>
                  <a:pt x="713" y="1141"/>
                </a:lnTo>
                <a:lnTo>
                  <a:pt x="738" y="1141"/>
                </a:lnTo>
                <a:lnTo>
                  <a:pt x="738" y="1136"/>
                </a:lnTo>
                <a:lnTo>
                  <a:pt x="740" y="1136"/>
                </a:lnTo>
                <a:lnTo>
                  <a:pt x="740" y="1130"/>
                </a:lnTo>
                <a:lnTo>
                  <a:pt x="747" y="1130"/>
                </a:lnTo>
                <a:lnTo>
                  <a:pt x="747" y="1125"/>
                </a:lnTo>
                <a:lnTo>
                  <a:pt x="755" y="1125"/>
                </a:lnTo>
                <a:lnTo>
                  <a:pt x="755" y="1119"/>
                </a:lnTo>
                <a:lnTo>
                  <a:pt x="798" y="1119"/>
                </a:lnTo>
                <a:lnTo>
                  <a:pt x="798" y="1115"/>
                </a:lnTo>
                <a:lnTo>
                  <a:pt x="834" y="1115"/>
                </a:lnTo>
                <a:lnTo>
                  <a:pt x="834" y="1109"/>
                </a:lnTo>
                <a:lnTo>
                  <a:pt x="852" y="1109"/>
                </a:lnTo>
                <a:lnTo>
                  <a:pt x="852" y="1104"/>
                </a:lnTo>
                <a:lnTo>
                  <a:pt x="877" y="1104"/>
                </a:lnTo>
                <a:lnTo>
                  <a:pt x="877" y="1098"/>
                </a:lnTo>
                <a:lnTo>
                  <a:pt x="904" y="1098"/>
                </a:lnTo>
                <a:lnTo>
                  <a:pt x="904" y="1092"/>
                </a:lnTo>
                <a:lnTo>
                  <a:pt x="1015" y="1092"/>
                </a:lnTo>
                <a:lnTo>
                  <a:pt x="1015" y="1087"/>
                </a:lnTo>
                <a:lnTo>
                  <a:pt x="1040" y="1087"/>
                </a:lnTo>
                <a:lnTo>
                  <a:pt x="1040" y="1081"/>
                </a:lnTo>
                <a:lnTo>
                  <a:pt x="1067" y="1081"/>
                </a:lnTo>
                <a:lnTo>
                  <a:pt x="1067" y="1077"/>
                </a:lnTo>
                <a:lnTo>
                  <a:pt x="1079" y="1077"/>
                </a:lnTo>
                <a:lnTo>
                  <a:pt x="1079" y="1071"/>
                </a:lnTo>
                <a:lnTo>
                  <a:pt x="1137" y="1071"/>
                </a:lnTo>
                <a:lnTo>
                  <a:pt x="1137" y="1060"/>
                </a:lnTo>
                <a:lnTo>
                  <a:pt x="1173" y="1060"/>
                </a:lnTo>
                <a:lnTo>
                  <a:pt x="1173" y="1054"/>
                </a:lnTo>
                <a:lnTo>
                  <a:pt x="1176" y="1054"/>
                </a:lnTo>
                <a:lnTo>
                  <a:pt x="1176" y="1049"/>
                </a:lnTo>
                <a:lnTo>
                  <a:pt x="1185" y="1049"/>
                </a:lnTo>
                <a:lnTo>
                  <a:pt x="1185" y="1043"/>
                </a:lnTo>
                <a:lnTo>
                  <a:pt x="1203" y="1043"/>
                </a:lnTo>
                <a:lnTo>
                  <a:pt x="1203" y="1037"/>
                </a:lnTo>
                <a:lnTo>
                  <a:pt x="1224" y="1037"/>
                </a:lnTo>
                <a:lnTo>
                  <a:pt x="1224" y="1032"/>
                </a:lnTo>
                <a:lnTo>
                  <a:pt x="1272" y="1032"/>
                </a:lnTo>
                <a:lnTo>
                  <a:pt x="1272" y="1026"/>
                </a:lnTo>
                <a:lnTo>
                  <a:pt x="1278" y="1026"/>
                </a:lnTo>
                <a:lnTo>
                  <a:pt x="1278" y="1021"/>
                </a:lnTo>
                <a:lnTo>
                  <a:pt x="1294" y="1021"/>
                </a:lnTo>
                <a:lnTo>
                  <a:pt x="1294" y="1016"/>
                </a:lnTo>
                <a:lnTo>
                  <a:pt x="1321" y="1016"/>
                </a:lnTo>
                <a:lnTo>
                  <a:pt x="1321" y="1010"/>
                </a:lnTo>
                <a:lnTo>
                  <a:pt x="1344" y="1010"/>
                </a:lnTo>
                <a:lnTo>
                  <a:pt x="1344" y="1004"/>
                </a:lnTo>
                <a:lnTo>
                  <a:pt x="1363" y="1004"/>
                </a:lnTo>
                <a:lnTo>
                  <a:pt x="1363" y="999"/>
                </a:lnTo>
                <a:lnTo>
                  <a:pt x="1402" y="999"/>
                </a:lnTo>
                <a:lnTo>
                  <a:pt x="1402" y="993"/>
                </a:lnTo>
                <a:lnTo>
                  <a:pt x="1414" y="993"/>
                </a:lnTo>
                <a:lnTo>
                  <a:pt x="1414" y="987"/>
                </a:lnTo>
                <a:lnTo>
                  <a:pt x="1433" y="987"/>
                </a:lnTo>
                <a:lnTo>
                  <a:pt x="1433" y="976"/>
                </a:lnTo>
                <a:lnTo>
                  <a:pt x="1508" y="976"/>
                </a:lnTo>
                <a:lnTo>
                  <a:pt x="1508" y="970"/>
                </a:lnTo>
                <a:lnTo>
                  <a:pt x="1511" y="970"/>
                </a:lnTo>
                <a:lnTo>
                  <a:pt x="1511" y="965"/>
                </a:lnTo>
                <a:lnTo>
                  <a:pt x="1578" y="965"/>
                </a:lnTo>
                <a:lnTo>
                  <a:pt x="1578" y="959"/>
                </a:lnTo>
                <a:lnTo>
                  <a:pt x="1602" y="959"/>
                </a:lnTo>
                <a:lnTo>
                  <a:pt x="1602" y="953"/>
                </a:lnTo>
                <a:lnTo>
                  <a:pt x="1675" y="953"/>
                </a:lnTo>
                <a:lnTo>
                  <a:pt x="1675" y="945"/>
                </a:lnTo>
                <a:lnTo>
                  <a:pt x="1753" y="945"/>
                </a:lnTo>
                <a:lnTo>
                  <a:pt x="1753" y="938"/>
                </a:lnTo>
                <a:lnTo>
                  <a:pt x="1765" y="938"/>
                </a:lnTo>
                <a:lnTo>
                  <a:pt x="1765" y="931"/>
                </a:lnTo>
                <a:lnTo>
                  <a:pt x="1847" y="931"/>
                </a:lnTo>
                <a:lnTo>
                  <a:pt x="1847" y="924"/>
                </a:lnTo>
                <a:lnTo>
                  <a:pt x="1859" y="924"/>
                </a:lnTo>
                <a:lnTo>
                  <a:pt x="1859" y="916"/>
                </a:lnTo>
                <a:lnTo>
                  <a:pt x="1865" y="916"/>
                </a:lnTo>
                <a:lnTo>
                  <a:pt x="1865" y="909"/>
                </a:lnTo>
                <a:lnTo>
                  <a:pt x="1956" y="909"/>
                </a:lnTo>
                <a:lnTo>
                  <a:pt x="1956" y="900"/>
                </a:lnTo>
                <a:lnTo>
                  <a:pt x="1985" y="900"/>
                </a:lnTo>
                <a:lnTo>
                  <a:pt x="1985" y="892"/>
                </a:lnTo>
                <a:lnTo>
                  <a:pt x="2012" y="892"/>
                </a:lnTo>
                <a:lnTo>
                  <a:pt x="2012" y="883"/>
                </a:lnTo>
                <a:lnTo>
                  <a:pt x="2125" y="883"/>
                </a:lnTo>
                <a:lnTo>
                  <a:pt x="2125" y="875"/>
                </a:lnTo>
                <a:lnTo>
                  <a:pt x="2128" y="875"/>
                </a:lnTo>
                <a:lnTo>
                  <a:pt x="2128" y="866"/>
                </a:lnTo>
                <a:lnTo>
                  <a:pt x="2191" y="866"/>
                </a:lnTo>
                <a:lnTo>
                  <a:pt x="2191" y="856"/>
                </a:lnTo>
                <a:lnTo>
                  <a:pt x="2303" y="856"/>
                </a:lnTo>
                <a:lnTo>
                  <a:pt x="2303" y="844"/>
                </a:lnTo>
                <a:lnTo>
                  <a:pt x="2324" y="844"/>
                </a:lnTo>
                <a:lnTo>
                  <a:pt x="2324" y="832"/>
                </a:lnTo>
                <a:lnTo>
                  <a:pt x="2527" y="832"/>
                </a:lnTo>
                <a:lnTo>
                  <a:pt x="2527" y="818"/>
                </a:lnTo>
                <a:lnTo>
                  <a:pt x="2539" y="818"/>
                </a:lnTo>
                <a:lnTo>
                  <a:pt x="2539" y="802"/>
                </a:lnTo>
                <a:lnTo>
                  <a:pt x="2574" y="802"/>
                </a:lnTo>
                <a:lnTo>
                  <a:pt x="2574" y="787"/>
                </a:lnTo>
                <a:lnTo>
                  <a:pt x="2599" y="787"/>
                </a:lnTo>
                <a:lnTo>
                  <a:pt x="2599" y="756"/>
                </a:lnTo>
                <a:lnTo>
                  <a:pt x="2665" y="756"/>
                </a:lnTo>
                <a:lnTo>
                  <a:pt x="2665" y="738"/>
                </a:lnTo>
                <a:lnTo>
                  <a:pt x="2714" y="738"/>
                </a:lnTo>
                <a:lnTo>
                  <a:pt x="2714" y="702"/>
                </a:lnTo>
                <a:lnTo>
                  <a:pt x="2723" y="702"/>
                </a:lnTo>
                <a:lnTo>
                  <a:pt x="2723" y="684"/>
                </a:lnTo>
                <a:lnTo>
                  <a:pt x="2777" y="684"/>
                </a:lnTo>
                <a:lnTo>
                  <a:pt x="2777" y="667"/>
                </a:lnTo>
                <a:lnTo>
                  <a:pt x="2829" y="667"/>
                </a:lnTo>
                <a:lnTo>
                  <a:pt x="2829" y="648"/>
                </a:lnTo>
                <a:lnTo>
                  <a:pt x="2838" y="648"/>
                </a:lnTo>
                <a:lnTo>
                  <a:pt x="2838" y="627"/>
                </a:lnTo>
                <a:lnTo>
                  <a:pt x="2859" y="627"/>
                </a:lnTo>
                <a:lnTo>
                  <a:pt x="2859" y="608"/>
                </a:lnTo>
                <a:lnTo>
                  <a:pt x="2922" y="608"/>
                </a:lnTo>
                <a:lnTo>
                  <a:pt x="2922" y="588"/>
                </a:lnTo>
                <a:lnTo>
                  <a:pt x="3000" y="588"/>
                </a:lnTo>
                <a:lnTo>
                  <a:pt x="3000" y="565"/>
                </a:lnTo>
                <a:lnTo>
                  <a:pt x="3019" y="565"/>
                </a:lnTo>
                <a:lnTo>
                  <a:pt x="3019" y="544"/>
                </a:lnTo>
                <a:lnTo>
                  <a:pt x="3058" y="544"/>
                </a:lnTo>
                <a:lnTo>
                  <a:pt x="3058" y="522"/>
                </a:lnTo>
                <a:lnTo>
                  <a:pt x="3068" y="522"/>
                </a:lnTo>
                <a:lnTo>
                  <a:pt x="3068" y="500"/>
                </a:lnTo>
                <a:lnTo>
                  <a:pt x="3153" y="500"/>
                </a:lnTo>
                <a:lnTo>
                  <a:pt x="3153" y="476"/>
                </a:lnTo>
                <a:lnTo>
                  <a:pt x="3517" y="476"/>
                </a:lnTo>
                <a:lnTo>
                  <a:pt x="3517" y="447"/>
                </a:lnTo>
                <a:lnTo>
                  <a:pt x="3709" y="447"/>
                </a:lnTo>
                <a:lnTo>
                  <a:pt x="3709" y="415"/>
                </a:lnTo>
                <a:lnTo>
                  <a:pt x="3750" y="415"/>
                </a:lnTo>
                <a:lnTo>
                  <a:pt x="3750" y="382"/>
                </a:lnTo>
                <a:lnTo>
                  <a:pt x="4007" y="382"/>
                </a:lnTo>
                <a:lnTo>
                  <a:pt x="4007" y="342"/>
                </a:lnTo>
                <a:lnTo>
                  <a:pt x="4421" y="342"/>
                </a:lnTo>
                <a:lnTo>
                  <a:pt x="4421" y="276"/>
                </a:lnTo>
                <a:lnTo>
                  <a:pt x="4443" y="276"/>
                </a:lnTo>
                <a:lnTo>
                  <a:pt x="4443" y="207"/>
                </a:lnTo>
                <a:lnTo>
                  <a:pt x="4675" y="207"/>
                </a:lnTo>
                <a:lnTo>
                  <a:pt x="4675" y="111"/>
                </a:lnTo>
                <a:lnTo>
                  <a:pt x="4751" y="111"/>
                </a:lnTo>
                <a:lnTo>
                  <a:pt x="4751" y="0"/>
                </a:lnTo>
                <a:lnTo>
                  <a:pt x="4967" y="0"/>
                </a:lnTo>
              </a:path>
            </a:pathLst>
          </a:custGeom>
          <a:noFill/>
          <a:ln w="28575">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7" name="Rectangle 41"/>
          <p:cNvSpPr>
            <a:spLocks noChangeArrowheads="1"/>
          </p:cNvSpPr>
          <p:nvPr/>
        </p:nvSpPr>
        <p:spPr bwMode="auto">
          <a:xfrm>
            <a:off x="1990725" y="5807075"/>
            <a:ext cx="1465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Follow-up (years)</a:t>
            </a:r>
          </a:p>
        </p:txBody>
      </p:sp>
      <p:sp>
        <p:nvSpPr>
          <p:cNvPr id="46118" name="Rectangle 42"/>
          <p:cNvSpPr>
            <a:spLocks noChangeArrowheads="1"/>
          </p:cNvSpPr>
          <p:nvPr/>
        </p:nvSpPr>
        <p:spPr bwMode="auto">
          <a:xfrm>
            <a:off x="3830638" y="2971800"/>
            <a:ext cx="67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Placebo</a:t>
            </a:r>
          </a:p>
        </p:txBody>
      </p:sp>
      <p:sp>
        <p:nvSpPr>
          <p:cNvPr id="46119" name="Rectangle 43"/>
          <p:cNvSpPr>
            <a:spLocks noChangeArrowheads="1"/>
          </p:cNvSpPr>
          <p:nvPr/>
        </p:nvSpPr>
        <p:spPr bwMode="auto">
          <a:xfrm>
            <a:off x="3602038" y="4816475"/>
            <a:ext cx="1111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a:t>
            </a:r>
          </a:p>
        </p:txBody>
      </p:sp>
      <p:sp>
        <p:nvSpPr>
          <p:cNvPr id="46120" name="Rectangle 44"/>
          <p:cNvSpPr>
            <a:spLocks noChangeArrowheads="1"/>
          </p:cNvSpPr>
          <p:nvPr/>
        </p:nvSpPr>
        <p:spPr bwMode="auto">
          <a:xfrm>
            <a:off x="4933950" y="5349875"/>
            <a:ext cx="3967163" cy="1588"/>
          </a:xfrm>
          <a:prstGeom prst="rect">
            <a:avLst/>
          </a:prstGeom>
          <a:solidFill>
            <a:srgbClr val="000000"/>
          </a:solidFill>
          <a:ln w="28575">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6121" name="Line 45"/>
          <p:cNvSpPr>
            <a:spLocks noChangeShapeType="1"/>
          </p:cNvSpPr>
          <p:nvPr/>
        </p:nvSpPr>
        <p:spPr bwMode="auto">
          <a:xfrm flipV="1">
            <a:off x="4960938"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Line 46"/>
          <p:cNvSpPr>
            <a:spLocks noChangeShapeType="1"/>
          </p:cNvSpPr>
          <p:nvPr/>
        </p:nvSpPr>
        <p:spPr bwMode="auto">
          <a:xfrm flipV="1">
            <a:off x="5813425"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3" name="Line 47"/>
          <p:cNvSpPr>
            <a:spLocks noChangeShapeType="1"/>
          </p:cNvSpPr>
          <p:nvPr/>
        </p:nvSpPr>
        <p:spPr bwMode="auto">
          <a:xfrm flipV="1">
            <a:off x="6697663"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4" name="Line 48"/>
          <p:cNvSpPr>
            <a:spLocks noChangeShapeType="1"/>
          </p:cNvSpPr>
          <p:nvPr/>
        </p:nvSpPr>
        <p:spPr bwMode="auto">
          <a:xfrm flipV="1">
            <a:off x="7580313"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5" name="Line 49"/>
          <p:cNvSpPr>
            <a:spLocks noChangeShapeType="1"/>
          </p:cNvSpPr>
          <p:nvPr/>
        </p:nvSpPr>
        <p:spPr bwMode="auto">
          <a:xfrm flipV="1">
            <a:off x="8462963"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6" name="Line 50"/>
          <p:cNvSpPr>
            <a:spLocks noChangeShapeType="1"/>
          </p:cNvSpPr>
          <p:nvPr/>
        </p:nvSpPr>
        <p:spPr bwMode="auto">
          <a:xfrm flipV="1">
            <a:off x="5372100"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7" name="Line 51"/>
          <p:cNvSpPr>
            <a:spLocks noChangeShapeType="1"/>
          </p:cNvSpPr>
          <p:nvPr/>
        </p:nvSpPr>
        <p:spPr bwMode="auto">
          <a:xfrm flipV="1">
            <a:off x="6254750"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8" name="Line 52"/>
          <p:cNvSpPr>
            <a:spLocks noChangeShapeType="1"/>
          </p:cNvSpPr>
          <p:nvPr/>
        </p:nvSpPr>
        <p:spPr bwMode="auto">
          <a:xfrm flipV="1">
            <a:off x="7138988"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9" name="Line 53"/>
          <p:cNvSpPr>
            <a:spLocks noChangeShapeType="1"/>
          </p:cNvSpPr>
          <p:nvPr/>
        </p:nvSpPr>
        <p:spPr bwMode="auto">
          <a:xfrm flipV="1">
            <a:off x="8021638" y="5349875"/>
            <a:ext cx="0" cy="55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0" name="Rectangle 54"/>
          <p:cNvSpPr>
            <a:spLocks noChangeArrowheads="1"/>
          </p:cNvSpPr>
          <p:nvPr/>
        </p:nvSpPr>
        <p:spPr bwMode="auto">
          <a:xfrm>
            <a:off x="4838700" y="54530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0</a:t>
            </a:r>
          </a:p>
        </p:txBody>
      </p:sp>
      <p:sp>
        <p:nvSpPr>
          <p:cNvPr id="46131" name="Rectangle 55"/>
          <p:cNvSpPr>
            <a:spLocks noChangeArrowheads="1"/>
          </p:cNvSpPr>
          <p:nvPr/>
        </p:nvSpPr>
        <p:spPr bwMode="auto">
          <a:xfrm>
            <a:off x="5786438" y="54530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1</a:t>
            </a:r>
          </a:p>
        </p:txBody>
      </p:sp>
      <p:sp>
        <p:nvSpPr>
          <p:cNvPr id="46132" name="Rectangle 56"/>
          <p:cNvSpPr>
            <a:spLocks noChangeArrowheads="1"/>
          </p:cNvSpPr>
          <p:nvPr/>
        </p:nvSpPr>
        <p:spPr bwMode="auto">
          <a:xfrm>
            <a:off x="6669088" y="54530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2</a:t>
            </a:r>
          </a:p>
        </p:txBody>
      </p:sp>
      <p:sp>
        <p:nvSpPr>
          <p:cNvPr id="46133" name="Rectangle 57"/>
          <p:cNvSpPr>
            <a:spLocks noChangeArrowheads="1"/>
          </p:cNvSpPr>
          <p:nvPr/>
        </p:nvSpPr>
        <p:spPr bwMode="auto">
          <a:xfrm>
            <a:off x="7551738" y="54530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3</a:t>
            </a:r>
          </a:p>
        </p:txBody>
      </p:sp>
      <p:sp>
        <p:nvSpPr>
          <p:cNvPr id="46134" name="Rectangle 58"/>
          <p:cNvSpPr>
            <a:spLocks noChangeArrowheads="1"/>
          </p:cNvSpPr>
          <p:nvPr/>
        </p:nvSpPr>
        <p:spPr bwMode="auto">
          <a:xfrm>
            <a:off x="8434388" y="54530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4</a:t>
            </a:r>
          </a:p>
        </p:txBody>
      </p:sp>
      <p:sp>
        <p:nvSpPr>
          <p:cNvPr id="46135" name="Rectangle 59"/>
          <p:cNvSpPr>
            <a:spLocks noChangeArrowheads="1"/>
          </p:cNvSpPr>
          <p:nvPr/>
        </p:nvSpPr>
        <p:spPr bwMode="auto">
          <a:xfrm>
            <a:off x="4960938" y="2581275"/>
            <a:ext cx="1587" cy="2765425"/>
          </a:xfrm>
          <a:prstGeom prst="rect">
            <a:avLst/>
          </a:prstGeom>
          <a:solidFill>
            <a:srgbClr val="000000"/>
          </a:solidFill>
          <a:ln w="28575">
            <a:solidFill>
              <a:schemeClr val="tx1"/>
            </a:solidFill>
            <a:miter lim="800000"/>
            <a:headEnd/>
            <a:tailEnd/>
          </a:ln>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6136" name="Line 60"/>
          <p:cNvSpPr>
            <a:spLocks noChangeShapeType="1"/>
          </p:cNvSpPr>
          <p:nvPr/>
        </p:nvSpPr>
        <p:spPr bwMode="auto">
          <a:xfrm>
            <a:off x="4903788" y="5349875"/>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7" name="Line 61"/>
          <p:cNvSpPr>
            <a:spLocks noChangeShapeType="1"/>
          </p:cNvSpPr>
          <p:nvPr/>
        </p:nvSpPr>
        <p:spPr bwMode="auto">
          <a:xfrm>
            <a:off x="4903788" y="4816475"/>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8" name="Line 62"/>
          <p:cNvSpPr>
            <a:spLocks noChangeShapeType="1"/>
          </p:cNvSpPr>
          <p:nvPr/>
        </p:nvSpPr>
        <p:spPr bwMode="auto">
          <a:xfrm>
            <a:off x="4903788" y="4284663"/>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9" name="Line 63"/>
          <p:cNvSpPr>
            <a:spLocks noChangeShapeType="1"/>
          </p:cNvSpPr>
          <p:nvPr/>
        </p:nvSpPr>
        <p:spPr bwMode="auto">
          <a:xfrm>
            <a:off x="4903788" y="3749675"/>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0" name="Line 64"/>
          <p:cNvSpPr>
            <a:spLocks noChangeShapeType="1"/>
          </p:cNvSpPr>
          <p:nvPr/>
        </p:nvSpPr>
        <p:spPr bwMode="auto">
          <a:xfrm>
            <a:off x="4903788" y="3217863"/>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1" name="Line 65"/>
          <p:cNvSpPr>
            <a:spLocks noChangeShapeType="1"/>
          </p:cNvSpPr>
          <p:nvPr/>
        </p:nvSpPr>
        <p:spPr bwMode="auto">
          <a:xfrm>
            <a:off x="4903788" y="2682875"/>
            <a:ext cx="57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2" name="Freeform 66"/>
          <p:cNvSpPr>
            <a:spLocks/>
          </p:cNvSpPr>
          <p:nvPr/>
        </p:nvSpPr>
        <p:spPr bwMode="auto">
          <a:xfrm>
            <a:off x="4930775" y="3865563"/>
            <a:ext cx="3973513" cy="1484312"/>
          </a:xfrm>
          <a:custGeom>
            <a:avLst/>
            <a:gdLst>
              <a:gd name="T0" fmla="*/ 2147483647 w 5005"/>
              <a:gd name="T1" fmla="*/ 2147483647 h 1870"/>
              <a:gd name="T2" fmla="*/ 2147483647 w 5005"/>
              <a:gd name="T3" fmla="*/ 2147483647 h 1870"/>
              <a:gd name="T4" fmla="*/ 2147483647 w 5005"/>
              <a:gd name="T5" fmla="*/ 2147483647 h 1870"/>
              <a:gd name="T6" fmla="*/ 2147483647 w 5005"/>
              <a:gd name="T7" fmla="*/ 2147483647 h 1870"/>
              <a:gd name="T8" fmla="*/ 2147483647 w 5005"/>
              <a:gd name="T9" fmla="*/ 2147483647 h 1870"/>
              <a:gd name="T10" fmla="*/ 2147483647 w 5005"/>
              <a:gd name="T11" fmla="*/ 2147483647 h 1870"/>
              <a:gd name="T12" fmla="*/ 2147483647 w 5005"/>
              <a:gd name="T13" fmla="*/ 2147483647 h 1870"/>
              <a:gd name="T14" fmla="*/ 2147483647 w 5005"/>
              <a:gd name="T15" fmla="*/ 2147483647 h 1870"/>
              <a:gd name="T16" fmla="*/ 2147483647 w 5005"/>
              <a:gd name="T17" fmla="*/ 2147483647 h 1870"/>
              <a:gd name="T18" fmla="*/ 2147483647 w 5005"/>
              <a:gd name="T19" fmla="*/ 2147483647 h 1870"/>
              <a:gd name="T20" fmla="*/ 2147483647 w 5005"/>
              <a:gd name="T21" fmla="*/ 2147483647 h 1870"/>
              <a:gd name="T22" fmla="*/ 2147483647 w 5005"/>
              <a:gd name="T23" fmla="*/ 2147483647 h 1870"/>
              <a:gd name="T24" fmla="*/ 2147483647 w 5005"/>
              <a:gd name="T25" fmla="*/ 2147483647 h 1870"/>
              <a:gd name="T26" fmla="*/ 2147483647 w 5005"/>
              <a:gd name="T27" fmla="*/ 2147483647 h 1870"/>
              <a:gd name="T28" fmla="*/ 2147483647 w 5005"/>
              <a:gd name="T29" fmla="*/ 2147483647 h 1870"/>
              <a:gd name="T30" fmla="*/ 2147483647 w 5005"/>
              <a:gd name="T31" fmla="*/ 2147483647 h 1870"/>
              <a:gd name="T32" fmla="*/ 2147483647 w 5005"/>
              <a:gd name="T33" fmla="*/ 2147483647 h 1870"/>
              <a:gd name="T34" fmla="*/ 2147483647 w 5005"/>
              <a:gd name="T35" fmla="*/ 2147483647 h 1870"/>
              <a:gd name="T36" fmla="*/ 2147483647 w 5005"/>
              <a:gd name="T37" fmla="*/ 2147483647 h 1870"/>
              <a:gd name="T38" fmla="*/ 2147483647 w 5005"/>
              <a:gd name="T39" fmla="*/ 2147483647 h 1870"/>
              <a:gd name="T40" fmla="*/ 2147483647 w 5005"/>
              <a:gd name="T41" fmla="*/ 2147483647 h 1870"/>
              <a:gd name="T42" fmla="*/ 2147483647 w 5005"/>
              <a:gd name="T43" fmla="*/ 2147483647 h 1870"/>
              <a:gd name="T44" fmla="*/ 2147483647 w 5005"/>
              <a:gd name="T45" fmla="*/ 2147483647 h 1870"/>
              <a:gd name="T46" fmla="*/ 2147483647 w 5005"/>
              <a:gd name="T47" fmla="*/ 2147483647 h 1870"/>
              <a:gd name="T48" fmla="*/ 2147483647 w 5005"/>
              <a:gd name="T49" fmla="*/ 2147483647 h 1870"/>
              <a:gd name="T50" fmla="*/ 2147483647 w 5005"/>
              <a:gd name="T51" fmla="*/ 2147483647 h 1870"/>
              <a:gd name="T52" fmla="*/ 2147483647 w 5005"/>
              <a:gd name="T53" fmla="*/ 2147483647 h 1870"/>
              <a:gd name="T54" fmla="*/ 2147483647 w 5005"/>
              <a:gd name="T55" fmla="*/ 2147483647 h 1870"/>
              <a:gd name="T56" fmla="*/ 2147483647 w 5005"/>
              <a:gd name="T57" fmla="*/ 2147483647 h 1870"/>
              <a:gd name="T58" fmla="*/ 2147483647 w 5005"/>
              <a:gd name="T59" fmla="*/ 2147483647 h 1870"/>
              <a:gd name="T60" fmla="*/ 2147483647 w 5005"/>
              <a:gd name="T61" fmla="*/ 2147483647 h 1870"/>
              <a:gd name="T62" fmla="*/ 2147483647 w 5005"/>
              <a:gd name="T63" fmla="*/ 2147483647 h 1870"/>
              <a:gd name="T64" fmla="*/ 2147483647 w 5005"/>
              <a:gd name="T65" fmla="*/ 2147483647 h 1870"/>
              <a:gd name="T66" fmla="*/ 2147483647 w 5005"/>
              <a:gd name="T67" fmla="*/ 2147483647 h 1870"/>
              <a:gd name="T68" fmla="*/ 2147483647 w 5005"/>
              <a:gd name="T69" fmla="*/ 2147483647 h 1870"/>
              <a:gd name="T70" fmla="*/ 2147483647 w 5005"/>
              <a:gd name="T71" fmla="*/ 2147483647 h 1870"/>
              <a:gd name="T72" fmla="*/ 2147483647 w 5005"/>
              <a:gd name="T73" fmla="*/ 2147483647 h 1870"/>
              <a:gd name="T74" fmla="*/ 2147483647 w 5005"/>
              <a:gd name="T75" fmla="*/ 2147483647 h 1870"/>
              <a:gd name="T76" fmla="*/ 2147483647 w 5005"/>
              <a:gd name="T77" fmla="*/ 2147483647 h 1870"/>
              <a:gd name="T78" fmla="*/ 2147483647 w 5005"/>
              <a:gd name="T79" fmla="*/ 2147483647 h 1870"/>
              <a:gd name="T80" fmla="*/ 2147483647 w 5005"/>
              <a:gd name="T81" fmla="*/ 2147483647 h 1870"/>
              <a:gd name="T82" fmla="*/ 2147483647 w 5005"/>
              <a:gd name="T83" fmla="*/ 2147483647 h 1870"/>
              <a:gd name="T84" fmla="*/ 2147483647 w 5005"/>
              <a:gd name="T85" fmla="*/ 2147483647 h 1870"/>
              <a:gd name="T86" fmla="*/ 2147483647 w 5005"/>
              <a:gd name="T87" fmla="*/ 2147483647 h 1870"/>
              <a:gd name="T88" fmla="*/ 2147483647 w 5005"/>
              <a:gd name="T89" fmla="*/ 2147483647 h 1870"/>
              <a:gd name="T90" fmla="*/ 2147483647 w 5005"/>
              <a:gd name="T91" fmla="*/ 2147483647 h 1870"/>
              <a:gd name="T92" fmla="*/ 2147483647 w 5005"/>
              <a:gd name="T93" fmla="*/ 2147483647 h 1870"/>
              <a:gd name="T94" fmla="*/ 2147483647 w 5005"/>
              <a:gd name="T95" fmla="*/ 2147483647 h 1870"/>
              <a:gd name="T96" fmla="*/ 2147483647 w 5005"/>
              <a:gd name="T97" fmla="*/ 2147483647 h 1870"/>
              <a:gd name="T98" fmla="*/ 2147483647 w 5005"/>
              <a:gd name="T99" fmla="*/ 0 h 18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05"/>
              <a:gd name="T151" fmla="*/ 0 h 1870"/>
              <a:gd name="T152" fmla="*/ 5005 w 5005"/>
              <a:gd name="T153" fmla="*/ 1870 h 18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05" h="1870">
                <a:moveTo>
                  <a:pt x="0" y="1870"/>
                </a:moveTo>
                <a:lnTo>
                  <a:pt x="81" y="1870"/>
                </a:lnTo>
                <a:lnTo>
                  <a:pt x="81" y="1856"/>
                </a:lnTo>
                <a:lnTo>
                  <a:pt x="106" y="1856"/>
                </a:lnTo>
                <a:lnTo>
                  <a:pt x="106" y="1843"/>
                </a:lnTo>
                <a:lnTo>
                  <a:pt x="158" y="1843"/>
                </a:lnTo>
                <a:lnTo>
                  <a:pt x="158" y="1830"/>
                </a:lnTo>
                <a:lnTo>
                  <a:pt x="219" y="1830"/>
                </a:lnTo>
                <a:lnTo>
                  <a:pt x="219" y="1817"/>
                </a:lnTo>
                <a:lnTo>
                  <a:pt x="246" y="1817"/>
                </a:lnTo>
                <a:lnTo>
                  <a:pt x="246" y="1804"/>
                </a:lnTo>
                <a:lnTo>
                  <a:pt x="252" y="1804"/>
                </a:lnTo>
                <a:lnTo>
                  <a:pt x="252" y="1792"/>
                </a:lnTo>
                <a:lnTo>
                  <a:pt x="307" y="1792"/>
                </a:lnTo>
                <a:lnTo>
                  <a:pt x="307" y="1777"/>
                </a:lnTo>
                <a:lnTo>
                  <a:pt x="323" y="1777"/>
                </a:lnTo>
                <a:lnTo>
                  <a:pt x="323" y="1764"/>
                </a:lnTo>
                <a:lnTo>
                  <a:pt x="350" y="1764"/>
                </a:lnTo>
                <a:lnTo>
                  <a:pt x="350" y="1751"/>
                </a:lnTo>
                <a:lnTo>
                  <a:pt x="371" y="1751"/>
                </a:lnTo>
                <a:lnTo>
                  <a:pt x="371" y="1738"/>
                </a:lnTo>
                <a:lnTo>
                  <a:pt x="396" y="1738"/>
                </a:lnTo>
                <a:lnTo>
                  <a:pt x="396" y="1724"/>
                </a:lnTo>
                <a:lnTo>
                  <a:pt x="410" y="1724"/>
                </a:lnTo>
                <a:lnTo>
                  <a:pt x="410" y="1711"/>
                </a:lnTo>
                <a:lnTo>
                  <a:pt x="490" y="1711"/>
                </a:lnTo>
                <a:lnTo>
                  <a:pt x="490" y="1698"/>
                </a:lnTo>
                <a:lnTo>
                  <a:pt x="514" y="1698"/>
                </a:lnTo>
                <a:lnTo>
                  <a:pt x="514" y="1685"/>
                </a:lnTo>
                <a:lnTo>
                  <a:pt x="533" y="1685"/>
                </a:lnTo>
                <a:lnTo>
                  <a:pt x="533" y="1672"/>
                </a:lnTo>
                <a:lnTo>
                  <a:pt x="538" y="1672"/>
                </a:lnTo>
                <a:lnTo>
                  <a:pt x="538" y="1658"/>
                </a:lnTo>
                <a:lnTo>
                  <a:pt x="579" y="1658"/>
                </a:lnTo>
                <a:lnTo>
                  <a:pt x="579" y="1644"/>
                </a:lnTo>
                <a:lnTo>
                  <a:pt x="606" y="1644"/>
                </a:lnTo>
                <a:lnTo>
                  <a:pt x="606" y="1631"/>
                </a:lnTo>
                <a:lnTo>
                  <a:pt x="621" y="1631"/>
                </a:lnTo>
                <a:lnTo>
                  <a:pt x="621" y="1617"/>
                </a:lnTo>
                <a:lnTo>
                  <a:pt x="623" y="1617"/>
                </a:lnTo>
                <a:lnTo>
                  <a:pt x="623" y="1604"/>
                </a:lnTo>
                <a:lnTo>
                  <a:pt x="629" y="1604"/>
                </a:lnTo>
                <a:lnTo>
                  <a:pt x="629" y="1590"/>
                </a:lnTo>
                <a:lnTo>
                  <a:pt x="727" y="1590"/>
                </a:lnTo>
                <a:lnTo>
                  <a:pt x="727" y="1577"/>
                </a:lnTo>
                <a:lnTo>
                  <a:pt x="791" y="1577"/>
                </a:lnTo>
                <a:lnTo>
                  <a:pt x="791" y="1563"/>
                </a:lnTo>
                <a:lnTo>
                  <a:pt x="962" y="1563"/>
                </a:lnTo>
                <a:lnTo>
                  <a:pt x="962" y="1549"/>
                </a:lnTo>
                <a:lnTo>
                  <a:pt x="1002" y="1549"/>
                </a:lnTo>
                <a:lnTo>
                  <a:pt x="1002" y="1536"/>
                </a:lnTo>
                <a:lnTo>
                  <a:pt x="1010" y="1536"/>
                </a:lnTo>
                <a:lnTo>
                  <a:pt x="1010" y="1521"/>
                </a:lnTo>
                <a:lnTo>
                  <a:pt x="1019" y="1521"/>
                </a:lnTo>
                <a:lnTo>
                  <a:pt x="1019" y="1508"/>
                </a:lnTo>
                <a:lnTo>
                  <a:pt x="1104" y="1508"/>
                </a:lnTo>
                <a:lnTo>
                  <a:pt x="1104" y="1495"/>
                </a:lnTo>
                <a:lnTo>
                  <a:pt x="1144" y="1495"/>
                </a:lnTo>
                <a:lnTo>
                  <a:pt x="1144" y="1481"/>
                </a:lnTo>
                <a:lnTo>
                  <a:pt x="1212" y="1481"/>
                </a:lnTo>
                <a:lnTo>
                  <a:pt x="1212" y="1466"/>
                </a:lnTo>
                <a:lnTo>
                  <a:pt x="1233" y="1466"/>
                </a:lnTo>
                <a:lnTo>
                  <a:pt x="1233" y="1453"/>
                </a:lnTo>
                <a:lnTo>
                  <a:pt x="1361" y="1453"/>
                </a:lnTo>
                <a:lnTo>
                  <a:pt x="1361" y="1439"/>
                </a:lnTo>
                <a:lnTo>
                  <a:pt x="1492" y="1439"/>
                </a:lnTo>
                <a:lnTo>
                  <a:pt x="1492" y="1424"/>
                </a:lnTo>
                <a:lnTo>
                  <a:pt x="1516" y="1424"/>
                </a:lnTo>
                <a:lnTo>
                  <a:pt x="1516" y="1410"/>
                </a:lnTo>
                <a:lnTo>
                  <a:pt x="1537" y="1410"/>
                </a:lnTo>
                <a:lnTo>
                  <a:pt x="1537" y="1394"/>
                </a:lnTo>
                <a:lnTo>
                  <a:pt x="1775" y="1394"/>
                </a:lnTo>
                <a:lnTo>
                  <a:pt x="1775" y="1369"/>
                </a:lnTo>
                <a:lnTo>
                  <a:pt x="1808" y="1369"/>
                </a:lnTo>
                <a:lnTo>
                  <a:pt x="1808" y="1344"/>
                </a:lnTo>
                <a:lnTo>
                  <a:pt x="1854" y="1344"/>
                </a:lnTo>
                <a:lnTo>
                  <a:pt x="1854" y="1287"/>
                </a:lnTo>
                <a:lnTo>
                  <a:pt x="1912" y="1287"/>
                </a:lnTo>
                <a:lnTo>
                  <a:pt x="1912" y="1257"/>
                </a:lnTo>
                <a:lnTo>
                  <a:pt x="1940" y="1257"/>
                </a:lnTo>
                <a:lnTo>
                  <a:pt x="1940" y="1225"/>
                </a:lnTo>
                <a:lnTo>
                  <a:pt x="1942" y="1225"/>
                </a:lnTo>
                <a:lnTo>
                  <a:pt x="1942" y="1194"/>
                </a:lnTo>
                <a:lnTo>
                  <a:pt x="1969" y="1194"/>
                </a:lnTo>
                <a:lnTo>
                  <a:pt x="1969" y="1159"/>
                </a:lnTo>
                <a:lnTo>
                  <a:pt x="2000" y="1159"/>
                </a:lnTo>
                <a:lnTo>
                  <a:pt x="2000" y="1124"/>
                </a:lnTo>
                <a:lnTo>
                  <a:pt x="2183" y="1124"/>
                </a:lnTo>
                <a:lnTo>
                  <a:pt x="2183" y="1076"/>
                </a:lnTo>
                <a:lnTo>
                  <a:pt x="2694" y="1076"/>
                </a:lnTo>
                <a:lnTo>
                  <a:pt x="2694" y="953"/>
                </a:lnTo>
                <a:lnTo>
                  <a:pt x="2771" y="953"/>
                </a:lnTo>
                <a:lnTo>
                  <a:pt x="2771" y="801"/>
                </a:lnTo>
                <a:lnTo>
                  <a:pt x="2856" y="801"/>
                </a:lnTo>
                <a:lnTo>
                  <a:pt x="2856" y="613"/>
                </a:lnTo>
                <a:lnTo>
                  <a:pt x="3317" y="613"/>
                </a:lnTo>
                <a:lnTo>
                  <a:pt x="3317" y="337"/>
                </a:lnTo>
                <a:lnTo>
                  <a:pt x="3690" y="337"/>
                </a:lnTo>
                <a:lnTo>
                  <a:pt x="3690" y="0"/>
                </a:lnTo>
                <a:lnTo>
                  <a:pt x="5005" y="0"/>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3" name="Freeform 67"/>
          <p:cNvSpPr>
            <a:spLocks/>
          </p:cNvSpPr>
          <p:nvPr/>
        </p:nvSpPr>
        <p:spPr bwMode="auto">
          <a:xfrm>
            <a:off x="4930775" y="4418013"/>
            <a:ext cx="3973513" cy="931862"/>
          </a:xfrm>
          <a:custGeom>
            <a:avLst/>
            <a:gdLst>
              <a:gd name="T0" fmla="*/ 2147483647 w 5005"/>
              <a:gd name="T1" fmla="*/ 2147483647 h 1175"/>
              <a:gd name="T2" fmla="*/ 2147483647 w 5005"/>
              <a:gd name="T3" fmla="*/ 2147483647 h 1175"/>
              <a:gd name="T4" fmla="*/ 2147483647 w 5005"/>
              <a:gd name="T5" fmla="*/ 2147483647 h 1175"/>
              <a:gd name="T6" fmla="*/ 2147483647 w 5005"/>
              <a:gd name="T7" fmla="*/ 2147483647 h 1175"/>
              <a:gd name="T8" fmla="*/ 2147483647 w 5005"/>
              <a:gd name="T9" fmla="*/ 2147483647 h 1175"/>
              <a:gd name="T10" fmla="*/ 2147483647 w 5005"/>
              <a:gd name="T11" fmla="*/ 2147483647 h 1175"/>
              <a:gd name="T12" fmla="*/ 2147483647 w 5005"/>
              <a:gd name="T13" fmla="*/ 2147483647 h 1175"/>
              <a:gd name="T14" fmla="*/ 2147483647 w 5005"/>
              <a:gd name="T15" fmla="*/ 2147483647 h 1175"/>
              <a:gd name="T16" fmla="*/ 2147483647 w 5005"/>
              <a:gd name="T17" fmla="*/ 2147483647 h 1175"/>
              <a:gd name="T18" fmla="*/ 2147483647 w 5005"/>
              <a:gd name="T19" fmla="*/ 2147483647 h 1175"/>
              <a:gd name="T20" fmla="*/ 2147483647 w 5005"/>
              <a:gd name="T21" fmla="*/ 2147483647 h 1175"/>
              <a:gd name="T22" fmla="*/ 2147483647 w 5005"/>
              <a:gd name="T23" fmla="*/ 2147483647 h 1175"/>
              <a:gd name="T24" fmla="*/ 2147483647 w 5005"/>
              <a:gd name="T25" fmla="*/ 2147483647 h 1175"/>
              <a:gd name="T26" fmla="*/ 2147483647 w 5005"/>
              <a:gd name="T27" fmla="*/ 2147483647 h 1175"/>
              <a:gd name="T28" fmla="*/ 2147483647 w 5005"/>
              <a:gd name="T29" fmla="*/ 2147483647 h 1175"/>
              <a:gd name="T30" fmla="*/ 2147483647 w 5005"/>
              <a:gd name="T31" fmla="*/ 2147483647 h 1175"/>
              <a:gd name="T32" fmla="*/ 2147483647 w 5005"/>
              <a:gd name="T33" fmla="*/ 2147483647 h 1175"/>
              <a:gd name="T34" fmla="*/ 2147483647 w 5005"/>
              <a:gd name="T35" fmla="*/ 2147483647 h 1175"/>
              <a:gd name="T36" fmla="*/ 2147483647 w 5005"/>
              <a:gd name="T37" fmla="*/ 2147483647 h 1175"/>
              <a:gd name="T38" fmla="*/ 2147483647 w 5005"/>
              <a:gd name="T39" fmla="*/ 2147483647 h 1175"/>
              <a:gd name="T40" fmla="*/ 2147483647 w 5005"/>
              <a:gd name="T41" fmla="*/ 2147483647 h 1175"/>
              <a:gd name="T42" fmla="*/ 2147483647 w 5005"/>
              <a:gd name="T43" fmla="*/ 2147483647 h 1175"/>
              <a:gd name="T44" fmla="*/ 2147483647 w 5005"/>
              <a:gd name="T45" fmla="*/ 2147483647 h 1175"/>
              <a:gd name="T46" fmla="*/ 2147483647 w 5005"/>
              <a:gd name="T47" fmla="*/ 2147483647 h 1175"/>
              <a:gd name="T48" fmla="*/ 2147483647 w 5005"/>
              <a:gd name="T49" fmla="*/ 2147483647 h 1175"/>
              <a:gd name="T50" fmla="*/ 2147483647 w 5005"/>
              <a:gd name="T51" fmla="*/ 2147483647 h 1175"/>
              <a:gd name="T52" fmla="*/ 2147483647 w 5005"/>
              <a:gd name="T53" fmla="*/ 2147483647 h 1175"/>
              <a:gd name="T54" fmla="*/ 2147483647 w 5005"/>
              <a:gd name="T55" fmla="*/ 2147483647 h 1175"/>
              <a:gd name="T56" fmla="*/ 2147483647 w 5005"/>
              <a:gd name="T57" fmla="*/ 2147483647 h 1175"/>
              <a:gd name="T58" fmla="*/ 2147483647 w 5005"/>
              <a:gd name="T59" fmla="*/ 2147483647 h 1175"/>
              <a:gd name="T60" fmla="*/ 2147483647 w 5005"/>
              <a:gd name="T61" fmla="*/ 2147483647 h 1175"/>
              <a:gd name="T62" fmla="*/ 2147483647 w 5005"/>
              <a:gd name="T63" fmla="*/ 0 h 1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5"/>
              <a:gd name="T97" fmla="*/ 0 h 1175"/>
              <a:gd name="T98" fmla="*/ 5005 w 5005"/>
              <a:gd name="T99" fmla="*/ 1175 h 1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5" h="1175">
                <a:moveTo>
                  <a:pt x="0" y="1175"/>
                </a:moveTo>
                <a:lnTo>
                  <a:pt x="36" y="1175"/>
                </a:lnTo>
                <a:lnTo>
                  <a:pt x="36" y="1161"/>
                </a:lnTo>
                <a:lnTo>
                  <a:pt x="63" y="1161"/>
                </a:lnTo>
                <a:lnTo>
                  <a:pt x="63" y="1148"/>
                </a:lnTo>
                <a:lnTo>
                  <a:pt x="148" y="1148"/>
                </a:lnTo>
                <a:lnTo>
                  <a:pt x="148" y="1135"/>
                </a:lnTo>
                <a:lnTo>
                  <a:pt x="194" y="1135"/>
                </a:lnTo>
                <a:lnTo>
                  <a:pt x="194" y="1122"/>
                </a:lnTo>
                <a:lnTo>
                  <a:pt x="221" y="1122"/>
                </a:lnTo>
                <a:lnTo>
                  <a:pt x="221" y="1109"/>
                </a:lnTo>
                <a:lnTo>
                  <a:pt x="502" y="1109"/>
                </a:lnTo>
                <a:lnTo>
                  <a:pt x="502" y="1095"/>
                </a:lnTo>
                <a:lnTo>
                  <a:pt x="523" y="1095"/>
                </a:lnTo>
                <a:lnTo>
                  <a:pt x="523" y="1081"/>
                </a:lnTo>
                <a:lnTo>
                  <a:pt x="569" y="1081"/>
                </a:lnTo>
                <a:lnTo>
                  <a:pt x="569" y="1068"/>
                </a:lnTo>
                <a:lnTo>
                  <a:pt x="725" y="1068"/>
                </a:lnTo>
                <a:lnTo>
                  <a:pt x="725" y="1053"/>
                </a:lnTo>
                <a:lnTo>
                  <a:pt x="827" y="1053"/>
                </a:lnTo>
                <a:lnTo>
                  <a:pt x="827" y="1040"/>
                </a:lnTo>
                <a:lnTo>
                  <a:pt x="843" y="1040"/>
                </a:lnTo>
                <a:lnTo>
                  <a:pt x="843" y="1026"/>
                </a:lnTo>
                <a:lnTo>
                  <a:pt x="867" y="1026"/>
                </a:lnTo>
                <a:lnTo>
                  <a:pt x="867" y="1013"/>
                </a:lnTo>
                <a:lnTo>
                  <a:pt x="910" y="1013"/>
                </a:lnTo>
                <a:lnTo>
                  <a:pt x="910" y="998"/>
                </a:lnTo>
                <a:lnTo>
                  <a:pt x="958" y="998"/>
                </a:lnTo>
                <a:lnTo>
                  <a:pt x="958" y="985"/>
                </a:lnTo>
                <a:lnTo>
                  <a:pt x="962" y="985"/>
                </a:lnTo>
                <a:lnTo>
                  <a:pt x="962" y="971"/>
                </a:lnTo>
                <a:lnTo>
                  <a:pt x="1175" y="971"/>
                </a:lnTo>
                <a:lnTo>
                  <a:pt x="1175" y="956"/>
                </a:lnTo>
                <a:lnTo>
                  <a:pt x="1306" y="956"/>
                </a:lnTo>
                <a:lnTo>
                  <a:pt x="1306" y="943"/>
                </a:lnTo>
                <a:lnTo>
                  <a:pt x="1309" y="943"/>
                </a:lnTo>
                <a:lnTo>
                  <a:pt x="1309" y="928"/>
                </a:lnTo>
                <a:lnTo>
                  <a:pt x="1342" y="928"/>
                </a:lnTo>
                <a:lnTo>
                  <a:pt x="1342" y="914"/>
                </a:lnTo>
                <a:lnTo>
                  <a:pt x="1406" y="914"/>
                </a:lnTo>
                <a:lnTo>
                  <a:pt x="1406" y="900"/>
                </a:lnTo>
                <a:lnTo>
                  <a:pt x="1431" y="900"/>
                </a:lnTo>
                <a:lnTo>
                  <a:pt x="1431" y="885"/>
                </a:lnTo>
                <a:lnTo>
                  <a:pt x="1552" y="885"/>
                </a:lnTo>
                <a:lnTo>
                  <a:pt x="1552" y="870"/>
                </a:lnTo>
                <a:lnTo>
                  <a:pt x="1625" y="870"/>
                </a:lnTo>
                <a:lnTo>
                  <a:pt x="1625" y="850"/>
                </a:lnTo>
                <a:lnTo>
                  <a:pt x="1641" y="850"/>
                </a:lnTo>
                <a:lnTo>
                  <a:pt x="1641" y="831"/>
                </a:lnTo>
                <a:lnTo>
                  <a:pt x="1930" y="831"/>
                </a:lnTo>
                <a:lnTo>
                  <a:pt x="1930" y="799"/>
                </a:lnTo>
                <a:lnTo>
                  <a:pt x="1958" y="799"/>
                </a:lnTo>
                <a:lnTo>
                  <a:pt x="1958" y="765"/>
                </a:lnTo>
                <a:lnTo>
                  <a:pt x="2004" y="765"/>
                </a:lnTo>
                <a:lnTo>
                  <a:pt x="2004" y="728"/>
                </a:lnTo>
                <a:lnTo>
                  <a:pt x="2034" y="728"/>
                </a:lnTo>
                <a:lnTo>
                  <a:pt x="2034" y="689"/>
                </a:lnTo>
                <a:lnTo>
                  <a:pt x="2798" y="689"/>
                </a:lnTo>
                <a:lnTo>
                  <a:pt x="2798" y="497"/>
                </a:lnTo>
                <a:lnTo>
                  <a:pt x="2844" y="497"/>
                </a:lnTo>
                <a:lnTo>
                  <a:pt x="2844" y="292"/>
                </a:lnTo>
                <a:lnTo>
                  <a:pt x="3206" y="292"/>
                </a:lnTo>
                <a:lnTo>
                  <a:pt x="3206" y="0"/>
                </a:lnTo>
                <a:lnTo>
                  <a:pt x="5005" y="0"/>
                </a:lnTo>
              </a:path>
            </a:pathLst>
          </a:custGeom>
          <a:noFill/>
          <a:ln w="28575">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4" name="Rectangle 68"/>
          <p:cNvSpPr>
            <a:spLocks noChangeArrowheads="1"/>
          </p:cNvSpPr>
          <p:nvPr/>
        </p:nvSpPr>
        <p:spPr bwMode="auto">
          <a:xfrm>
            <a:off x="6218238" y="5805488"/>
            <a:ext cx="1465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Follow-up (years)</a:t>
            </a:r>
          </a:p>
        </p:txBody>
      </p:sp>
      <p:sp>
        <p:nvSpPr>
          <p:cNvPr id="46145" name="Rectangle 69"/>
          <p:cNvSpPr>
            <a:spLocks noChangeArrowheads="1"/>
          </p:cNvSpPr>
          <p:nvPr/>
        </p:nvSpPr>
        <p:spPr bwMode="auto">
          <a:xfrm>
            <a:off x="8093075" y="3444875"/>
            <a:ext cx="67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Placebo</a:t>
            </a:r>
          </a:p>
        </p:txBody>
      </p:sp>
      <p:sp>
        <p:nvSpPr>
          <p:cNvPr id="46146" name="Rectangle 70"/>
          <p:cNvSpPr>
            <a:spLocks noChangeArrowheads="1"/>
          </p:cNvSpPr>
          <p:nvPr/>
        </p:nvSpPr>
        <p:spPr bwMode="auto">
          <a:xfrm>
            <a:off x="7737475" y="4800600"/>
            <a:ext cx="1111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Rosuvastatin</a:t>
            </a:r>
          </a:p>
        </p:txBody>
      </p:sp>
      <p:sp>
        <p:nvSpPr>
          <p:cNvPr id="46147" name="Rectangle 71"/>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Primary Endpoint By Ethnicity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0675" y="206375"/>
            <a:ext cx="8505825" cy="823913"/>
          </a:xfrm>
        </p:spPr>
        <p:txBody>
          <a:bodyPr/>
          <a:lstStyle/>
          <a:p>
            <a:pPr eaLnBrk="1" hangingPunct="1"/>
            <a:r>
              <a:rPr lang="en-GB" altLang="en-US" sz="3200" smtClean="0"/>
              <a:t>JUPITER: Death from Any Cause</a:t>
            </a:r>
            <a:endParaRPr lang="en-US" altLang="en-US" sz="3200" smtClean="0"/>
          </a:p>
        </p:txBody>
      </p:sp>
      <p:sp>
        <p:nvSpPr>
          <p:cNvPr id="47107" name="Text Box 3"/>
          <p:cNvSpPr txBox="1">
            <a:spLocks noChangeArrowheads="1"/>
          </p:cNvSpPr>
          <p:nvPr/>
        </p:nvSpPr>
        <p:spPr bwMode="auto">
          <a:xfrm>
            <a:off x="127000" y="5595938"/>
            <a:ext cx="184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400" b="1"/>
              <a:t>Rosuvastatin</a:t>
            </a:r>
          </a:p>
        </p:txBody>
      </p:sp>
      <p:sp>
        <p:nvSpPr>
          <p:cNvPr id="47108" name="Text Box 4"/>
          <p:cNvSpPr txBox="1">
            <a:spLocks noChangeArrowheads="1"/>
          </p:cNvSpPr>
          <p:nvPr/>
        </p:nvSpPr>
        <p:spPr bwMode="auto">
          <a:xfrm>
            <a:off x="127000" y="5889625"/>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400" b="1"/>
              <a:t>Placebo</a:t>
            </a:r>
          </a:p>
        </p:txBody>
      </p:sp>
      <p:sp>
        <p:nvSpPr>
          <p:cNvPr id="47109" name="Text Box 5"/>
          <p:cNvSpPr txBox="1">
            <a:spLocks noChangeArrowheads="1"/>
          </p:cNvSpPr>
          <p:nvPr/>
        </p:nvSpPr>
        <p:spPr bwMode="auto">
          <a:xfrm>
            <a:off x="1144588"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8901</a:t>
            </a:r>
          </a:p>
        </p:txBody>
      </p:sp>
      <p:sp>
        <p:nvSpPr>
          <p:cNvPr id="47110" name="Text Box 6"/>
          <p:cNvSpPr txBox="1">
            <a:spLocks noChangeArrowheads="1"/>
          </p:cNvSpPr>
          <p:nvPr/>
        </p:nvSpPr>
        <p:spPr bwMode="auto">
          <a:xfrm>
            <a:off x="2071688"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8782</a:t>
            </a:r>
          </a:p>
        </p:txBody>
      </p:sp>
      <p:sp>
        <p:nvSpPr>
          <p:cNvPr id="47111" name="Text Box 7"/>
          <p:cNvSpPr txBox="1">
            <a:spLocks noChangeArrowheads="1"/>
          </p:cNvSpPr>
          <p:nvPr/>
        </p:nvSpPr>
        <p:spPr bwMode="auto">
          <a:xfrm>
            <a:off x="3224213"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4323</a:t>
            </a:r>
          </a:p>
        </p:txBody>
      </p:sp>
      <p:sp>
        <p:nvSpPr>
          <p:cNvPr id="47112" name="Text Box 8"/>
          <p:cNvSpPr txBox="1">
            <a:spLocks noChangeArrowheads="1"/>
          </p:cNvSpPr>
          <p:nvPr/>
        </p:nvSpPr>
        <p:spPr bwMode="auto">
          <a:xfrm>
            <a:off x="4379913" y="5889625"/>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1613</a:t>
            </a:r>
          </a:p>
        </p:txBody>
      </p:sp>
      <p:sp>
        <p:nvSpPr>
          <p:cNvPr id="47113" name="Text Box 9"/>
          <p:cNvSpPr txBox="1">
            <a:spLocks noChangeArrowheads="1"/>
          </p:cNvSpPr>
          <p:nvPr/>
        </p:nvSpPr>
        <p:spPr bwMode="auto">
          <a:xfrm>
            <a:off x="5562600" y="5889625"/>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683</a:t>
            </a:r>
          </a:p>
        </p:txBody>
      </p:sp>
      <p:sp>
        <p:nvSpPr>
          <p:cNvPr id="47114" name="Text Box 11"/>
          <p:cNvSpPr txBox="1">
            <a:spLocks noChangeArrowheads="1"/>
          </p:cNvSpPr>
          <p:nvPr/>
        </p:nvSpPr>
        <p:spPr bwMode="auto">
          <a:xfrm>
            <a:off x="1144588"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8901</a:t>
            </a:r>
          </a:p>
        </p:txBody>
      </p:sp>
      <p:sp>
        <p:nvSpPr>
          <p:cNvPr id="47115" name="Text Box 12"/>
          <p:cNvSpPr txBox="1">
            <a:spLocks noChangeArrowheads="1"/>
          </p:cNvSpPr>
          <p:nvPr/>
        </p:nvSpPr>
        <p:spPr bwMode="auto">
          <a:xfrm>
            <a:off x="2071688"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8787</a:t>
            </a:r>
          </a:p>
        </p:txBody>
      </p:sp>
      <p:sp>
        <p:nvSpPr>
          <p:cNvPr id="47116" name="Text Box 13"/>
          <p:cNvSpPr txBox="1">
            <a:spLocks noChangeArrowheads="1"/>
          </p:cNvSpPr>
          <p:nvPr/>
        </p:nvSpPr>
        <p:spPr bwMode="auto">
          <a:xfrm>
            <a:off x="3224213"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4313</a:t>
            </a:r>
          </a:p>
        </p:txBody>
      </p:sp>
      <p:sp>
        <p:nvSpPr>
          <p:cNvPr id="47117" name="Text Box 14"/>
          <p:cNvSpPr txBox="1">
            <a:spLocks noChangeArrowheads="1"/>
          </p:cNvSpPr>
          <p:nvPr/>
        </p:nvSpPr>
        <p:spPr bwMode="auto">
          <a:xfrm>
            <a:off x="4379913" y="5595938"/>
            <a:ext cx="1033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1601</a:t>
            </a:r>
          </a:p>
        </p:txBody>
      </p:sp>
      <p:sp>
        <p:nvSpPr>
          <p:cNvPr id="47118" name="Text Box 15"/>
          <p:cNvSpPr txBox="1">
            <a:spLocks noChangeArrowheads="1"/>
          </p:cNvSpPr>
          <p:nvPr/>
        </p:nvSpPr>
        <p:spPr bwMode="auto">
          <a:xfrm>
            <a:off x="5562600" y="5595938"/>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682</a:t>
            </a:r>
          </a:p>
        </p:txBody>
      </p:sp>
      <p:sp>
        <p:nvSpPr>
          <p:cNvPr id="47119" name="Text Box 17"/>
          <p:cNvSpPr txBox="1">
            <a:spLocks noChangeArrowheads="1"/>
          </p:cNvSpPr>
          <p:nvPr/>
        </p:nvSpPr>
        <p:spPr bwMode="auto">
          <a:xfrm>
            <a:off x="127000" y="5280025"/>
            <a:ext cx="247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400" b="1"/>
              <a:t>Number at risk</a:t>
            </a:r>
          </a:p>
        </p:txBody>
      </p:sp>
      <p:sp>
        <p:nvSpPr>
          <p:cNvPr id="47120" name="Text Box 18"/>
          <p:cNvSpPr txBox="1">
            <a:spLocks noChangeArrowheads="1"/>
          </p:cNvSpPr>
          <p:nvPr/>
        </p:nvSpPr>
        <p:spPr bwMode="auto">
          <a:xfrm>
            <a:off x="3906838" y="5207000"/>
            <a:ext cx="1335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Years</a:t>
            </a:r>
          </a:p>
        </p:txBody>
      </p:sp>
      <p:sp>
        <p:nvSpPr>
          <p:cNvPr id="47121" name="Line 19"/>
          <p:cNvSpPr>
            <a:spLocks noChangeShapeType="1"/>
          </p:cNvSpPr>
          <p:nvPr/>
        </p:nvSpPr>
        <p:spPr bwMode="auto">
          <a:xfrm>
            <a:off x="1433513" y="1447800"/>
            <a:ext cx="0" cy="3429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Line 20"/>
          <p:cNvSpPr>
            <a:spLocks noChangeShapeType="1"/>
          </p:cNvSpPr>
          <p:nvPr/>
        </p:nvSpPr>
        <p:spPr bwMode="auto">
          <a:xfrm>
            <a:off x="1484313" y="4889500"/>
            <a:ext cx="69818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Line 21"/>
          <p:cNvSpPr>
            <a:spLocks noChangeShapeType="1"/>
          </p:cNvSpPr>
          <p:nvPr/>
        </p:nvSpPr>
        <p:spPr bwMode="auto">
          <a:xfrm>
            <a:off x="1431925"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22"/>
          <p:cNvSpPr>
            <a:spLocks noChangeShapeType="1"/>
          </p:cNvSpPr>
          <p:nvPr/>
        </p:nvSpPr>
        <p:spPr bwMode="auto">
          <a:xfrm>
            <a:off x="2598738"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3"/>
          <p:cNvSpPr>
            <a:spLocks noChangeShapeType="1"/>
          </p:cNvSpPr>
          <p:nvPr/>
        </p:nvSpPr>
        <p:spPr bwMode="auto">
          <a:xfrm>
            <a:off x="3765550"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24"/>
          <p:cNvSpPr>
            <a:spLocks noChangeShapeType="1"/>
          </p:cNvSpPr>
          <p:nvPr/>
        </p:nvSpPr>
        <p:spPr bwMode="auto">
          <a:xfrm>
            <a:off x="4932363"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25"/>
          <p:cNvSpPr>
            <a:spLocks noChangeShapeType="1"/>
          </p:cNvSpPr>
          <p:nvPr/>
        </p:nvSpPr>
        <p:spPr bwMode="auto">
          <a:xfrm>
            <a:off x="6099175"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27"/>
          <p:cNvSpPr>
            <a:spLocks noChangeShapeType="1"/>
          </p:cNvSpPr>
          <p:nvPr/>
        </p:nvSpPr>
        <p:spPr bwMode="auto">
          <a:xfrm>
            <a:off x="8432800" y="4864100"/>
            <a:ext cx="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8"/>
          <p:cNvSpPr>
            <a:spLocks noChangeShapeType="1"/>
          </p:cNvSpPr>
          <p:nvPr/>
        </p:nvSpPr>
        <p:spPr bwMode="auto">
          <a:xfrm>
            <a:off x="1341438" y="48625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9"/>
          <p:cNvSpPr>
            <a:spLocks noChangeShapeType="1"/>
          </p:cNvSpPr>
          <p:nvPr/>
        </p:nvSpPr>
        <p:spPr bwMode="auto">
          <a:xfrm>
            <a:off x="1341438" y="43672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30"/>
          <p:cNvSpPr>
            <a:spLocks noChangeShapeType="1"/>
          </p:cNvSpPr>
          <p:nvPr/>
        </p:nvSpPr>
        <p:spPr bwMode="auto">
          <a:xfrm>
            <a:off x="1341438" y="3881438"/>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31"/>
          <p:cNvSpPr>
            <a:spLocks noChangeShapeType="1"/>
          </p:cNvSpPr>
          <p:nvPr/>
        </p:nvSpPr>
        <p:spPr bwMode="auto">
          <a:xfrm>
            <a:off x="1341438" y="3386138"/>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32"/>
          <p:cNvSpPr>
            <a:spLocks noChangeShapeType="1"/>
          </p:cNvSpPr>
          <p:nvPr/>
        </p:nvSpPr>
        <p:spPr bwMode="auto">
          <a:xfrm>
            <a:off x="1341438" y="29194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33"/>
          <p:cNvSpPr>
            <a:spLocks noChangeShapeType="1"/>
          </p:cNvSpPr>
          <p:nvPr/>
        </p:nvSpPr>
        <p:spPr bwMode="auto">
          <a:xfrm>
            <a:off x="1341438" y="2433638"/>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34"/>
          <p:cNvSpPr>
            <a:spLocks noChangeShapeType="1"/>
          </p:cNvSpPr>
          <p:nvPr/>
        </p:nvSpPr>
        <p:spPr bwMode="auto">
          <a:xfrm>
            <a:off x="1341438" y="19542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35"/>
          <p:cNvSpPr>
            <a:spLocks noChangeShapeType="1"/>
          </p:cNvSpPr>
          <p:nvPr/>
        </p:nvSpPr>
        <p:spPr bwMode="auto">
          <a:xfrm>
            <a:off x="1341438" y="1458913"/>
            <a:ext cx="92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Text Box 36"/>
          <p:cNvSpPr txBox="1">
            <a:spLocks noChangeArrowheads="1"/>
          </p:cNvSpPr>
          <p:nvPr/>
        </p:nvSpPr>
        <p:spPr bwMode="auto">
          <a:xfrm>
            <a:off x="1019175" y="468630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0</a:t>
            </a:r>
          </a:p>
        </p:txBody>
      </p:sp>
      <p:sp>
        <p:nvSpPr>
          <p:cNvPr id="47138" name="Text Box 37"/>
          <p:cNvSpPr txBox="1">
            <a:spLocks noChangeArrowheads="1"/>
          </p:cNvSpPr>
          <p:nvPr/>
        </p:nvSpPr>
        <p:spPr bwMode="auto">
          <a:xfrm>
            <a:off x="1019175" y="419100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1</a:t>
            </a:r>
          </a:p>
        </p:txBody>
      </p:sp>
      <p:sp>
        <p:nvSpPr>
          <p:cNvPr id="47139" name="Text Box 38"/>
          <p:cNvSpPr txBox="1">
            <a:spLocks noChangeArrowheads="1"/>
          </p:cNvSpPr>
          <p:nvPr/>
        </p:nvSpPr>
        <p:spPr bwMode="auto">
          <a:xfrm>
            <a:off x="1019175" y="37147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2</a:t>
            </a:r>
          </a:p>
        </p:txBody>
      </p:sp>
      <p:sp>
        <p:nvSpPr>
          <p:cNvPr id="47140" name="Text Box 39"/>
          <p:cNvSpPr txBox="1">
            <a:spLocks noChangeArrowheads="1"/>
          </p:cNvSpPr>
          <p:nvPr/>
        </p:nvSpPr>
        <p:spPr bwMode="auto">
          <a:xfrm>
            <a:off x="1019175" y="3209925"/>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3</a:t>
            </a:r>
          </a:p>
        </p:txBody>
      </p:sp>
      <p:sp>
        <p:nvSpPr>
          <p:cNvPr id="47141" name="Text Box 40"/>
          <p:cNvSpPr txBox="1">
            <a:spLocks noChangeArrowheads="1"/>
          </p:cNvSpPr>
          <p:nvPr/>
        </p:nvSpPr>
        <p:spPr bwMode="auto">
          <a:xfrm>
            <a:off x="1019175" y="274320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4</a:t>
            </a:r>
          </a:p>
        </p:txBody>
      </p:sp>
      <p:sp>
        <p:nvSpPr>
          <p:cNvPr id="47142" name="Text Box 41"/>
          <p:cNvSpPr txBox="1">
            <a:spLocks noChangeArrowheads="1"/>
          </p:cNvSpPr>
          <p:nvPr/>
        </p:nvSpPr>
        <p:spPr bwMode="auto">
          <a:xfrm>
            <a:off x="1019175" y="2257425"/>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5</a:t>
            </a:r>
          </a:p>
        </p:txBody>
      </p:sp>
      <p:sp>
        <p:nvSpPr>
          <p:cNvPr id="47143" name="Text Box 42"/>
          <p:cNvSpPr txBox="1">
            <a:spLocks noChangeArrowheads="1"/>
          </p:cNvSpPr>
          <p:nvPr/>
        </p:nvSpPr>
        <p:spPr bwMode="auto">
          <a:xfrm>
            <a:off x="1019175" y="1785938"/>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6</a:t>
            </a:r>
          </a:p>
        </p:txBody>
      </p:sp>
      <p:sp>
        <p:nvSpPr>
          <p:cNvPr id="47144" name="Text Box 43"/>
          <p:cNvSpPr txBox="1">
            <a:spLocks noChangeArrowheads="1"/>
          </p:cNvSpPr>
          <p:nvPr/>
        </p:nvSpPr>
        <p:spPr bwMode="auto">
          <a:xfrm>
            <a:off x="1019175" y="12763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r" eaLnBrk="1" hangingPunct="1">
              <a:spcBef>
                <a:spcPct val="50000"/>
              </a:spcBef>
            </a:pPr>
            <a:r>
              <a:rPr lang="en-US" altLang="en-US" sz="1600" b="1"/>
              <a:t>7</a:t>
            </a:r>
          </a:p>
        </p:txBody>
      </p:sp>
      <p:sp>
        <p:nvSpPr>
          <p:cNvPr id="47145" name="Text Box 44"/>
          <p:cNvSpPr txBox="1">
            <a:spLocks noChangeArrowheads="1"/>
          </p:cNvSpPr>
          <p:nvPr/>
        </p:nvSpPr>
        <p:spPr bwMode="auto">
          <a:xfrm>
            <a:off x="1247775"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0</a:t>
            </a:r>
          </a:p>
        </p:txBody>
      </p:sp>
      <p:sp>
        <p:nvSpPr>
          <p:cNvPr id="47146" name="Text Box 45"/>
          <p:cNvSpPr txBox="1">
            <a:spLocks noChangeArrowheads="1"/>
          </p:cNvSpPr>
          <p:nvPr/>
        </p:nvSpPr>
        <p:spPr bwMode="auto">
          <a:xfrm>
            <a:off x="2408238"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1</a:t>
            </a:r>
          </a:p>
        </p:txBody>
      </p:sp>
      <p:sp>
        <p:nvSpPr>
          <p:cNvPr id="47147" name="Text Box 46"/>
          <p:cNvSpPr txBox="1">
            <a:spLocks noChangeArrowheads="1"/>
          </p:cNvSpPr>
          <p:nvPr/>
        </p:nvSpPr>
        <p:spPr bwMode="auto">
          <a:xfrm>
            <a:off x="3589338"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2</a:t>
            </a:r>
          </a:p>
        </p:txBody>
      </p:sp>
      <p:sp>
        <p:nvSpPr>
          <p:cNvPr id="47148" name="Text Box 47"/>
          <p:cNvSpPr txBox="1">
            <a:spLocks noChangeArrowheads="1"/>
          </p:cNvSpPr>
          <p:nvPr/>
        </p:nvSpPr>
        <p:spPr bwMode="auto">
          <a:xfrm>
            <a:off x="4741863"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3</a:t>
            </a:r>
          </a:p>
        </p:txBody>
      </p:sp>
      <p:sp>
        <p:nvSpPr>
          <p:cNvPr id="47149" name="Text Box 48"/>
          <p:cNvSpPr txBox="1">
            <a:spLocks noChangeArrowheads="1"/>
          </p:cNvSpPr>
          <p:nvPr/>
        </p:nvSpPr>
        <p:spPr bwMode="auto">
          <a:xfrm>
            <a:off x="5897563"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4</a:t>
            </a:r>
          </a:p>
        </p:txBody>
      </p:sp>
      <p:sp>
        <p:nvSpPr>
          <p:cNvPr id="47150" name="Text Box 50"/>
          <p:cNvSpPr txBox="1">
            <a:spLocks noChangeArrowheads="1"/>
          </p:cNvSpPr>
          <p:nvPr/>
        </p:nvSpPr>
        <p:spPr bwMode="auto">
          <a:xfrm>
            <a:off x="8247063" y="4921250"/>
            <a:ext cx="36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600" b="1"/>
              <a:t>6</a:t>
            </a:r>
          </a:p>
        </p:txBody>
      </p:sp>
      <p:sp>
        <p:nvSpPr>
          <p:cNvPr id="47151" name="Text Box 51"/>
          <p:cNvSpPr txBox="1">
            <a:spLocks noChangeArrowheads="1"/>
          </p:cNvSpPr>
          <p:nvPr/>
        </p:nvSpPr>
        <p:spPr bwMode="auto">
          <a:xfrm rot="-5400000">
            <a:off x="-1381919" y="2978945"/>
            <a:ext cx="406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800" b="1"/>
              <a:t>Cumulative Incidence, %</a:t>
            </a:r>
          </a:p>
        </p:txBody>
      </p:sp>
      <p:sp>
        <p:nvSpPr>
          <p:cNvPr id="47152" name="Text Box 52"/>
          <p:cNvSpPr txBox="1">
            <a:spLocks noChangeArrowheads="1"/>
          </p:cNvSpPr>
          <p:nvPr/>
        </p:nvSpPr>
        <p:spPr bwMode="auto">
          <a:xfrm>
            <a:off x="1504950" y="2624138"/>
            <a:ext cx="3259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800" b="1"/>
              <a:t>HR 0.80 (95% CI 0.67−0.97)</a:t>
            </a:r>
            <a:br>
              <a:rPr lang="en-US" altLang="en-US" sz="1800" b="1"/>
            </a:br>
            <a:r>
              <a:rPr lang="en-US" altLang="en-US" sz="1800" b="1"/>
              <a:t>P=0.021</a:t>
            </a:r>
          </a:p>
        </p:txBody>
      </p:sp>
      <p:sp>
        <p:nvSpPr>
          <p:cNvPr id="47153" name="Freeform 53"/>
          <p:cNvSpPr>
            <a:spLocks/>
          </p:cNvSpPr>
          <p:nvPr/>
        </p:nvSpPr>
        <p:spPr bwMode="auto">
          <a:xfrm>
            <a:off x="1962150" y="1890713"/>
            <a:ext cx="5757863" cy="2843212"/>
          </a:xfrm>
          <a:custGeom>
            <a:avLst/>
            <a:gdLst>
              <a:gd name="T0" fmla="*/ 2147483647 w 3627"/>
              <a:gd name="T1" fmla="*/ 2147483647 h 1791"/>
              <a:gd name="T2" fmla="*/ 2147483647 w 3627"/>
              <a:gd name="T3" fmla="*/ 2147483647 h 1791"/>
              <a:gd name="T4" fmla="*/ 2147483647 w 3627"/>
              <a:gd name="T5" fmla="*/ 2147483647 h 1791"/>
              <a:gd name="T6" fmla="*/ 2147483647 w 3627"/>
              <a:gd name="T7" fmla="*/ 2147483647 h 1791"/>
              <a:gd name="T8" fmla="*/ 2147483647 w 3627"/>
              <a:gd name="T9" fmla="*/ 2147483647 h 1791"/>
              <a:gd name="T10" fmla="*/ 2147483647 w 3627"/>
              <a:gd name="T11" fmla="*/ 2147483647 h 1791"/>
              <a:gd name="T12" fmla="*/ 2147483647 w 3627"/>
              <a:gd name="T13" fmla="*/ 2147483647 h 1791"/>
              <a:gd name="T14" fmla="*/ 2147483647 w 3627"/>
              <a:gd name="T15" fmla="*/ 2147483647 h 1791"/>
              <a:gd name="T16" fmla="*/ 2147483647 w 3627"/>
              <a:gd name="T17" fmla="*/ 2147483647 h 1791"/>
              <a:gd name="T18" fmla="*/ 2147483647 w 3627"/>
              <a:gd name="T19" fmla="*/ 2147483647 h 1791"/>
              <a:gd name="T20" fmla="*/ 2147483647 w 3627"/>
              <a:gd name="T21" fmla="*/ 2147483647 h 1791"/>
              <a:gd name="T22" fmla="*/ 2147483647 w 3627"/>
              <a:gd name="T23" fmla="*/ 2147483647 h 1791"/>
              <a:gd name="T24" fmla="*/ 2147483647 w 3627"/>
              <a:gd name="T25" fmla="*/ 2147483647 h 1791"/>
              <a:gd name="T26" fmla="*/ 2147483647 w 3627"/>
              <a:gd name="T27" fmla="*/ 2147483647 h 1791"/>
              <a:gd name="T28" fmla="*/ 2147483647 w 3627"/>
              <a:gd name="T29" fmla="*/ 2147483647 h 1791"/>
              <a:gd name="T30" fmla="*/ 2147483647 w 3627"/>
              <a:gd name="T31" fmla="*/ 2147483647 h 1791"/>
              <a:gd name="T32" fmla="*/ 2147483647 w 3627"/>
              <a:gd name="T33" fmla="*/ 2147483647 h 1791"/>
              <a:gd name="T34" fmla="*/ 2147483647 w 3627"/>
              <a:gd name="T35" fmla="*/ 2147483647 h 1791"/>
              <a:gd name="T36" fmla="*/ 2147483647 w 3627"/>
              <a:gd name="T37" fmla="*/ 2147483647 h 1791"/>
              <a:gd name="T38" fmla="*/ 2147483647 w 3627"/>
              <a:gd name="T39" fmla="*/ 2147483647 h 1791"/>
              <a:gd name="T40" fmla="*/ 2147483647 w 3627"/>
              <a:gd name="T41" fmla="*/ 2147483647 h 1791"/>
              <a:gd name="T42" fmla="*/ 2147483647 w 3627"/>
              <a:gd name="T43" fmla="*/ 2147483647 h 1791"/>
              <a:gd name="T44" fmla="*/ 2147483647 w 3627"/>
              <a:gd name="T45" fmla="*/ 2147483647 h 1791"/>
              <a:gd name="T46" fmla="*/ 2147483647 w 3627"/>
              <a:gd name="T47" fmla="*/ 2147483647 h 1791"/>
              <a:gd name="T48" fmla="*/ 2147483647 w 3627"/>
              <a:gd name="T49" fmla="*/ 2147483647 h 1791"/>
              <a:gd name="T50" fmla="*/ 2147483647 w 3627"/>
              <a:gd name="T51" fmla="*/ 2147483647 h 1791"/>
              <a:gd name="T52" fmla="*/ 2147483647 w 3627"/>
              <a:gd name="T53" fmla="*/ 2147483647 h 1791"/>
              <a:gd name="T54" fmla="*/ 2147483647 w 3627"/>
              <a:gd name="T55" fmla="*/ 2147483647 h 1791"/>
              <a:gd name="T56" fmla="*/ 2147483647 w 3627"/>
              <a:gd name="T57" fmla="*/ 2147483647 h 1791"/>
              <a:gd name="T58" fmla="*/ 2147483647 w 3627"/>
              <a:gd name="T59" fmla="*/ 2147483647 h 1791"/>
              <a:gd name="T60" fmla="*/ 2147483647 w 3627"/>
              <a:gd name="T61" fmla="*/ 2147483647 h 1791"/>
              <a:gd name="T62" fmla="*/ 2147483647 w 3627"/>
              <a:gd name="T63" fmla="*/ 2147483647 h 1791"/>
              <a:gd name="T64" fmla="*/ 2147483647 w 3627"/>
              <a:gd name="T65" fmla="*/ 2147483647 h 1791"/>
              <a:gd name="T66" fmla="*/ 2147483647 w 3627"/>
              <a:gd name="T67" fmla="*/ 2147483647 h 1791"/>
              <a:gd name="T68" fmla="*/ 0 w 3627"/>
              <a:gd name="T69" fmla="*/ 2147483647 h 1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27"/>
              <a:gd name="T106" fmla="*/ 0 h 1791"/>
              <a:gd name="T107" fmla="*/ 3627 w 3627"/>
              <a:gd name="T108" fmla="*/ 1791 h 1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27" h="1791">
                <a:moveTo>
                  <a:pt x="3627" y="0"/>
                </a:moveTo>
                <a:lnTo>
                  <a:pt x="3021" y="6"/>
                </a:lnTo>
                <a:lnTo>
                  <a:pt x="3021" y="147"/>
                </a:lnTo>
                <a:lnTo>
                  <a:pt x="2976" y="147"/>
                </a:lnTo>
                <a:lnTo>
                  <a:pt x="2973" y="252"/>
                </a:lnTo>
                <a:lnTo>
                  <a:pt x="2655" y="255"/>
                </a:lnTo>
                <a:lnTo>
                  <a:pt x="2658" y="303"/>
                </a:lnTo>
                <a:lnTo>
                  <a:pt x="2466" y="297"/>
                </a:lnTo>
                <a:lnTo>
                  <a:pt x="2442" y="342"/>
                </a:lnTo>
                <a:lnTo>
                  <a:pt x="2313" y="339"/>
                </a:lnTo>
                <a:lnTo>
                  <a:pt x="2298" y="387"/>
                </a:lnTo>
                <a:lnTo>
                  <a:pt x="2286" y="423"/>
                </a:lnTo>
                <a:lnTo>
                  <a:pt x="2247" y="441"/>
                </a:lnTo>
                <a:lnTo>
                  <a:pt x="2202" y="495"/>
                </a:lnTo>
                <a:lnTo>
                  <a:pt x="2190" y="516"/>
                </a:lnTo>
                <a:lnTo>
                  <a:pt x="2124" y="516"/>
                </a:lnTo>
                <a:lnTo>
                  <a:pt x="2094" y="534"/>
                </a:lnTo>
                <a:lnTo>
                  <a:pt x="2073" y="531"/>
                </a:lnTo>
                <a:lnTo>
                  <a:pt x="2061" y="558"/>
                </a:lnTo>
                <a:lnTo>
                  <a:pt x="2037" y="561"/>
                </a:lnTo>
                <a:lnTo>
                  <a:pt x="2007" y="618"/>
                </a:lnTo>
                <a:lnTo>
                  <a:pt x="1986" y="645"/>
                </a:lnTo>
                <a:lnTo>
                  <a:pt x="1932" y="639"/>
                </a:lnTo>
                <a:lnTo>
                  <a:pt x="1896" y="663"/>
                </a:lnTo>
                <a:lnTo>
                  <a:pt x="1863" y="672"/>
                </a:lnTo>
                <a:lnTo>
                  <a:pt x="1869" y="726"/>
                </a:lnTo>
                <a:lnTo>
                  <a:pt x="1758" y="735"/>
                </a:lnTo>
                <a:lnTo>
                  <a:pt x="1722" y="741"/>
                </a:lnTo>
                <a:lnTo>
                  <a:pt x="1662" y="777"/>
                </a:lnTo>
                <a:lnTo>
                  <a:pt x="1650" y="813"/>
                </a:lnTo>
                <a:lnTo>
                  <a:pt x="1596" y="837"/>
                </a:lnTo>
                <a:lnTo>
                  <a:pt x="1590" y="873"/>
                </a:lnTo>
                <a:lnTo>
                  <a:pt x="1554" y="876"/>
                </a:lnTo>
                <a:lnTo>
                  <a:pt x="1557" y="909"/>
                </a:lnTo>
                <a:lnTo>
                  <a:pt x="1503" y="915"/>
                </a:lnTo>
                <a:lnTo>
                  <a:pt x="1479" y="915"/>
                </a:lnTo>
                <a:lnTo>
                  <a:pt x="1476" y="939"/>
                </a:lnTo>
                <a:lnTo>
                  <a:pt x="1416" y="1011"/>
                </a:lnTo>
                <a:lnTo>
                  <a:pt x="1374" y="1017"/>
                </a:lnTo>
                <a:lnTo>
                  <a:pt x="1347" y="1032"/>
                </a:lnTo>
                <a:lnTo>
                  <a:pt x="1320" y="1059"/>
                </a:lnTo>
                <a:lnTo>
                  <a:pt x="1284" y="1083"/>
                </a:lnTo>
                <a:lnTo>
                  <a:pt x="1242" y="1083"/>
                </a:lnTo>
                <a:lnTo>
                  <a:pt x="1194" y="1089"/>
                </a:lnTo>
                <a:lnTo>
                  <a:pt x="1173" y="1119"/>
                </a:lnTo>
                <a:lnTo>
                  <a:pt x="1137" y="1122"/>
                </a:lnTo>
                <a:lnTo>
                  <a:pt x="1056" y="1170"/>
                </a:lnTo>
                <a:lnTo>
                  <a:pt x="1002" y="1197"/>
                </a:lnTo>
                <a:lnTo>
                  <a:pt x="930" y="1227"/>
                </a:lnTo>
                <a:lnTo>
                  <a:pt x="900" y="1263"/>
                </a:lnTo>
                <a:lnTo>
                  <a:pt x="864" y="1311"/>
                </a:lnTo>
                <a:lnTo>
                  <a:pt x="765" y="1362"/>
                </a:lnTo>
                <a:lnTo>
                  <a:pt x="690" y="1383"/>
                </a:lnTo>
                <a:lnTo>
                  <a:pt x="618" y="1422"/>
                </a:lnTo>
                <a:lnTo>
                  <a:pt x="576" y="1458"/>
                </a:lnTo>
                <a:lnTo>
                  <a:pt x="552" y="1461"/>
                </a:lnTo>
                <a:lnTo>
                  <a:pt x="513" y="1485"/>
                </a:lnTo>
                <a:lnTo>
                  <a:pt x="480" y="1503"/>
                </a:lnTo>
                <a:lnTo>
                  <a:pt x="435" y="1527"/>
                </a:lnTo>
                <a:lnTo>
                  <a:pt x="405" y="1569"/>
                </a:lnTo>
                <a:lnTo>
                  <a:pt x="342" y="1599"/>
                </a:lnTo>
                <a:lnTo>
                  <a:pt x="318" y="1620"/>
                </a:lnTo>
                <a:lnTo>
                  <a:pt x="300" y="1644"/>
                </a:lnTo>
                <a:lnTo>
                  <a:pt x="270" y="1647"/>
                </a:lnTo>
                <a:lnTo>
                  <a:pt x="219" y="1662"/>
                </a:lnTo>
                <a:lnTo>
                  <a:pt x="186" y="1701"/>
                </a:lnTo>
                <a:lnTo>
                  <a:pt x="120" y="1701"/>
                </a:lnTo>
                <a:lnTo>
                  <a:pt x="81" y="1719"/>
                </a:lnTo>
                <a:lnTo>
                  <a:pt x="36" y="1749"/>
                </a:lnTo>
                <a:lnTo>
                  <a:pt x="0" y="1791"/>
                </a:lnTo>
              </a:path>
            </a:pathLst>
          </a:custGeom>
          <a:noFill/>
          <a:ln w="2857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54" name="Freeform 54"/>
          <p:cNvSpPr>
            <a:spLocks/>
          </p:cNvSpPr>
          <p:nvPr/>
        </p:nvSpPr>
        <p:spPr bwMode="auto">
          <a:xfrm>
            <a:off x="1466850" y="2476500"/>
            <a:ext cx="5953125" cy="2371725"/>
          </a:xfrm>
          <a:custGeom>
            <a:avLst/>
            <a:gdLst>
              <a:gd name="T0" fmla="*/ 2147483647 w 3750"/>
              <a:gd name="T1" fmla="*/ 0 h 1494"/>
              <a:gd name="T2" fmla="*/ 2147483647 w 3750"/>
              <a:gd name="T3" fmla="*/ 2147483647 h 1494"/>
              <a:gd name="T4" fmla="*/ 2147483647 w 3750"/>
              <a:gd name="T5" fmla="*/ 2147483647 h 1494"/>
              <a:gd name="T6" fmla="*/ 2147483647 w 3750"/>
              <a:gd name="T7" fmla="*/ 2147483647 h 1494"/>
              <a:gd name="T8" fmla="*/ 2147483647 w 3750"/>
              <a:gd name="T9" fmla="*/ 2147483647 h 1494"/>
              <a:gd name="T10" fmla="*/ 2147483647 w 3750"/>
              <a:gd name="T11" fmla="*/ 2147483647 h 1494"/>
              <a:gd name="T12" fmla="*/ 2147483647 w 3750"/>
              <a:gd name="T13" fmla="*/ 2147483647 h 1494"/>
              <a:gd name="T14" fmla="*/ 2147483647 w 3750"/>
              <a:gd name="T15" fmla="*/ 2147483647 h 1494"/>
              <a:gd name="T16" fmla="*/ 2147483647 w 3750"/>
              <a:gd name="T17" fmla="*/ 2147483647 h 1494"/>
              <a:gd name="T18" fmla="*/ 2147483647 w 3750"/>
              <a:gd name="T19" fmla="*/ 2147483647 h 1494"/>
              <a:gd name="T20" fmla="*/ 2147483647 w 3750"/>
              <a:gd name="T21" fmla="*/ 2147483647 h 1494"/>
              <a:gd name="T22" fmla="*/ 2147483647 w 3750"/>
              <a:gd name="T23" fmla="*/ 2147483647 h 1494"/>
              <a:gd name="T24" fmla="*/ 2147483647 w 3750"/>
              <a:gd name="T25" fmla="*/ 2147483647 h 1494"/>
              <a:gd name="T26" fmla="*/ 2147483647 w 3750"/>
              <a:gd name="T27" fmla="*/ 2147483647 h 1494"/>
              <a:gd name="T28" fmla="*/ 2147483647 w 3750"/>
              <a:gd name="T29" fmla="*/ 2147483647 h 1494"/>
              <a:gd name="T30" fmla="*/ 2147483647 w 3750"/>
              <a:gd name="T31" fmla="*/ 2147483647 h 1494"/>
              <a:gd name="T32" fmla="*/ 2147483647 w 3750"/>
              <a:gd name="T33" fmla="*/ 2147483647 h 1494"/>
              <a:gd name="T34" fmla="*/ 2147483647 w 3750"/>
              <a:gd name="T35" fmla="*/ 2147483647 h 1494"/>
              <a:gd name="T36" fmla="*/ 2147483647 w 3750"/>
              <a:gd name="T37" fmla="*/ 2147483647 h 1494"/>
              <a:gd name="T38" fmla="*/ 2147483647 w 3750"/>
              <a:gd name="T39" fmla="*/ 2147483647 h 1494"/>
              <a:gd name="T40" fmla="*/ 2147483647 w 3750"/>
              <a:gd name="T41" fmla="*/ 2147483647 h 1494"/>
              <a:gd name="T42" fmla="*/ 2147483647 w 3750"/>
              <a:gd name="T43" fmla="*/ 2147483647 h 1494"/>
              <a:gd name="T44" fmla="*/ 2147483647 w 3750"/>
              <a:gd name="T45" fmla="*/ 2147483647 h 1494"/>
              <a:gd name="T46" fmla="*/ 2147483647 w 3750"/>
              <a:gd name="T47" fmla="*/ 2147483647 h 1494"/>
              <a:gd name="T48" fmla="*/ 2147483647 w 3750"/>
              <a:gd name="T49" fmla="*/ 2147483647 h 1494"/>
              <a:gd name="T50" fmla="*/ 2147483647 w 3750"/>
              <a:gd name="T51" fmla="*/ 2147483647 h 1494"/>
              <a:gd name="T52" fmla="*/ 2147483647 w 3750"/>
              <a:gd name="T53" fmla="*/ 2147483647 h 1494"/>
              <a:gd name="T54" fmla="*/ 2147483647 w 3750"/>
              <a:gd name="T55" fmla="*/ 2147483647 h 1494"/>
              <a:gd name="T56" fmla="*/ 2147483647 w 3750"/>
              <a:gd name="T57" fmla="*/ 2147483647 h 1494"/>
              <a:gd name="T58" fmla="*/ 2147483647 w 3750"/>
              <a:gd name="T59" fmla="*/ 2147483647 h 1494"/>
              <a:gd name="T60" fmla="*/ 2147483647 w 3750"/>
              <a:gd name="T61" fmla="*/ 2147483647 h 1494"/>
              <a:gd name="T62" fmla="*/ 2147483647 w 3750"/>
              <a:gd name="T63" fmla="*/ 2147483647 h 1494"/>
              <a:gd name="T64" fmla="*/ 2147483647 w 3750"/>
              <a:gd name="T65" fmla="*/ 2147483647 h 1494"/>
              <a:gd name="T66" fmla="*/ 2147483647 w 3750"/>
              <a:gd name="T67" fmla="*/ 2147483647 h 1494"/>
              <a:gd name="T68" fmla="*/ 2147483647 w 3750"/>
              <a:gd name="T69" fmla="*/ 2147483647 h 1494"/>
              <a:gd name="T70" fmla="*/ 2147483647 w 3750"/>
              <a:gd name="T71" fmla="*/ 2147483647 h 1494"/>
              <a:gd name="T72" fmla="*/ 2147483647 w 3750"/>
              <a:gd name="T73" fmla="*/ 2147483647 h 1494"/>
              <a:gd name="T74" fmla="*/ 2147483647 w 3750"/>
              <a:gd name="T75" fmla="*/ 2147483647 h 1494"/>
              <a:gd name="T76" fmla="*/ 2147483647 w 3750"/>
              <a:gd name="T77" fmla="*/ 2147483647 h 1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50"/>
              <a:gd name="T118" fmla="*/ 0 h 1494"/>
              <a:gd name="T119" fmla="*/ 3750 w 3750"/>
              <a:gd name="T120" fmla="*/ 1494 h 1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50" h="1494">
                <a:moveTo>
                  <a:pt x="3750" y="0"/>
                </a:moveTo>
                <a:lnTo>
                  <a:pt x="3153" y="0"/>
                </a:lnTo>
                <a:lnTo>
                  <a:pt x="3153" y="75"/>
                </a:lnTo>
                <a:lnTo>
                  <a:pt x="3117" y="81"/>
                </a:lnTo>
                <a:lnTo>
                  <a:pt x="3117" y="141"/>
                </a:lnTo>
                <a:lnTo>
                  <a:pt x="3069" y="141"/>
                </a:lnTo>
                <a:lnTo>
                  <a:pt x="3066" y="195"/>
                </a:lnTo>
                <a:lnTo>
                  <a:pt x="2976" y="195"/>
                </a:lnTo>
                <a:lnTo>
                  <a:pt x="2970" y="237"/>
                </a:lnTo>
                <a:lnTo>
                  <a:pt x="2853" y="237"/>
                </a:lnTo>
                <a:lnTo>
                  <a:pt x="2838" y="273"/>
                </a:lnTo>
                <a:lnTo>
                  <a:pt x="2802" y="282"/>
                </a:lnTo>
                <a:lnTo>
                  <a:pt x="2793" y="309"/>
                </a:lnTo>
                <a:lnTo>
                  <a:pt x="2781" y="324"/>
                </a:lnTo>
                <a:lnTo>
                  <a:pt x="2781" y="351"/>
                </a:lnTo>
                <a:lnTo>
                  <a:pt x="2670" y="354"/>
                </a:lnTo>
                <a:lnTo>
                  <a:pt x="2673" y="384"/>
                </a:lnTo>
                <a:lnTo>
                  <a:pt x="2598" y="384"/>
                </a:lnTo>
                <a:lnTo>
                  <a:pt x="2583" y="408"/>
                </a:lnTo>
                <a:lnTo>
                  <a:pt x="2436" y="408"/>
                </a:lnTo>
                <a:lnTo>
                  <a:pt x="2433" y="429"/>
                </a:lnTo>
                <a:lnTo>
                  <a:pt x="2361" y="426"/>
                </a:lnTo>
                <a:lnTo>
                  <a:pt x="2352" y="435"/>
                </a:lnTo>
                <a:lnTo>
                  <a:pt x="2286" y="435"/>
                </a:lnTo>
                <a:lnTo>
                  <a:pt x="2283" y="489"/>
                </a:lnTo>
                <a:lnTo>
                  <a:pt x="2229" y="483"/>
                </a:lnTo>
                <a:lnTo>
                  <a:pt x="2229" y="510"/>
                </a:lnTo>
                <a:lnTo>
                  <a:pt x="2145" y="507"/>
                </a:lnTo>
                <a:lnTo>
                  <a:pt x="2124" y="543"/>
                </a:lnTo>
                <a:lnTo>
                  <a:pt x="2085" y="552"/>
                </a:lnTo>
                <a:lnTo>
                  <a:pt x="2076" y="603"/>
                </a:lnTo>
                <a:lnTo>
                  <a:pt x="2055" y="660"/>
                </a:lnTo>
                <a:lnTo>
                  <a:pt x="2019" y="684"/>
                </a:lnTo>
                <a:lnTo>
                  <a:pt x="1977" y="708"/>
                </a:lnTo>
                <a:lnTo>
                  <a:pt x="1875" y="708"/>
                </a:lnTo>
                <a:lnTo>
                  <a:pt x="1821" y="729"/>
                </a:lnTo>
                <a:lnTo>
                  <a:pt x="1755" y="783"/>
                </a:lnTo>
                <a:lnTo>
                  <a:pt x="1743" y="807"/>
                </a:lnTo>
                <a:lnTo>
                  <a:pt x="1716" y="810"/>
                </a:lnTo>
                <a:lnTo>
                  <a:pt x="1695" y="837"/>
                </a:lnTo>
                <a:lnTo>
                  <a:pt x="1656" y="834"/>
                </a:lnTo>
                <a:lnTo>
                  <a:pt x="1611" y="834"/>
                </a:lnTo>
                <a:lnTo>
                  <a:pt x="1602" y="861"/>
                </a:lnTo>
                <a:lnTo>
                  <a:pt x="1572" y="876"/>
                </a:lnTo>
                <a:lnTo>
                  <a:pt x="1491" y="912"/>
                </a:lnTo>
                <a:lnTo>
                  <a:pt x="1464" y="930"/>
                </a:lnTo>
                <a:lnTo>
                  <a:pt x="1434" y="936"/>
                </a:lnTo>
                <a:lnTo>
                  <a:pt x="1392" y="930"/>
                </a:lnTo>
                <a:lnTo>
                  <a:pt x="1362" y="954"/>
                </a:lnTo>
                <a:lnTo>
                  <a:pt x="1323" y="954"/>
                </a:lnTo>
                <a:lnTo>
                  <a:pt x="1302" y="978"/>
                </a:lnTo>
                <a:lnTo>
                  <a:pt x="1275" y="999"/>
                </a:lnTo>
                <a:lnTo>
                  <a:pt x="1248" y="996"/>
                </a:lnTo>
                <a:lnTo>
                  <a:pt x="1194" y="1014"/>
                </a:lnTo>
                <a:lnTo>
                  <a:pt x="1170" y="1056"/>
                </a:lnTo>
                <a:lnTo>
                  <a:pt x="1134" y="1056"/>
                </a:lnTo>
                <a:lnTo>
                  <a:pt x="1092" y="1080"/>
                </a:lnTo>
                <a:lnTo>
                  <a:pt x="1047" y="1077"/>
                </a:lnTo>
                <a:lnTo>
                  <a:pt x="1002" y="1104"/>
                </a:lnTo>
                <a:lnTo>
                  <a:pt x="966" y="1110"/>
                </a:lnTo>
                <a:lnTo>
                  <a:pt x="930" y="1131"/>
                </a:lnTo>
                <a:lnTo>
                  <a:pt x="870" y="1176"/>
                </a:lnTo>
                <a:lnTo>
                  <a:pt x="816" y="1206"/>
                </a:lnTo>
                <a:lnTo>
                  <a:pt x="798" y="1227"/>
                </a:lnTo>
                <a:lnTo>
                  <a:pt x="771" y="1233"/>
                </a:lnTo>
                <a:lnTo>
                  <a:pt x="735" y="1260"/>
                </a:lnTo>
                <a:lnTo>
                  <a:pt x="699" y="1269"/>
                </a:lnTo>
                <a:lnTo>
                  <a:pt x="642" y="1290"/>
                </a:lnTo>
                <a:lnTo>
                  <a:pt x="528" y="1353"/>
                </a:lnTo>
                <a:lnTo>
                  <a:pt x="480" y="1362"/>
                </a:lnTo>
                <a:lnTo>
                  <a:pt x="396" y="1404"/>
                </a:lnTo>
                <a:lnTo>
                  <a:pt x="336" y="1407"/>
                </a:lnTo>
                <a:lnTo>
                  <a:pt x="300" y="1434"/>
                </a:lnTo>
                <a:lnTo>
                  <a:pt x="264" y="1440"/>
                </a:lnTo>
                <a:lnTo>
                  <a:pt x="225" y="1437"/>
                </a:lnTo>
                <a:lnTo>
                  <a:pt x="213" y="1458"/>
                </a:lnTo>
                <a:lnTo>
                  <a:pt x="153" y="1461"/>
                </a:lnTo>
                <a:lnTo>
                  <a:pt x="111" y="1491"/>
                </a:lnTo>
                <a:lnTo>
                  <a:pt x="0" y="1494"/>
                </a:lnTo>
              </a:path>
            </a:pathLst>
          </a:custGeom>
          <a:noFill/>
          <a:ln w="33338">
            <a:solidFill>
              <a:srgbClr val="08BFF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55" name="Line 55"/>
          <p:cNvSpPr>
            <a:spLocks noChangeShapeType="1"/>
          </p:cNvSpPr>
          <p:nvPr/>
        </p:nvSpPr>
        <p:spPr bwMode="auto">
          <a:xfrm>
            <a:off x="1598613" y="1539875"/>
            <a:ext cx="687387" cy="1588"/>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6" name="Line 56"/>
          <p:cNvSpPr>
            <a:spLocks noChangeShapeType="1"/>
          </p:cNvSpPr>
          <p:nvPr/>
        </p:nvSpPr>
        <p:spPr bwMode="auto">
          <a:xfrm>
            <a:off x="3960813" y="1539875"/>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Text Box 57"/>
          <p:cNvSpPr txBox="1">
            <a:spLocks noChangeArrowheads="1"/>
          </p:cNvSpPr>
          <p:nvPr/>
        </p:nvSpPr>
        <p:spPr bwMode="auto">
          <a:xfrm>
            <a:off x="2366963" y="1371600"/>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600" b="1"/>
              <a:t>Rosuvastatin</a:t>
            </a:r>
          </a:p>
        </p:txBody>
      </p:sp>
      <p:sp>
        <p:nvSpPr>
          <p:cNvPr id="47158" name="Text Box 58"/>
          <p:cNvSpPr txBox="1">
            <a:spLocks noChangeArrowheads="1"/>
          </p:cNvSpPr>
          <p:nvPr/>
        </p:nvSpPr>
        <p:spPr bwMode="auto">
          <a:xfrm>
            <a:off x="4656138" y="13716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600" b="1"/>
              <a:t>Placebo</a:t>
            </a:r>
          </a:p>
        </p:txBody>
      </p:sp>
      <p:sp>
        <p:nvSpPr>
          <p:cNvPr id="47159" name="Rectangle 59"/>
          <p:cNvSpPr>
            <a:spLocks noChangeArrowheads="1"/>
          </p:cNvSpPr>
          <p:nvPr/>
        </p:nvSpPr>
        <p:spPr bwMode="auto">
          <a:xfrm>
            <a:off x="1493838" y="17272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198                      247</a:t>
            </a:r>
          </a:p>
        </p:txBody>
      </p:sp>
      <p:sp>
        <p:nvSpPr>
          <p:cNvPr id="47160" name="Line 7"/>
          <p:cNvSpPr>
            <a:spLocks noChangeShapeType="1"/>
          </p:cNvSpPr>
          <p:nvPr/>
        </p:nvSpPr>
        <p:spPr bwMode="auto">
          <a:xfrm>
            <a:off x="8815388" y="1801813"/>
            <a:ext cx="0" cy="838200"/>
          </a:xfrm>
          <a:prstGeom prst="line">
            <a:avLst/>
          </a:prstGeom>
          <a:noFill/>
          <a:ln w="5715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161" name="Text Box 8"/>
          <p:cNvSpPr txBox="1">
            <a:spLocks noChangeArrowheads="1"/>
          </p:cNvSpPr>
          <p:nvPr/>
        </p:nvSpPr>
        <p:spPr bwMode="auto">
          <a:xfrm>
            <a:off x="7761288" y="1971675"/>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t>- 20 %</a:t>
            </a:r>
          </a:p>
        </p:txBody>
      </p:sp>
      <p:sp>
        <p:nvSpPr>
          <p:cNvPr id="47162" name="TextBox 62"/>
          <p:cNvSpPr txBox="1">
            <a:spLocks noChangeArrowheads="1"/>
          </p:cNvSpPr>
          <p:nvPr/>
        </p:nvSpPr>
        <p:spPr bwMode="auto">
          <a:xfrm>
            <a:off x="7470775" y="4695825"/>
            <a:ext cx="1346200" cy="522288"/>
          </a:xfrm>
          <a:prstGeom prst="rect">
            <a:avLst/>
          </a:prstGeom>
          <a:solidFill>
            <a:srgbClr val="00007E"/>
          </a:solidFill>
          <a:ln w="9525">
            <a:solidFill>
              <a:srgbClr val="00007B"/>
            </a:solidFill>
            <a:miter lim="800000"/>
            <a:headEnd/>
            <a:tailEnd/>
          </a:ln>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4"/>
          <p:cNvSpPr>
            <a:spLocks noChangeShapeType="1"/>
          </p:cNvSpPr>
          <p:nvPr/>
        </p:nvSpPr>
        <p:spPr bwMode="auto">
          <a:xfrm>
            <a:off x="304800" y="14478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1" name="Line 5"/>
          <p:cNvSpPr>
            <a:spLocks noChangeShapeType="1"/>
          </p:cNvSpPr>
          <p:nvPr/>
        </p:nvSpPr>
        <p:spPr bwMode="auto">
          <a:xfrm>
            <a:off x="304800" y="6096000"/>
            <a:ext cx="8458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Text Box 6"/>
          <p:cNvSpPr txBox="1">
            <a:spLocks noChangeArrowheads="1"/>
          </p:cNvSpPr>
          <p:nvPr/>
        </p:nvSpPr>
        <p:spPr bwMode="auto">
          <a:xfrm>
            <a:off x="973138" y="6172200"/>
            <a:ext cx="786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latin typeface="Arial Unicode MS" pitchFamily="34" charset="-128"/>
              </a:rPr>
              <a:t> *Nonfatal MI, nonfatal stroke, revascularization, unstable angina, CV death</a:t>
            </a:r>
          </a:p>
        </p:txBody>
      </p:sp>
      <p:sp>
        <p:nvSpPr>
          <p:cNvPr id="1090568" name="Text Box 8"/>
          <p:cNvSpPr txBox="1">
            <a:spLocks noChangeArrowheads="1"/>
          </p:cNvSpPr>
          <p:nvPr/>
        </p:nvSpPr>
        <p:spPr bwMode="auto">
          <a:xfrm>
            <a:off x="609600" y="990600"/>
            <a:ext cx="8839200" cy="5584825"/>
          </a:xfrm>
          <a:prstGeom prst="rect">
            <a:avLst/>
          </a:prstGeom>
          <a:noFill/>
          <a:ln w="9525">
            <a:noFill/>
            <a:miter lim="800000"/>
            <a:headEnd/>
            <a:tailEnd/>
          </a:ln>
          <a:effectLst/>
        </p:spPr>
        <p:txBody>
          <a:bodyPr>
            <a:spAutoFit/>
          </a:bodyPr>
          <a:lstStyle/>
          <a:p>
            <a:pPr defTabSz="660400">
              <a:defRPr/>
            </a:pPr>
            <a:r>
              <a:rPr lang="en-US" sz="1800" b="1" dirty="0">
                <a:cs typeface="Times New Roman" pitchFamily="18" charset="0"/>
              </a:rPr>
              <a:t>Endpoint		   </a:t>
            </a:r>
            <a:r>
              <a:rPr lang="en-US" sz="1800" b="1" dirty="0" err="1">
                <a:cs typeface="Times New Roman" pitchFamily="18" charset="0"/>
              </a:rPr>
              <a:t>Rosuvastatin</a:t>
            </a:r>
            <a:r>
              <a:rPr lang="en-US" sz="1800" b="1" dirty="0">
                <a:cs typeface="Times New Roman" pitchFamily="18" charset="0"/>
              </a:rPr>
              <a:t>	Placebo</a:t>
            </a:r>
            <a:r>
              <a:rPr lang="en-US" sz="1800" b="1" dirty="0">
                <a:solidFill>
                  <a:schemeClr val="bg1"/>
                </a:solidFill>
                <a:cs typeface="Times New Roman" pitchFamily="18" charset="0"/>
              </a:rPr>
              <a:t>	</a:t>
            </a:r>
            <a:r>
              <a:rPr lang="en-US" sz="1800" b="1" dirty="0">
                <a:solidFill>
                  <a:srgbClr val="FFFF00"/>
                </a:solidFill>
                <a:cs typeface="Times New Roman" pitchFamily="18" charset="0"/>
              </a:rPr>
              <a:t>HR</a:t>
            </a:r>
            <a:r>
              <a:rPr lang="en-US" sz="1800" b="1" dirty="0">
                <a:solidFill>
                  <a:schemeClr val="bg1"/>
                </a:solidFill>
                <a:cs typeface="Times New Roman" pitchFamily="18" charset="0"/>
              </a:rPr>
              <a:t>	</a:t>
            </a:r>
            <a:r>
              <a:rPr lang="en-US" sz="1800" b="1" dirty="0">
                <a:cs typeface="Times New Roman" pitchFamily="18" charset="0"/>
              </a:rPr>
              <a:t>  95%CI	    P</a:t>
            </a:r>
          </a:p>
          <a:p>
            <a:pPr defTabSz="660400">
              <a:defRPr/>
            </a:pPr>
            <a:r>
              <a:rPr lang="en-US" sz="1800" b="1" dirty="0">
                <a:solidFill>
                  <a:schemeClr val="bg1"/>
                </a:solidFill>
                <a:cs typeface="Times New Roman" pitchFamily="18" charset="0"/>
              </a:rPr>
              <a:t>				</a:t>
            </a:r>
          </a:p>
          <a:p>
            <a:pPr defTabSz="660400">
              <a:defRPr/>
            </a:pPr>
            <a:r>
              <a:rPr lang="en-US" sz="1800" b="1" dirty="0">
                <a:solidFill>
                  <a:srgbClr val="FFFF00"/>
                </a:solidFill>
                <a:cs typeface="Times New Roman" pitchFamily="18" charset="0"/>
              </a:rPr>
              <a:t>Primary Endpoint*	</a:t>
            </a:r>
            <a:r>
              <a:rPr lang="en-US" sz="1800" b="1" dirty="0">
                <a:cs typeface="Times New Roman" pitchFamily="18" charset="0"/>
              </a:rPr>
              <a:t>142		252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0.56</a:t>
            </a:r>
            <a:r>
              <a:rPr lang="en-US" sz="1800" b="1" dirty="0">
                <a:solidFill>
                  <a:schemeClr val="bg1"/>
                </a:solidFill>
                <a:cs typeface="Times New Roman" pitchFamily="18" charset="0"/>
              </a:rPr>
              <a:t>	 </a:t>
            </a:r>
            <a:r>
              <a:rPr lang="en-US" sz="1800" b="1" dirty="0">
                <a:cs typeface="Times New Roman" pitchFamily="18" charset="0"/>
              </a:rPr>
              <a:t>0.46-0.69	&lt;0.00001</a:t>
            </a:r>
          </a:p>
          <a:p>
            <a:pPr defTabSz="660400">
              <a:defRPr/>
            </a:pPr>
            <a:endParaRPr lang="en-US" sz="1800" b="1" dirty="0">
              <a:solidFill>
                <a:schemeClr val="bg1"/>
              </a:solidFill>
              <a:cs typeface="Times New Roman" pitchFamily="18" charset="0"/>
            </a:endParaRPr>
          </a:p>
          <a:p>
            <a:pPr defTabSz="660400">
              <a:defRPr/>
            </a:pPr>
            <a:r>
              <a:rPr lang="en-US" sz="1800" b="1" dirty="0">
                <a:solidFill>
                  <a:srgbClr val="FFFF00"/>
                </a:solidFill>
                <a:cs typeface="Times New Roman" pitchFamily="18" charset="0"/>
              </a:rPr>
              <a:t>Non-fatal MI		 	</a:t>
            </a:r>
            <a:r>
              <a:rPr lang="en-US" sz="1800" b="1" dirty="0">
                <a:cs typeface="Times New Roman" pitchFamily="18" charset="0"/>
              </a:rPr>
              <a:t>22		62</a:t>
            </a:r>
            <a:r>
              <a:rPr lang="en-US" sz="1800" b="1" dirty="0">
                <a:solidFill>
                  <a:schemeClr val="bg1"/>
                </a:solidFill>
                <a:cs typeface="Times New Roman" pitchFamily="18" charset="0"/>
              </a:rPr>
              <a:t>		</a:t>
            </a:r>
            <a:r>
              <a:rPr lang="en-US" sz="1800" b="1" dirty="0">
                <a:solidFill>
                  <a:srgbClr val="FFFF00"/>
                </a:solidFill>
                <a:cs typeface="Times New Roman" pitchFamily="18" charset="0"/>
              </a:rPr>
              <a:t>0.35</a:t>
            </a:r>
            <a:r>
              <a:rPr lang="en-US" sz="1800" b="1" dirty="0">
                <a:solidFill>
                  <a:schemeClr val="bg1"/>
                </a:solidFill>
                <a:cs typeface="Times New Roman" pitchFamily="18" charset="0"/>
              </a:rPr>
              <a:t>	</a:t>
            </a:r>
            <a:r>
              <a:rPr lang="en-US" sz="1800" b="1" dirty="0">
                <a:cs typeface="Times New Roman" pitchFamily="18" charset="0"/>
              </a:rPr>
              <a:t> 0.22-0.58	&lt;0.00001</a:t>
            </a:r>
            <a:r>
              <a:rPr lang="en-US" sz="1800" b="1" dirty="0">
                <a:solidFill>
                  <a:srgbClr val="FFFF00"/>
                </a:solidFill>
                <a:cs typeface="Times New Roman" pitchFamily="18" charset="0"/>
              </a:rPr>
              <a:t>	</a:t>
            </a:r>
          </a:p>
          <a:p>
            <a:pPr defTabSz="660400">
              <a:defRPr/>
            </a:pPr>
            <a:r>
              <a:rPr lang="en-US" sz="1800" b="1" dirty="0">
                <a:solidFill>
                  <a:srgbClr val="FFFF00"/>
                </a:solidFill>
                <a:cs typeface="Times New Roman" pitchFamily="18" charset="0"/>
              </a:rPr>
              <a:t>Any MI			</a:t>
            </a:r>
            <a:r>
              <a:rPr lang="en-US" sz="1800" b="1" dirty="0">
                <a:cs typeface="Times New Roman" pitchFamily="18" charset="0"/>
              </a:rPr>
              <a:t>31		68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0.46</a:t>
            </a:r>
            <a:r>
              <a:rPr lang="en-US" sz="1800" b="1" dirty="0">
                <a:solidFill>
                  <a:schemeClr val="bg1"/>
                </a:solidFill>
                <a:cs typeface="Times New Roman" pitchFamily="18" charset="0"/>
              </a:rPr>
              <a:t>	</a:t>
            </a:r>
            <a:r>
              <a:rPr lang="en-US" sz="1800" b="1" dirty="0">
                <a:cs typeface="Times New Roman" pitchFamily="18" charset="0"/>
              </a:rPr>
              <a:t> 0.30-0.70  	&lt;0.0002</a:t>
            </a:r>
          </a:p>
          <a:p>
            <a:pPr defTabSz="660400">
              <a:defRPr/>
            </a:pPr>
            <a:endParaRPr lang="en-US" sz="1800" b="1" dirty="0">
              <a:solidFill>
                <a:srgbClr val="FFFF00"/>
              </a:solidFill>
              <a:cs typeface="Times New Roman" pitchFamily="18" charset="0"/>
            </a:endParaRPr>
          </a:p>
          <a:p>
            <a:pPr defTabSz="660400">
              <a:defRPr/>
            </a:pPr>
            <a:r>
              <a:rPr lang="en-US" sz="1800" b="1" dirty="0">
                <a:solidFill>
                  <a:srgbClr val="FFFF00"/>
                </a:solidFill>
                <a:cs typeface="Times New Roman" pitchFamily="18" charset="0"/>
              </a:rPr>
              <a:t>Non-fatal Stroke		</a:t>
            </a:r>
            <a:r>
              <a:rPr lang="en-US" sz="1800" b="1" dirty="0">
                <a:cs typeface="Times New Roman" pitchFamily="18" charset="0"/>
              </a:rPr>
              <a:t>30		58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0.52</a:t>
            </a:r>
            <a:r>
              <a:rPr lang="en-US" sz="1800" b="1" dirty="0">
                <a:solidFill>
                  <a:schemeClr val="bg1"/>
                </a:solidFill>
                <a:cs typeface="Times New Roman" pitchFamily="18" charset="0"/>
              </a:rPr>
              <a:t>	 </a:t>
            </a:r>
            <a:r>
              <a:rPr lang="en-US" sz="1800" b="1" dirty="0">
                <a:cs typeface="Times New Roman" pitchFamily="18" charset="0"/>
              </a:rPr>
              <a:t>0.33-0.80	  0.003</a:t>
            </a:r>
            <a:r>
              <a:rPr lang="en-US" sz="1800" b="1" dirty="0">
                <a:solidFill>
                  <a:srgbClr val="FFFF00"/>
                </a:solidFill>
                <a:cs typeface="Times New Roman" pitchFamily="18" charset="0"/>
              </a:rPr>
              <a:t>	</a:t>
            </a:r>
          </a:p>
          <a:p>
            <a:pPr defTabSz="660400">
              <a:defRPr/>
            </a:pPr>
            <a:r>
              <a:rPr lang="en-US" sz="1800" b="1" dirty="0">
                <a:solidFill>
                  <a:srgbClr val="FFFF00"/>
                </a:solidFill>
                <a:cs typeface="Times New Roman" pitchFamily="18" charset="0"/>
              </a:rPr>
              <a:t>Any Stroke			</a:t>
            </a:r>
            <a:r>
              <a:rPr lang="en-US" sz="1800" b="1" dirty="0">
                <a:cs typeface="Times New Roman" pitchFamily="18" charset="0"/>
              </a:rPr>
              <a:t>33		64</a:t>
            </a:r>
            <a:r>
              <a:rPr lang="en-US" sz="1800" b="1" dirty="0">
                <a:solidFill>
                  <a:schemeClr val="bg1"/>
                </a:solidFill>
                <a:cs typeface="Times New Roman" pitchFamily="18" charset="0"/>
              </a:rPr>
              <a:t>		</a:t>
            </a:r>
            <a:r>
              <a:rPr lang="en-US" sz="1800" b="1" dirty="0">
                <a:solidFill>
                  <a:srgbClr val="FFFF00"/>
                </a:solidFill>
                <a:cs typeface="Times New Roman" pitchFamily="18" charset="0"/>
              </a:rPr>
              <a:t>0.52</a:t>
            </a:r>
            <a:r>
              <a:rPr lang="en-US" sz="1800" b="1" dirty="0">
                <a:solidFill>
                  <a:schemeClr val="bg1"/>
                </a:solidFill>
                <a:cs typeface="Times New Roman" pitchFamily="18" charset="0"/>
              </a:rPr>
              <a:t>	</a:t>
            </a:r>
            <a:r>
              <a:rPr lang="en-US" sz="1800" b="1" dirty="0">
                <a:cs typeface="Times New Roman" pitchFamily="18" charset="0"/>
              </a:rPr>
              <a:t> 0.34-0.79	  0.002</a:t>
            </a:r>
          </a:p>
          <a:p>
            <a:pPr defTabSz="660400">
              <a:defRPr/>
            </a:pPr>
            <a:endParaRPr lang="en-US" sz="1800" b="1" dirty="0">
              <a:solidFill>
                <a:srgbClr val="FFFF00"/>
              </a:solidFill>
              <a:cs typeface="Times New Roman" pitchFamily="18" charset="0"/>
            </a:endParaRPr>
          </a:p>
          <a:p>
            <a:pPr defTabSz="660400">
              <a:defRPr/>
            </a:pPr>
            <a:r>
              <a:rPr lang="en-US" sz="1800" b="1" dirty="0">
                <a:solidFill>
                  <a:srgbClr val="FFFF00"/>
                </a:solidFill>
                <a:cs typeface="Times New Roman" pitchFamily="18" charset="0"/>
              </a:rPr>
              <a:t>Revascularization</a:t>
            </a:r>
          </a:p>
          <a:p>
            <a:pPr defTabSz="660400">
              <a:defRPr/>
            </a:pPr>
            <a:r>
              <a:rPr lang="en-US" sz="1800" b="1" dirty="0">
                <a:solidFill>
                  <a:srgbClr val="FFFF00"/>
                </a:solidFill>
                <a:cs typeface="Times New Roman" pitchFamily="18" charset="0"/>
              </a:rPr>
              <a:t>  or Unstable Angina	</a:t>
            </a:r>
            <a:r>
              <a:rPr lang="en-US" sz="1800" b="1" dirty="0">
                <a:cs typeface="Times New Roman" pitchFamily="18" charset="0"/>
              </a:rPr>
              <a:t>76		143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0.53</a:t>
            </a:r>
            <a:r>
              <a:rPr lang="en-US" sz="1800" b="1" dirty="0">
                <a:solidFill>
                  <a:schemeClr val="bg1"/>
                </a:solidFill>
                <a:cs typeface="Times New Roman" pitchFamily="18" charset="0"/>
              </a:rPr>
              <a:t>	</a:t>
            </a:r>
            <a:r>
              <a:rPr lang="en-US" sz="1800" b="1" dirty="0">
                <a:cs typeface="Times New Roman" pitchFamily="18" charset="0"/>
              </a:rPr>
              <a:t> 0.40-0.70	&lt;0.00001</a:t>
            </a:r>
          </a:p>
          <a:p>
            <a:pPr defTabSz="660400">
              <a:defRPr/>
            </a:pPr>
            <a:endParaRPr lang="en-US" sz="1800" b="1" dirty="0">
              <a:solidFill>
                <a:srgbClr val="FFFF00"/>
              </a:solidFill>
              <a:cs typeface="Times New Roman" pitchFamily="18" charset="0"/>
            </a:endParaRPr>
          </a:p>
          <a:p>
            <a:pPr defTabSz="660400">
              <a:defRPr/>
            </a:pPr>
            <a:r>
              <a:rPr lang="en-US" sz="1800" b="1" dirty="0">
                <a:solidFill>
                  <a:srgbClr val="FFFF00"/>
                </a:solidFill>
                <a:cs typeface="Times New Roman" pitchFamily="18" charset="0"/>
              </a:rPr>
              <a:t>MI, Stroke, CV Death	</a:t>
            </a:r>
            <a:r>
              <a:rPr lang="en-US" sz="1800" b="1" dirty="0">
                <a:cs typeface="Times New Roman" pitchFamily="18" charset="0"/>
              </a:rPr>
              <a:t>83		158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0.52</a:t>
            </a:r>
            <a:r>
              <a:rPr lang="en-US" sz="1800" b="1" dirty="0">
                <a:solidFill>
                  <a:schemeClr val="bg1"/>
                </a:solidFill>
                <a:cs typeface="Times New Roman" pitchFamily="18" charset="0"/>
              </a:rPr>
              <a:t>	</a:t>
            </a:r>
            <a:r>
              <a:rPr lang="en-US" sz="1800" b="1" dirty="0">
                <a:cs typeface="Times New Roman" pitchFamily="18" charset="0"/>
              </a:rPr>
              <a:t> 0.40-0.68	&lt;0.00001</a:t>
            </a:r>
          </a:p>
          <a:p>
            <a:pPr defTabSz="660400">
              <a:defRPr/>
            </a:pPr>
            <a:endParaRPr lang="en-US" sz="1800" b="1" dirty="0">
              <a:solidFill>
                <a:schemeClr val="tx2"/>
              </a:solidFill>
              <a:cs typeface="Times New Roman" pitchFamily="18" charset="0"/>
            </a:endParaRPr>
          </a:p>
          <a:p>
            <a:pPr defTabSz="660400">
              <a:defRPr/>
            </a:pPr>
            <a:r>
              <a:rPr lang="en-US" sz="1800" b="1" dirty="0">
                <a:solidFill>
                  <a:schemeClr val="tx2"/>
                </a:solidFill>
                <a:cs typeface="Times New Roman" pitchFamily="18" charset="0"/>
              </a:rPr>
              <a:t>Adjudicated CV Death	</a:t>
            </a:r>
            <a:r>
              <a:rPr lang="en-US" sz="1800" b="1" dirty="0">
                <a:cs typeface="Times New Roman" pitchFamily="18" charset="0"/>
              </a:rPr>
              <a:t>35		44		</a:t>
            </a:r>
            <a:r>
              <a:rPr lang="en-US" sz="1800" b="1" dirty="0">
                <a:solidFill>
                  <a:schemeClr val="tx2"/>
                </a:solidFill>
                <a:cs typeface="Times New Roman" pitchFamily="18" charset="0"/>
              </a:rPr>
              <a:t>0.80	</a:t>
            </a:r>
            <a:r>
              <a:rPr lang="en-US" sz="1800" b="1" dirty="0">
                <a:cs typeface="Times New Roman" pitchFamily="18" charset="0"/>
              </a:rPr>
              <a:t> 0.51-1.24	0.32</a:t>
            </a:r>
          </a:p>
          <a:p>
            <a:pPr defTabSz="660400">
              <a:defRPr/>
            </a:pPr>
            <a:endParaRPr lang="en-US" sz="1800" b="1" dirty="0">
              <a:solidFill>
                <a:schemeClr val="bg1"/>
              </a:solidFill>
              <a:cs typeface="Times New Roman" pitchFamily="18" charset="0"/>
            </a:endParaRPr>
          </a:p>
          <a:p>
            <a:pPr defTabSz="660400">
              <a:defRPr/>
            </a:pPr>
            <a:r>
              <a:rPr lang="en-US" sz="1800" b="1" dirty="0">
                <a:solidFill>
                  <a:srgbClr val="FFFF00"/>
                </a:solidFill>
                <a:cs typeface="Times New Roman" pitchFamily="18" charset="0"/>
              </a:rPr>
              <a:t>Total Mortality</a:t>
            </a:r>
            <a:r>
              <a:rPr lang="en-US" sz="1800" b="1" dirty="0">
                <a:solidFill>
                  <a:schemeClr val="bg1"/>
                </a:solidFill>
                <a:cs typeface="Times New Roman" pitchFamily="18" charset="0"/>
              </a:rPr>
              <a:t>		</a:t>
            </a:r>
            <a:r>
              <a:rPr lang="en-US" sz="1800" b="1" dirty="0">
                <a:solidFill>
                  <a:schemeClr val="tx1">
                    <a:lumMod val="95000"/>
                  </a:schemeClr>
                </a:solidFill>
                <a:cs typeface="Times New Roman" pitchFamily="18" charset="0"/>
              </a:rPr>
              <a:t>198		247	</a:t>
            </a:r>
            <a:r>
              <a:rPr lang="en-US" sz="1800" b="1" dirty="0">
                <a:solidFill>
                  <a:schemeClr val="bg1"/>
                </a:solidFill>
                <a:cs typeface="Times New Roman" pitchFamily="18" charset="0"/>
              </a:rPr>
              <a:t>	</a:t>
            </a:r>
            <a:r>
              <a:rPr lang="en-US" sz="1800" b="1" dirty="0">
                <a:solidFill>
                  <a:srgbClr val="FFFF00"/>
                </a:solidFill>
                <a:cs typeface="Times New Roman" pitchFamily="18" charset="0"/>
              </a:rPr>
              <a:t>0.80</a:t>
            </a:r>
            <a:r>
              <a:rPr lang="en-US" sz="1800" b="1" dirty="0">
                <a:solidFill>
                  <a:schemeClr val="bg1"/>
                </a:solidFill>
                <a:cs typeface="Times New Roman" pitchFamily="18" charset="0"/>
              </a:rPr>
              <a:t>	</a:t>
            </a:r>
            <a:r>
              <a:rPr lang="en-US" sz="1800" b="1" dirty="0">
                <a:cs typeface="Times New Roman" pitchFamily="18" charset="0"/>
              </a:rPr>
              <a:t>0.67-0.97	0.02</a:t>
            </a:r>
          </a:p>
          <a:p>
            <a:pPr defTabSz="660400">
              <a:defRPr/>
            </a:pPr>
            <a:endParaRPr lang="en-US" sz="1800" b="1" dirty="0">
              <a:solidFill>
                <a:srgbClr val="FFFF00"/>
              </a:solidFill>
              <a:cs typeface="Times New Roman" pitchFamily="18" charset="0"/>
            </a:endParaRPr>
          </a:p>
          <a:p>
            <a:pPr defTabSz="660400">
              <a:defRPr/>
            </a:pPr>
            <a:r>
              <a:rPr lang="en-US" sz="1800" b="1" dirty="0">
                <a:solidFill>
                  <a:srgbClr val="FFFF00"/>
                </a:solidFill>
                <a:cs typeface="Times New Roman" pitchFamily="18" charset="0"/>
              </a:rPr>
              <a:t>		</a:t>
            </a:r>
          </a:p>
        </p:txBody>
      </p:sp>
      <p:sp>
        <p:nvSpPr>
          <p:cNvPr id="48134" name="Rectangle 9"/>
          <p:cNvSpPr>
            <a:spLocks noChangeArrowheads="1"/>
          </p:cNvSpPr>
          <p:nvPr/>
        </p:nvSpPr>
        <p:spPr bwMode="auto">
          <a:xfrm>
            <a:off x="301625" y="5053013"/>
            <a:ext cx="8686800" cy="99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48135" name="Text Box 8"/>
          <p:cNvSpPr txBox="1">
            <a:spLocks noChangeArrowheads="1"/>
          </p:cNvSpPr>
          <p:nvPr/>
        </p:nvSpPr>
        <p:spPr bwMode="auto">
          <a:xfrm>
            <a:off x="0" y="6551613"/>
            <a:ext cx="349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solidFill>
                  <a:schemeClr val="bg1"/>
                </a:solidFill>
              </a:rPr>
              <a:t>NEJM 2008;359:2195-2207</a:t>
            </a:r>
          </a:p>
        </p:txBody>
      </p:sp>
      <p:sp>
        <p:nvSpPr>
          <p:cNvPr id="48136" name="TextBox 9"/>
          <p:cNvSpPr txBox="1">
            <a:spLocks noChangeArrowheads="1"/>
          </p:cNvSpPr>
          <p:nvPr/>
        </p:nvSpPr>
        <p:spPr bwMode="auto">
          <a:xfrm>
            <a:off x="258763" y="0"/>
            <a:ext cx="7546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a:solidFill>
                  <a:schemeClr val="tx2"/>
                </a:solidFill>
              </a:rPr>
              <a:t>JUPITER: </a:t>
            </a:r>
          </a:p>
          <a:p>
            <a:pPr eaLnBrk="1" hangingPunct="1"/>
            <a:r>
              <a:rPr lang="en-US" altLang="en-US">
                <a:solidFill>
                  <a:schemeClr val="tx2"/>
                </a:solidFill>
              </a:rPr>
              <a:t>Individual components of the primary endpoint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1331913"/>
            <a:ext cx="9220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b="1"/>
              <a:t>Region	</a:t>
            </a:r>
            <a:r>
              <a:rPr lang="en-US" altLang="en-US" sz="2400" b="1"/>
              <a:t>	 </a:t>
            </a:r>
            <a:r>
              <a:rPr lang="en-US" altLang="en-US" sz="2000" b="1"/>
              <a:t>Rosuvastatin</a:t>
            </a:r>
            <a:r>
              <a:rPr lang="en-US" altLang="en-US" sz="2400" b="1"/>
              <a:t>	  </a:t>
            </a:r>
            <a:r>
              <a:rPr lang="en-US" altLang="en-US" sz="2000" b="1"/>
              <a:t>Placebo	HR   (95%CI)          P value</a:t>
            </a:r>
          </a:p>
          <a:p>
            <a:pPr eaLnBrk="1" hangingPunct="1"/>
            <a:endParaRPr lang="en-US" altLang="en-US" sz="2000" b="1">
              <a:solidFill>
                <a:schemeClr val="bg1"/>
              </a:solidFill>
            </a:endParaRPr>
          </a:p>
          <a:p>
            <a:pPr eaLnBrk="1" hangingPunct="1"/>
            <a:r>
              <a:rPr lang="en-US" altLang="en-US" sz="2000" b="1">
                <a:solidFill>
                  <a:srgbClr val="FFFF00"/>
                </a:solidFill>
              </a:rPr>
              <a:t>Primary Endpoint</a:t>
            </a:r>
          </a:p>
          <a:p>
            <a:pPr eaLnBrk="1" hangingPunct="1"/>
            <a:r>
              <a:rPr lang="en-US" altLang="en-US" sz="2000" b="1">
                <a:solidFill>
                  <a:schemeClr val="bg1"/>
                </a:solidFill>
              </a:rPr>
              <a:t> </a:t>
            </a:r>
            <a:r>
              <a:rPr lang="en-US" altLang="en-US" sz="2000" b="1"/>
              <a:t>USA/Canada	     81 (0.97)	  136 (1.62)	</a:t>
            </a:r>
            <a:r>
              <a:rPr lang="en-US" altLang="en-US" sz="2000" b="1">
                <a:solidFill>
                  <a:schemeClr val="tx2"/>
                </a:solidFill>
              </a:rPr>
              <a:t>0.60</a:t>
            </a:r>
            <a:r>
              <a:rPr lang="en-US" altLang="en-US" sz="2000" b="1"/>
              <a:t>  (0.46-0.79)    &lt;0.001</a:t>
            </a:r>
          </a:p>
          <a:p>
            <a:pPr eaLnBrk="1" hangingPunct="1"/>
            <a:r>
              <a:rPr lang="en-US" altLang="en-US" sz="2000" b="1"/>
              <a:t> Non-US/Canada</a:t>
            </a:r>
            <a:r>
              <a:rPr lang="en-US" altLang="en-US" sz="2400" b="1"/>
              <a:t>  </a:t>
            </a:r>
            <a:r>
              <a:rPr lang="en-US" altLang="en-US" sz="2000" b="1"/>
              <a:t>61 (0.60)	  115 (1.14)	</a:t>
            </a:r>
            <a:r>
              <a:rPr lang="en-US" altLang="en-US" sz="2000" b="1">
                <a:solidFill>
                  <a:schemeClr val="tx2"/>
                </a:solidFill>
              </a:rPr>
              <a:t>0.52</a:t>
            </a:r>
            <a:r>
              <a:rPr lang="en-US" altLang="en-US" sz="2000" b="1"/>
              <a:t>  (0.38-0.71)    &lt;0.001</a:t>
            </a:r>
            <a:r>
              <a:rPr lang="en-US" altLang="en-US" sz="2400" b="1"/>
              <a:t> </a:t>
            </a:r>
          </a:p>
          <a:p>
            <a:pPr eaLnBrk="1" hangingPunct="1"/>
            <a:endParaRPr lang="en-US" altLang="en-US" sz="2400" b="1"/>
          </a:p>
          <a:p>
            <a:pPr eaLnBrk="1" hangingPunct="1"/>
            <a:r>
              <a:rPr lang="en-US" altLang="en-US" sz="2000" b="1"/>
              <a:t>MI, CVA, CV Death</a:t>
            </a:r>
          </a:p>
          <a:p>
            <a:pPr eaLnBrk="1" hangingPunct="1"/>
            <a:r>
              <a:rPr lang="en-US" altLang="en-US" sz="2000" b="1"/>
              <a:t> USA/Canada	     40 (0.48)	  75 (0.88)	</a:t>
            </a:r>
            <a:r>
              <a:rPr lang="en-US" altLang="en-US" sz="2000" b="1">
                <a:solidFill>
                  <a:schemeClr val="tx2"/>
                </a:solidFill>
              </a:rPr>
              <a:t>0.54 </a:t>
            </a:r>
            <a:r>
              <a:rPr lang="en-US" altLang="en-US" sz="2000" b="1"/>
              <a:t> (0.37-0.79)      0.001</a:t>
            </a:r>
          </a:p>
          <a:p>
            <a:pPr eaLnBrk="1" hangingPunct="1"/>
            <a:r>
              <a:rPr lang="en-US" altLang="en-US" sz="2000" b="1"/>
              <a:t> Non-US/Canada  </a:t>
            </a:r>
            <a:r>
              <a:rPr lang="en-US" altLang="en-US" sz="2400" b="1"/>
              <a:t> </a:t>
            </a:r>
            <a:r>
              <a:rPr lang="en-US" altLang="en-US" sz="2000" b="1"/>
              <a:t>43 (0.42)	  82 (0.81)	</a:t>
            </a:r>
            <a:r>
              <a:rPr lang="en-US" altLang="en-US" sz="2000" b="1">
                <a:solidFill>
                  <a:schemeClr val="tx2"/>
                </a:solidFill>
              </a:rPr>
              <a:t>0.52</a:t>
            </a:r>
            <a:r>
              <a:rPr lang="en-US" altLang="en-US" sz="2000" b="1"/>
              <a:t>  (0.36-0.75)    &lt;0.001</a:t>
            </a:r>
            <a:r>
              <a:rPr lang="en-US" altLang="en-US" sz="2400" b="1"/>
              <a:t> </a:t>
            </a:r>
          </a:p>
          <a:p>
            <a:pPr eaLnBrk="1" hangingPunct="1"/>
            <a:endParaRPr lang="en-US" altLang="en-US" sz="2400" b="1"/>
          </a:p>
          <a:p>
            <a:pPr eaLnBrk="1" hangingPunct="1"/>
            <a:r>
              <a:rPr lang="en-US" altLang="en-US" sz="2000" b="1"/>
              <a:t>MI, CVA, Any Death</a:t>
            </a:r>
          </a:p>
          <a:p>
            <a:pPr eaLnBrk="1" hangingPunct="1"/>
            <a:r>
              <a:rPr lang="en-US" altLang="en-US" sz="2000" b="1"/>
              <a:t> USA/Canada	     100 (1.19)	  148 (1.74)	</a:t>
            </a:r>
            <a:r>
              <a:rPr lang="en-US" altLang="en-US" sz="2000" b="1">
                <a:solidFill>
                  <a:schemeClr val="tx2"/>
                </a:solidFill>
              </a:rPr>
              <a:t>0.68</a:t>
            </a:r>
            <a:r>
              <a:rPr lang="en-US" altLang="en-US" sz="2000" b="1"/>
              <a:t>  (0.53-0.88)      0.003</a:t>
            </a:r>
          </a:p>
          <a:p>
            <a:pPr eaLnBrk="1" hangingPunct="1"/>
            <a:r>
              <a:rPr lang="en-US" altLang="en-US" sz="2000" b="1"/>
              <a:t> Non-US/Canada </a:t>
            </a:r>
            <a:r>
              <a:rPr lang="en-US" altLang="en-US" sz="2400" b="1"/>
              <a:t> </a:t>
            </a:r>
            <a:r>
              <a:rPr lang="en-US" altLang="en-US" sz="2000" b="1"/>
              <a:t>139 (1.36)	  205 (2.03)	</a:t>
            </a:r>
            <a:r>
              <a:rPr lang="en-US" altLang="en-US" sz="2000" b="1">
                <a:solidFill>
                  <a:schemeClr val="tx2"/>
                </a:solidFill>
              </a:rPr>
              <a:t>0.67  </a:t>
            </a:r>
            <a:r>
              <a:rPr lang="en-US" altLang="en-US" sz="2000" b="1"/>
              <a:t>(0.54-0.83)    &lt;0.001</a:t>
            </a:r>
            <a:r>
              <a:rPr lang="en-US" altLang="en-US" sz="2400" b="1"/>
              <a:t> </a:t>
            </a:r>
            <a:r>
              <a:rPr lang="en-US" altLang="en-US" sz="2400" b="1">
                <a:solidFill>
                  <a:schemeClr val="bg1"/>
                </a:solidFill>
              </a:rPr>
              <a:t>	</a:t>
            </a:r>
          </a:p>
        </p:txBody>
      </p:sp>
      <p:sp>
        <p:nvSpPr>
          <p:cNvPr id="49155" name="Line 5"/>
          <p:cNvSpPr>
            <a:spLocks noChangeShapeType="1"/>
          </p:cNvSpPr>
          <p:nvPr/>
        </p:nvSpPr>
        <p:spPr bwMode="auto">
          <a:xfrm>
            <a:off x="436563" y="1887538"/>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TextBox 5"/>
          <p:cNvSpPr txBox="1">
            <a:spLocks noChangeArrowheads="1"/>
          </p:cNvSpPr>
          <p:nvPr/>
        </p:nvSpPr>
        <p:spPr bwMode="auto">
          <a:xfrm>
            <a:off x="241300" y="15716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3600">
                <a:solidFill>
                  <a:schemeClr val="tx2"/>
                </a:solidFill>
              </a:rPr>
              <a:t>JUPITER: US/Canada vs non-US/Canada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6"/>
          <p:cNvSpPr>
            <a:spLocks noChangeArrowheads="1"/>
          </p:cNvSpPr>
          <p:nvPr/>
        </p:nvSpPr>
        <p:spPr bwMode="auto">
          <a:xfrm>
            <a:off x="304800" y="5586413"/>
            <a:ext cx="928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Number at Risk</a:t>
            </a:r>
            <a:endParaRPr lang="en-US" altLang="en-US" sz="1600"/>
          </a:p>
        </p:txBody>
      </p:sp>
      <p:sp>
        <p:nvSpPr>
          <p:cNvPr id="2052" name="Rectangle 38"/>
          <p:cNvSpPr>
            <a:spLocks noChangeArrowheads="1"/>
          </p:cNvSpPr>
          <p:nvPr/>
        </p:nvSpPr>
        <p:spPr bwMode="auto">
          <a:xfrm>
            <a:off x="449263" y="5786438"/>
            <a:ext cx="795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Rosuvastatin</a:t>
            </a:r>
            <a:endParaRPr lang="en-US" altLang="en-US" sz="1600"/>
          </a:p>
        </p:txBody>
      </p:sp>
      <p:sp>
        <p:nvSpPr>
          <p:cNvPr id="2053" name="Rectangle 39"/>
          <p:cNvSpPr>
            <a:spLocks noChangeArrowheads="1"/>
          </p:cNvSpPr>
          <p:nvPr/>
        </p:nvSpPr>
        <p:spPr bwMode="auto">
          <a:xfrm>
            <a:off x="449263" y="5970588"/>
            <a:ext cx="4841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Placebo</a:t>
            </a:r>
            <a:endParaRPr lang="en-US" altLang="en-US" sz="1600"/>
          </a:p>
        </p:txBody>
      </p:sp>
      <p:sp>
        <p:nvSpPr>
          <p:cNvPr id="2054" name="Rectangle 40"/>
          <p:cNvSpPr>
            <a:spLocks noChangeArrowheads="1"/>
          </p:cNvSpPr>
          <p:nvPr/>
        </p:nvSpPr>
        <p:spPr bwMode="auto">
          <a:xfrm>
            <a:off x="1303338"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8,901</a:t>
            </a:r>
            <a:endParaRPr lang="en-US" altLang="en-US" sz="1600"/>
          </a:p>
        </p:txBody>
      </p:sp>
      <p:sp>
        <p:nvSpPr>
          <p:cNvPr id="2055" name="Rectangle 41"/>
          <p:cNvSpPr>
            <a:spLocks noChangeArrowheads="1"/>
          </p:cNvSpPr>
          <p:nvPr/>
        </p:nvSpPr>
        <p:spPr bwMode="auto">
          <a:xfrm>
            <a:off x="1816100"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8,648</a:t>
            </a:r>
            <a:endParaRPr lang="en-US" altLang="en-US" sz="1600"/>
          </a:p>
        </p:txBody>
      </p:sp>
      <p:sp>
        <p:nvSpPr>
          <p:cNvPr id="2056" name="Rectangle 42"/>
          <p:cNvSpPr>
            <a:spLocks noChangeArrowheads="1"/>
          </p:cNvSpPr>
          <p:nvPr/>
        </p:nvSpPr>
        <p:spPr bwMode="auto">
          <a:xfrm>
            <a:off x="2398713"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8,447</a:t>
            </a:r>
            <a:endParaRPr lang="en-US" altLang="en-US" sz="1600"/>
          </a:p>
        </p:txBody>
      </p:sp>
      <p:sp>
        <p:nvSpPr>
          <p:cNvPr id="2057" name="Rectangle 43"/>
          <p:cNvSpPr>
            <a:spLocks noChangeArrowheads="1"/>
          </p:cNvSpPr>
          <p:nvPr/>
        </p:nvSpPr>
        <p:spPr bwMode="auto">
          <a:xfrm>
            <a:off x="2952750"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6,575</a:t>
            </a:r>
            <a:endParaRPr lang="en-US" altLang="en-US" sz="1600"/>
          </a:p>
        </p:txBody>
      </p:sp>
      <p:sp>
        <p:nvSpPr>
          <p:cNvPr id="2058" name="Rectangle 44"/>
          <p:cNvSpPr>
            <a:spLocks noChangeArrowheads="1"/>
          </p:cNvSpPr>
          <p:nvPr/>
        </p:nvSpPr>
        <p:spPr bwMode="auto">
          <a:xfrm>
            <a:off x="3535363"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3,927</a:t>
            </a:r>
            <a:endParaRPr lang="en-US" altLang="en-US" sz="1600"/>
          </a:p>
        </p:txBody>
      </p:sp>
      <p:sp>
        <p:nvSpPr>
          <p:cNvPr id="2059" name="Rectangle 45"/>
          <p:cNvSpPr>
            <a:spLocks noChangeArrowheads="1"/>
          </p:cNvSpPr>
          <p:nvPr/>
        </p:nvSpPr>
        <p:spPr bwMode="auto">
          <a:xfrm>
            <a:off x="4098925"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1,986</a:t>
            </a:r>
            <a:endParaRPr lang="en-US" altLang="en-US" sz="1600"/>
          </a:p>
        </p:txBody>
      </p:sp>
      <p:sp>
        <p:nvSpPr>
          <p:cNvPr id="2060" name="Rectangle 46"/>
          <p:cNvSpPr>
            <a:spLocks noChangeArrowheads="1"/>
          </p:cNvSpPr>
          <p:nvPr/>
        </p:nvSpPr>
        <p:spPr bwMode="auto">
          <a:xfrm>
            <a:off x="4662488"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1,376</a:t>
            </a:r>
            <a:endParaRPr lang="en-US" altLang="en-US" sz="1600"/>
          </a:p>
        </p:txBody>
      </p:sp>
      <p:sp>
        <p:nvSpPr>
          <p:cNvPr id="2061" name="Rectangle 47"/>
          <p:cNvSpPr>
            <a:spLocks noChangeArrowheads="1"/>
          </p:cNvSpPr>
          <p:nvPr/>
        </p:nvSpPr>
        <p:spPr bwMode="auto">
          <a:xfrm>
            <a:off x="5226050" y="578643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1,003</a:t>
            </a:r>
            <a:endParaRPr lang="en-US" altLang="en-US" sz="1600"/>
          </a:p>
        </p:txBody>
      </p:sp>
      <p:sp>
        <p:nvSpPr>
          <p:cNvPr id="2062" name="Rectangle 48"/>
          <p:cNvSpPr>
            <a:spLocks noChangeArrowheads="1"/>
          </p:cNvSpPr>
          <p:nvPr/>
        </p:nvSpPr>
        <p:spPr bwMode="auto">
          <a:xfrm>
            <a:off x="5843588" y="578643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548</a:t>
            </a:r>
            <a:endParaRPr lang="en-US" altLang="en-US" sz="1600"/>
          </a:p>
        </p:txBody>
      </p:sp>
      <p:sp>
        <p:nvSpPr>
          <p:cNvPr id="2063" name="Rectangle 49"/>
          <p:cNvSpPr>
            <a:spLocks noChangeArrowheads="1"/>
          </p:cNvSpPr>
          <p:nvPr/>
        </p:nvSpPr>
        <p:spPr bwMode="auto">
          <a:xfrm>
            <a:off x="6407150" y="578643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161</a:t>
            </a:r>
            <a:endParaRPr lang="en-US" altLang="en-US" sz="1600"/>
          </a:p>
        </p:txBody>
      </p:sp>
      <p:sp>
        <p:nvSpPr>
          <p:cNvPr id="2064" name="Rectangle 50"/>
          <p:cNvSpPr>
            <a:spLocks noChangeArrowheads="1"/>
          </p:cNvSpPr>
          <p:nvPr/>
        </p:nvSpPr>
        <p:spPr bwMode="auto">
          <a:xfrm>
            <a:off x="1303338"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8,901</a:t>
            </a:r>
            <a:endParaRPr lang="en-US" altLang="en-US" sz="1600"/>
          </a:p>
        </p:txBody>
      </p:sp>
      <p:sp>
        <p:nvSpPr>
          <p:cNvPr id="2065" name="Rectangle 51"/>
          <p:cNvSpPr>
            <a:spLocks noChangeArrowheads="1"/>
          </p:cNvSpPr>
          <p:nvPr/>
        </p:nvSpPr>
        <p:spPr bwMode="auto">
          <a:xfrm>
            <a:off x="1816100"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8,652</a:t>
            </a:r>
            <a:endParaRPr lang="en-US" altLang="en-US" sz="1600"/>
          </a:p>
        </p:txBody>
      </p:sp>
      <p:sp>
        <p:nvSpPr>
          <p:cNvPr id="2066" name="Rectangle 52"/>
          <p:cNvSpPr>
            <a:spLocks noChangeArrowheads="1"/>
          </p:cNvSpPr>
          <p:nvPr/>
        </p:nvSpPr>
        <p:spPr bwMode="auto">
          <a:xfrm>
            <a:off x="2398713"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8,417</a:t>
            </a:r>
            <a:endParaRPr lang="en-US" altLang="en-US" sz="1600"/>
          </a:p>
        </p:txBody>
      </p:sp>
      <p:sp>
        <p:nvSpPr>
          <p:cNvPr id="2067" name="Rectangle 53"/>
          <p:cNvSpPr>
            <a:spLocks noChangeArrowheads="1"/>
          </p:cNvSpPr>
          <p:nvPr/>
        </p:nvSpPr>
        <p:spPr bwMode="auto">
          <a:xfrm>
            <a:off x="2952750"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6,574</a:t>
            </a:r>
            <a:endParaRPr lang="en-US" altLang="en-US" sz="1600"/>
          </a:p>
        </p:txBody>
      </p:sp>
      <p:sp>
        <p:nvSpPr>
          <p:cNvPr id="2068" name="Rectangle 54"/>
          <p:cNvSpPr>
            <a:spLocks noChangeArrowheads="1"/>
          </p:cNvSpPr>
          <p:nvPr/>
        </p:nvSpPr>
        <p:spPr bwMode="auto">
          <a:xfrm>
            <a:off x="3535363"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3,943</a:t>
            </a:r>
            <a:endParaRPr lang="en-US" altLang="en-US" sz="1600"/>
          </a:p>
        </p:txBody>
      </p:sp>
      <p:sp>
        <p:nvSpPr>
          <p:cNvPr id="2069" name="Rectangle 55"/>
          <p:cNvSpPr>
            <a:spLocks noChangeArrowheads="1"/>
          </p:cNvSpPr>
          <p:nvPr/>
        </p:nvSpPr>
        <p:spPr bwMode="auto">
          <a:xfrm>
            <a:off x="4098925"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2,012</a:t>
            </a:r>
            <a:endParaRPr lang="en-US" altLang="en-US" sz="1600"/>
          </a:p>
        </p:txBody>
      </p:sp>
      <p:sp>
        <p:nvSpPr>
          <p:cNvPr id="2070" name="Rectangle 56"/>
          <p:cNvSpPr>
            <a:spLocks noChangeArrowheads="1"/>
          </p:cNvSpPr>
          <p:nvPr/>
        </p:nvSpPr>
        <p:spPr bwMode="auto">
          <a:xfrm>
            <a:off x="4662488" y="597058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1,381</a:t>
            </a:r>
            <a:endParaRPr lang="en-US" altLang="en-US" sz="1600"/>
          </a:p>
        </p:txBody>
      </p:sp>
      <p:sp>
        <p:nvSpPr>
          <p:cNvPr id="2071" name="Rectangle 57"/>
          <p:cNvSpPr>
            <a:spLocks noChangeArrowheads="1"/>
          </p:cNvSpPr>
          <p:nvPr/>
        </p:nvSpPr>
        <p:spPr bwMode="auto">
          <a:xfrm>
            <a:off x="5280025" y="59705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993</a:t>
            </a:r>
            <a:endParaRPr lang="en-US" altLang="en-US" sz="1600"/>
          </a:p>
        </p:txBody>
      </p:sp>
      <p:sp>
        <p:nvSpPr>
          <p:cNvPr id="2072" name="Rectangle 58"/>
          <p:cNvSpPr>
            <a:spLocks noChangeArrowheads="1"/>
          </p:cNvSpPr>
          <p:nvPr/>
        </p:nvSpPr>
        <p:spPr bwMode="auto">
          <a:xfrm>
            <a:off x="5843588" y="59705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556</a:t>
            </a:r>
            <a:endParaRPr lang="en-US" altLang="en-US" sz="1600"/>
          </a:p>
        </p:txBody>
      </p:sp>
      <p:sp>
        <p:nvSpPr>
          <p:cNvPr id="2073" name="Rectangle 59"/>
          <p:cNvSpPr>
            <a:spLocks noChangeArrowheads="1"/>
          </p:cNvSpPr>
          <p:nvPr/>
        </p:nvSpPr>
        <p:spPr bwMode="auto">
          <a:xfrm>
            <a:off x="6407150" y="597058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000" b="1"/>
              <a:t>182</a:t>
            </a:r>
            <a:endParaRPr lang="en-US" altLang="en-US" sz="1600"/>
          </a:p>
        </p:txBody>
      </p:sp>
      <p:sp>
        <p:nvSpPr>
          <p:cNvPr id="2074" name="Line 63"/>
          <p:cNvSpPr>
            <a:spLocks noChangeShapeType="1"/>
          </p:cNvSpPr>
          <p:nvPr/>
        </p:nvSpPr>
        <p:spPr bwMode="auto">
          <a:xfrm>
            <a:off x="8296275" y="2039938"/>
            <a:ext cx="0" cy="1219200"/>
          </a:xfrm>
          <a:prstGeom prst="line">
            <a:avLst/>
          </a:prstGeom>
          <a:noFill/>
          <a:ln w="5715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075" name="Text Box 64"/>
          <p:cNvSpPr txBox="1">
            <a:spLocks noChangeArrowheads="1"/>
          </p:cNvSpPr>
          <p:nvPr/>
        </p:nvSpPr>
        <p:spPr bwMode="auto">
          <a:xfrm>
            <a:off x="7153275" y="2343150"/>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400" b="1"/>
              <a:t>- 43 %</a:t>
            </a:r>
          </a:p>
        </p:txBody>
      </p:sp>
      <p:sp>
        <p:nvSpPr>
          <p:cNvPr id="2076" name="Text Box 65"/>
          <p:cNvSpPr txBox="1">
            <a:spLocks noChangeArrowheads="1"/>
          </p:cNvSpPr>
          <p:nvPr/>
        </p:nvSpPr>
        <p:spPr bwMode="auto">
          <a:xfrm>
            <a:off x="5181600" y="-4937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sz="1600" b="1"/>
          </a:p>
        </p:txBody>
      </p:sp>
      <p:sp>
        <p:nvSpPr>
          <p:cNvPr id="2077" name="Rectangle 68"/>
          <p:cNvSpPr>
            <a:spLocks noGrp="1" noChangeArrowheads="1"/>
          </p:cNvSpPr>
          <p:nvPr>
            <p:ph type="title"/>
          </p:nvPr>
        </p:nvSpPr>
        <p:spPr>
          <a:xfrm>
            <a:off x="306388" y="0"/>
            <a:ext cx="8505825" cy="823913"/>
          </a:xfrm>
        </p:spPr>
        <p:txBody>
          <a:bodyPr/>
          <a:lstStyle/>
          <a:p>
            <a:pPr eaLnBrk="1" hangingPunct="1"/>
            <a:r>
              <a:rPr lang="en-US" altLang="en-US" sz="3200" smtClean="0"/>
              <a:t>JUPITER: Venous Thromboembolism</a:t>
            </a:r>
          </a:p>
        </p:txBody>
      </p:sp>
      <p:sp>
        <p:nvSpPr>
          <p:cNvPr id="2078" name="Text Box 53"/>
          <p:cNvSpPr txBox="1">
            <a:spLocks noChangeArrowheads="1"/>
          </p:cNvSpPr>
          <p:nvPr/>
        </p:nvSpPr>
        <p:spPr bwMode="auto">
          <a:xfrm>
            <a:off x="1752600" y="1760538"/>
            <a:ext cx="3259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800" b="1"/>
              <a:t>HR 0.57 (95% CI 0.35-0.91)</a:t>
            </a:r>
            <a:br>
              <a:rPr lang="en-US" altLang="en-US" sz="1800" b="1"/>
            </a:br>
            <a:r>
              <a:rPr lang="en-US" altLang="en-US" sz="1800" b="1"/>
              <a:t>P=0.018</a:t>
            </a:r>
          </a:p>
        </p:txBody>
      </p:sp>
      <p:sp>
        <p:nvSpPr>
          <p:cNvPr id="2079" name="Line 54"/>
          <p:cNvSpPr>
            <a:spLocks noChangeShapeType="1"/>
          </p:cNvSpPr>
          <p:nvPr/>
        </p:nvSpPr>
        <p:spPr bwMode="auto">
          <a:xfrm>
            <a:off x="1598613" y="1046163"/>
            <a:ext cx="687387" cy="1587"/>
          </a:xfrm>
          <a:prstGeom prst="line">
            <a:avLst/>
          </a:prstGeom>
          <a:noFill/>
          <a:ln w="33338">
            <a:solidFill>
              <a:srgbClr val="08BFF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0" name="Line 55"/>
          <p:cNvSpPr>
            <a:spLocks noChangeShapeType="1"/>
          </p:cNvSpPr>
          <p:nvPr/>
        </p:nvSpPr>
        <p:spPr bwMode="auto">
          <a:xfrm>
            <a:off x="3960813" y="1046163"/>
            <a:ext cx="685800" cy="0"/>
          </a:xfrm>
          <a:prstGeom prst="line">
            <a:avLst/>
          </a:prstGeom>
          <a:noFill/>
          <a:ln w="2857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81" name="Text Box 56"/>
          <p:cNvSpPr txBox="1">
            <a:spLocks noChangeArrowheads="1"/>
          </p:cNvSpPr>
          <p:nvPr/>
        </p:nvSpPr>
        <p:spPr bwMode="auto">
          <a:xfrm>
            <a:off x="2366963" y="877888"/>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Rosuvastatin</a:t>
            </a:r>
          </a:p>
        </p:txBody>
      </p:sp>
      <p:sp>
        <p:nvSpPr>
          <p:cNvPr id="2082" name="Text Box 57"/>
          <p:cNvSpPr txBox="1">
            <a:spLocks noChangeArrowheads="1"/>
          </p:cNvSpPr>
          <p:nvPr/>
        </p:nvSpPr>
        <p:spPr bwMode="auto">
          <a:xfrm>
            <a:off x="4656138" y="877888"/>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1600" b="1"/>
              <a:t>Placebo</a:t>
            </a:r>
          </a:p>
        </p:txBody>
      </p:sp>
      <p:graphicFrame>
        <p:nvGraphicFramePr>
          <p:cNvPr id="2050" name="Object 74"/>
          <p:cNvGraphicFramePr>
            <a:graphicFrameLocks noChangeAspect="1"/>
          </p:cNvGraphicFramePr>
          <p:nvPr/>
        </p:nvGraphicFramePr>
        <p:xfrm>
          <a:off x="933450" y="631825"/>
          <a:ext cx="8210550" cy="5305425"/>
        </p:xfrm>
        <a:graphic>
          <a:graphicData uri="http://schemas.openxmlformats.org/presentationml/2006/ole">
            <mc:AlternateContent xmlns:mc="http://schemas.openxmlformats.org/markup-compatibility/2006">
              <mc:Choice xmlns:v="urn:schemas-microsoft-com:vml" Requires="v">
                <p:oleObj spid="_x0000_s2089" name="Worksheet" r:id="rId4" imgW="8210473" imgH="5305528" progId="Excel.Sheet.8">
                  <p:embed/>
                </p:oleObj>
              </mc:Choice>
              <mc:Fallback>
                <p:oleObj name="Worksheet" r:id="rId4" imgW="8210473" imgH="5305528" progId="Excel.Sheet.8">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631825"/>
                        <a:ext cx="8210550"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3" name="Rectangle 75"/>
          <p:cNvSpPr>
            <a:spLocks noChangeArrowheads="1"/>
          </p:cNvSpPr>
          <p:nvPr/>
        </p:nvSpPr>
        <p:spPr bwMode="auto">
          <a:xfrm rot="-5400000">
            <a:off x="-431800" y="3173413"/>
            <a:ext cx="2465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Cumulative incidence, % </a:t>
            </a:r>
            <a:endParaRPr lang="en-US" altLang="en-US" sz="1600"/>
          </a:p>
        </p:txBody>
      </p:sp>
      <p:sp>
        <p:nvSpPr>
          <p:cNvPr id="2084" name="Rectangle 76"/>
          <p:cNvSpPr>
            <a:spLocks noChangeArrowheads="1"/>
          </p:cNvSpPr>
          <p:nvPr/>
        </p:nvSpPr>
        <p:spPr bwMode="auto">
          <a:xfrm>
            <a:off x="4560888" y="549116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Years</a:t>
            </a:r>
            <a:endParaRPr lang="en-US" altLang="en-US" sz="1600"/>
          </a:p>
        </p:txBody>
      </p:sp>
      <p:sp>
        <p:nvSpPr>
          <p:cNvPr id="2085" name="TextBox 37"/>
          <p:cNvSpPr txBox="1">
            <a:spLocks noChangeArrowheads="1"/>
          </p:cNvSpPr>
          <p:nvPr/>
        </p:nvSpPr>
        <p:spPr bwMode="auto">
          <a:xfrm>
            <a:off x="1530350" y="1173163"/>
            <a:ext cx="375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Number of events   26                     46</a:t>
            </a:r>
          </a:p>
        </p:txBody>
      </p:sp>
      <p:sp>
        <p:nvSpPr>
          <p:cNvPr id="2086" name="TextBox 38"/>
          <p:cNvSpPr txBox="1">
            <a:spLocks noChangeArrowheads="1"/>
          </p:cNvSpPr>
          <p:nvPr/>
        </p:nvSpPr>
        <p:spPr bwMode="auto">
          <a:xfrm>
            <a:off x="7723188" y="4972050"/>
            <a:ext cx="1346200" cy="523875"/>
          </a:xfrm>
          <a:prstGeom prst="rect">
            <a:avLst/>
          </a:prstGeom>
          <a:solidFill>
            <a:srgbClr val="00007E"/>
          </a:solidFill>
          <a:ln w="9525">
            <a:solidFill>
              <a:srgbClr val="00007B"/>
            </a:solidFill>
            <a:miter lim="800000"/>
            <a:headEnd/>
            <a:tailEnd/>
          </a:ln>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087" name="TextBox 39"/>
          <p:cNvSpPr txBox="1">
            <a:spLocks noChangeArrowheads="1"/>
          </p:cNvSpPr>
          <p:nvPr/>
        </p:nvSpPr>
        <p:spPr bwMode="auto">
          <a:xfrm>
            <a:off x="-131763" y="6196013"/>
            <a:ext cx="8108951"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600">
                <a:solidFill>
                  <a:srgbClr val="FFFF00"/>
                </a:solidFill>
              </a:rPr>
              <a:t>Clear clinical benefit for VTE/PE in the absence of any bleeding hazard</a:t>
            </a:r>
          </a:p>
          <a:p>
            <a:pPr algn="ctr" eaLnBrk="1" hangingPunct="1"/>
            <a:r>
              <a:rPr lang="en-US" altLang="en-US" sz="1600">
                <a:solidFill>
                  <a:srgbClr val="FFFF00"/>
                </a:solidFill>
              </a:rPr>
              <a:t> (hemorrhagic events : rosuvastatin 258, placebo 275, P=0.45)</a:t>
            </a:r>
            <a:endParaRPr lang="en-US"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Conclusions – Primary Endpoint</a:t>
            </a:r>
          </a:p>
        </p:txBody>
      </p:sp>
      <p:sp>
        <p:nvSpPr>
          <p:cNvPr id="50179" name="Rectangle 9"/>
          <p:cNvSpPr>
            <a:spLocks noGrp="1" noChangeArrowheads="1"/>
          </p:cNvSpPr>
          <p:nvPr>
            <p:ph type="body" idx="1"/>
          </p:nvPr>
        </p:nvSpPr>
        <p:spPr>
          <a:xfrm>
            <a:off x="330200" y="1265238"/>
            <a:ext cx="8505825" cy="5195887"/>
          </a:xfrm>
        </p:spPr>
        <p:txBody>
          <a:bodyPr/>
          <a:lstStyle/>
          <a:p>
            <a:pPr eaLnBrk="1" hangingPunct="1"/>
            <a:r>
              <a:rPr lang="en-US" altLang="en-US" sz="2200" b="0" smtClean="0"/>
              <a:t>Among apparently healthy men and women with elevated hsCRP but low LDL-C, rosuvastatin reduced major cardiovascular events by 44%</a:t>
            </a:r>
          </a:p>
          <a:p>
            <a:pPr eaLnBrk="1" hangingPunct="1"/>
            <a:r>
              <a:rPr lang="en-US" altLang="en-US" sz="2200" b="0" smtClean="0"/>
              <a:t>Benefits of rosuvastatin were consistent regardless of age, sex, region or ethnicity</a:t>
            </a:r>
          </a:p>
          <a:p>
            <a:pPr eaLnBrk="1" hangingPunct="1"/>
            <a:r>
              <a:rPr lang="en-US" altLang="en-US" sz="2200" b="0" smtClean="0"/>
              <a:t>Despite evaluating a population with lipid levels widely considered to be “optimal” in almost all current prevention algorithms, the relative benefit observed in JUPITER was greater than in almost all prior statin trials</a:t>
            </a:r>
          </a:p>
          <a:p>
            <a:pPr eaLnBrk="1" hangingPunct="1"/>
            <a:r>
              <a:rPr lang="en-US" altLang="en-US" sz="2200" b="0" smtClean="0">
                <a:latin typeface="Arial Unicode MS" pitchFamily="34" charset="-128"/>
              </a:rPr>
              <a:t>Rates of hospitalization and revascularization were reduced by 47 percent within a two-year period suggesting that the screening and treatment strategy tested in JUPITER is likely to be cost-effective, benefiting both patients and payers.</a:t>
            </a:r>
          </a:p>
          <a:p>
            <a:pPr eaLnBrk="1" hangingPunct="1"/>
            <a:endParaRPr lang="en-US" altLang="en-US" b="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
          <p:cNvSpPr txBox="1">
            <a:spLocks noChangeArrowheads="1"/>
          </p:cNvSpPr>
          <p:nvPr/>
        </p:nvSpPr>
        <p:spPr bwMode="auto">
          <a:xfrm>
            <a:off x="152400" y="6278563"/>
            <a:ext cx="472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fr-FR" altLang="en-US" sz="1200" b="1"/>
              <a:t>Ridker et al. Circulation CV Qual Outcomes 2009;2: 616-23.</a:t>
            </a:r>
            <a:endParaRPr lang="en-US" altLang="en-US" sz="1200" b="1"/>
          </a:p>
        </p:txBody>
      </p:sp>
      <p:sp>
        <p:nvSpPr>
          <p:cNvPr id="51203" name="Text Box 10"/>
          <p:cNvSpPr txBox="1">
            <a:spLocks noChangeArrowheads="1"/>
          </p:cNvSpPr>
          <p:nvPr/>
        </p:nvSpPr>
        <p:spPr bwMode="auto">
          <a:xfrm>
            <a:off x="152400" y="4386263"/>
            <a:ext cx="88614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600" b="1"/>
              <a:t>Benchmarks:	</a:t>
            </a:r>
          </a:p>
          <a:p>
            <a:pPr eaLnBrk="1" hangingPunct="1"/>
            <a:r>
              <a:rPr lang="en-US" altLang="en-US" sz="1600" b="1"/>
              <a:t>		Statins for hyperlipidemia		5-year NNT   40-60</a:t>
            </a:r>
          </a:p>
          <a:p>
            <a:pPr eaLnBrk="1" hangingPunct="1"/>
            <a:r>
              <a:rPr lang="en-US" altLang="en-US" sz="1600" b="1"/>
              <a:t>		Diuretics 	 		5-year NNT   80-100</a:t>
            </a:r>
          </a:p>
          <a:p>
            <a:pPr eaLnBrk="1" hangingPunct="1"/>
            <a:r>
              <a:rPr lang="en-US" altLang="en-US" sz="1600" b="1"/>
              <a:t>		Beta-blockers	 		5-year NNT  120-160</a:t>
            </a:r>
          </a:p>
          <a:p>
            <a:pPr eaLnBrk="1" hangingPunct="1"/>
            <a:r>
              <a:rPr lang="en-US" altLang="en-US" sz="1600" b="1"/>
              <a:t>		Aspirin Men	  		5-year NNT  220-270</a:t>
            </a:r>
          </a:p>
          <a:p>
            <a:pPr eaLnBrk="1" hangingPunct="1"/>
            <a:r>
              <a:rPr lang="en-US" altLang="en-US" sz="1600" b="1"/>
              <a:t>		Aspirin Women	  		5-year NNT  280-330	</a:t>
            </a:r>
          </a:p>
        </p:txBody>
      </p:sp>
      <p:sp>
        <p:nvSpPr>
          <p:cNvPr id="51204" name="Rectangle 11"/>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3200" smtClean="0"/>
              <a:t>Number Needed to Treat (5 year)</a:t>
            </a:r>
          </a:p>
        </p:txBody>
      </p:sp>
      <p:graphicFrame>
        <p:nvGraphicFramePr>
          <p:cNvPr id="1804341" name="Group 53"/>
          <p:cNvGraphicFramePr>
            <a:graphicFrameLocks noGrp="1"/>
          </p:cNvGraphicFramePr>
          <p:nvPr/>
        </p:nvGraphicFramePr>
        <p:xfrm>
          <a:off x="152400" y="1460500"/>
          <a:ext cx="8859838" cy="2479675"/>
        </p:xfrm>
        <a:graphic>
          <a:graphicData uri="http://schemas.openxmlformats.org/drawingml/2006/table">
            <a:tbl>
              <a:tblPr/>
              <a:tblGrid>
                <a:gridCol w="3721100"/>
                <a:gridCol w="1712913"/>
                <a:gridCol w="1712912"/>
                <a:gridCol w="1712913"/>
              </a:tblGrid>
              <a:tr h="365666">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Endpoint</a:t>
                      </a:r>
                    </a:p>
                  </a:txBody>
                  <a:tcPr marT="45708" marB="45708"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All</a:t>
                      </a:r>
                    </a:p>
                  </a:txBody>
                  <a:tcPr marT="45708" marB="45708"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FRS≤10</a:t>
                      </a:r>
                    </a:p>
                  </a:txBody>
                  <a:tcPr marT="45708" marB="45708"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FRS&gt;10</a:t>
                      </a:r>
                    </a:p>
                  </a:txBody>
                  <a:tcPr marT="45708" marB="45708"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528502">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Primary Endpoint</a:t>
                      </a:r>
                    </a:p>
                  </a:txBody>
                  <a:tcPr marT="45708" marB="45708"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25</a:t>
                      </a:r>
                    </a:p>
                  </a:txBody>
                  <a:tcPr marT="45708" marB="45708"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47</a:t>
                      </a:r>
                    </a:p>
                  </a:txBody>
                  <a:tcPr marT="45708" marB="45708"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17</a:t>
                      </a:r>
                    </a:p>
                  </a:txBody>
                  <a:tcPr marT="45708" marB="45708"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28502">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Primary Endpoint, Mortality</a:t>
                      </a:r>
                    </a:p>
                  </a:txBody>
                  <a:tcPr marT="45708" marB="45708"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20</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34</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14</a:t>
                      </a:r>
                    </a:p>
                  </a:txBody>
                  <a:tcPr marT="45708" marB="45708"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28502">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MI, Stroke, CABG/PTCA, Death</a:t>
                      </a:r>
                    </a:p>
                  </a:txBody>
                  <a:tcPr marT="45708" marB="45708" anchor="ctr"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20</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37</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14</a:t>
                      </a:r>
                    </a:p>
                  </a:txBody>
                  <a:tcPr marT="45708" marB="45708" anchor="ctr"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528502">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MI, Stroke, Death</a:t>
                      </a:r>
                    </a:p>
                  </a:txBody>
                  <a:tcPr marT="45708" marB="45708" anchor="ctr" horzOverflow="overflow">
                    <a:lnL cap="flat">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29</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60</a:t>
                      </a:r>
                    </a:p>
                  </a:txBody>
                  <a:tcPr marT="45708" marB="45708"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20</a:t>
                      </a:r>
                    </a:p>
                  </a:txBody>
                  <a:tcPr marT="45708" marB="45708" anchor="ctr" horzOverflow="overflow">
                    <a:lnL>
                      <a:noFill/>
                    </a:lnL>
                    <a:lnR cap="flat">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title"/>
          </p:nvPr>
        </p:nvSpPr>
        <p:spPr/>
        <p:txBody>
          <a:bodyPr/>
          <a:lstStyle/>
          <a:p>
            <a:pPr eaLnBrk="1" hangingPunct="1"/>
            <a:r>
              <a:rPr lang="en-US" altLang="en-US" sz="2400" smtClean="0"/>
              <a:t>2009 Canadian Cardiovascular Society (CCS)</a:t>
            </a:r>
            <a:br>
              <a:rPr lang="en-US" altLang="en-US" sz="2400" smtClean="0"/>
            </a:br>
            <a:r>
              <a:rPr lang="en-US" altLang="en-US" sz="2400" smtClean="0"/>
              <a:t>Guidelines for the Diagnosis and Treatment of Dyslipidemia and Prevention of Cardiovascular Disease in the Adult</a:t>
            </a:r>
          </a:p>
        </p:txBody>
      </p:sp>
      <p:graphicFrame>
        <p:nvGraphicFramePr>
          <p:cNvPr id="1806478" name="Group 142"/>
          <p:cNvGraphicFramePr>
            <a:graphicFrameLocks noGrp="1"/>
          </p:cNvGraphicFramePr>
          <p:nvPr/>
        </p:nvGraphicFramePr>
        <p:xfrm>
          <a:off x="152400" y="1477963"/>
          <a:ext cx="8861425" cy="4849812"/>
        </p:xfrm>
        <a:graphic>
          <a:graphicData uri="http://schemas.openxmlformats.org/drawingml/2006/table">
            <a:tbl>
              <a:tblPr/>
              <a:tblGrid>
                <a:gridCol w="1343025"/>
                <a:gridCol w="2428875"/>
                <a:gridCol w="2874963"/>
                <a:gridCol w="2214562"/>
              </a:tblGrid>
              <a:tr h="365077">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marT="45714" marB="45714"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marT="45714" marB="45714"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Primary Goal: LDLC</a:t>
                      </a:r>
                    </a:p>
                  </a:txBody>
                  <a:tcPr marT="45714" marB="45714"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marT="45714" marB="45714"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1136501">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High</a:t>
                      </a:r>
                    </a:p>
                  </a:txBody>
                  <a:tcPr marT="45714" marB="45714"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CAD, CVA, PVD</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Most pts with Diabetes</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FRS &gt;20%</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RRS &gt;20%</a:t>
                      </a:r>
                    </a:p>
                  </a:txBody>
                  <a:tcPr marT="45714" marB="45714"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&lt;2 mmol/L or 50% reduction</a:t>
                      </a:r>
                    </a:p>
                  </a:txBody>
                  <a:tcPr marT="45714" marB="45714"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Class I</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Level A</a:t>
                      </a:r>
                    </a:p>
                  </a:txBody>
                  <a:tcPr marT="45714" marB="45714"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1903163">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Moderate</a:t>
                      </a:r>
                    </a:p>
                  </a:txBody>
                  <a:tcPr marT="45714" marB="45714" horzOverflow="overflow">
                    <a:lnL cap="flat">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FRS 10-19%</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RRS 10-19%</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LDL &gt;3.5 mmol/L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TC/HDLC &gt;5.0</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hsCRP &gt;2 in</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     men &gt;50 yr</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     women &gt;60 yr</a:t>
                      </a:r>
                    </a:p>
                  </a:txBody>
                  <a:tcPr marT="45714" marB="45714"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&lt;2 mmol/L or 50% reduction</a:t>
                      </a:r>
                    </a:p>
                  </a:txBody>
                  <a:tcPr marT="45714" marB="45714"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Class IIA</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Level A</a:t>
                      </a:r>
                    </a:p>
                  </a:txBody>
                  <a:tcPr marT="45714" marB="45714" horzOverflow="overflow">
                    <a:lnL>
                      <a:noFill/>
                    </a:lnL>
                    <a:lnR cap="flat">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622218">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Low</a:t>
                      </a:r>
                    </a:p>
                  </a:txBody>
                  <a:tcPr marT="45714" marB="45714" horzOverflow="overflow">
                    <a:lnL cap="flat">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FRS &lt;10%</a:t>
                      </a:r>
                    </a:p>
                  </a:txBody>
                  <a:tcPr marT="45714" marB="45714"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&lt;5 mmol/L</a:t>
                      </a:r>
                    </a:p>
                  </a:txBody>
                  <a:tcPr marT="45714" marB="45714"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Class IIA</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Level A</a:t>
                      </a:r>
                    </a:p>
                  </a:txBody>
                  <a:tcPr marT="45714" marB="45714" horzOverflow="overflow">
                    <a:lnL>
                      <a:noFill/>
                    </a:lnL>
                    <a:lnR cap="flat">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22852">
                <a:tc gridSpan="2">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Secondary Targets</a:t>
                      </a:r>
                    </a:p>
                  </a:txBody>
                  <a:tcPr marT="45714" marB="45714"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TC/HDLC &lt;4, non HDLC &lt;3.5 mol/L</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r>
                        <a:rPr kumimoji="0" lang="en-US" sz="1600" b="1" i="0" u="none" strike="noStrike" cap="none" normalizeH="0" baseline="0" smtClean="0">
                          <a:ln>
                            <a:noFill/>
                          </a:ln>
                          <a:solidFill>
                            <a:srgbClr val="FFFF00"/>
                          </a:solidFill>
                          <a:effectLst/>
                          <a:latin typeface="Arial" charset="0"/>
                          <a:cs typeface="Arial" charset="0"/>
                        </a:rPr>
                        <a:t>hsCRP &lt;2 mg/L</a:t>
                      </a:r>
                      <a:r>
                        <a:rPr kumimoji="0" lang="en-US" sz="1600" b="1" i="0" u="none" strike="noStrike" cap="none" normalizeH="0" baseline="0" smtClean="0">
                          <a:ln>
                            <a:noFill/>
                          </a:ln>
                          <a:solidFill>
                            <a:schemeClr val="tx1"/>
                          </a:solidFill>
                          <a:effectLst/>
                          <a:latin typeface="Arial" charset="0"/>
                          <a:cs typeface="Arial" charset="0"/>
                        </a:rPr>
                        <a:t>, TG &lt;1.7 mol/L, ApoB/A &lt;0.8</a:t>
                      </a:r>
                    </a:p>
                    <a:p>
                      <a:pPr marL="0" marR="0" lvl="0" indent="0" algn="l" defTabSz="914400" rtl="0" eaLnBrk="1" fontAlgn="base" latinLnBrk="0" hangingPunct="1">
                        <a:lnSpc>
                          <a:spcPct val="100000"/>
                        </a:lnSpc>
                        <a:spcBef>
                          <a:spcPct val="0"/>
                        </a:spcBef>
                        <a:spcAft>
                          <a:spcPct val="0"/>
                        </a:spcAft>
                        <a:buClr>
                          <a:srgbClr val="FFFF00"/>
                        </a:buClr>
                        <a:buSzPct val="11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marT="45714" marB="45714"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p:cNvSpPr txBox="1">
            <a:spLocks noChangeArrowheads="1"/>
          </p:cNvSpPr>
          <p:nvPr/>
        </p:nvSpPr>
        <p:spPr bwMode="auto">
          <a:xfrm>
            <a:off x="160338" y="4313238"/>
            <a:ext cx="88534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700" b="1"/>
              <a:t>None of these patients are currently recommended to receive statin therapy because they have Framingham 10-year risk &lt;20% AND LDL-C levels below the treatment target (ie &lt; 130 mg/dL). All have hsCRP &gt; 2 mg/L.</a:t>
            </a:r>
          </a:p>
        </p:txBody>
      </p:sp>
      <p:sp>
        <p:nvSpPr>
          <p:cNvPr id="53251" name="Rectangle 8"/>
          <p:cNvSpPr>
            <a:spLocks noGrp="1" noChangeArrowheads="1"/>
          </p:cNvSpPr>
          <p:nvPr>
            <p:ph type="title"/>
          </p:nvPr>
        </p:nvSpPr>
        <p:spPr/>
        <p:txBody>
          <a:bodyPr/>
          <a:lstStyle/>
          <a:p>
            <a:pPr eaLnBrk="1" hangingPunct="1"/>
            <a:r>
              <a:rPr lang="en-US" altLang="en-US" sz="3200" smtClean="0"/>
              <a:t>JUPITER:</a:t>
            </a:r>
            <a:br>
              <a:rPr lang="en-US" altLang="en-US" sz="3200" smtClean="0"/>
            </a:br>
            <a:r>
              <a:rPr lang="en-US" altLang="en-US" sz="2200" smtClean="0"/>
              <a:t>Public Health Implications: Primary Endpoint at “Intermediate Risk”</a:t>
            </a:r>
          </a:p>
        </p:txBody>
      </p:sp>
      <p:graphicFrame>
        <p:nvGraphicFramePr>
          <p:cNvPr id="1807440" name="Group 80"/>
          <p:cNvGraphicFramePr>
            <a:graphicFrameLocks noGrp="1"/>
          </p:cNvGraphicFramePr>
          <p:nvPr/>
        </p:nvGraphicFramePr>
        <p:xfrm>
          <a:off x="158750" y="1460500"/>
          <a:ext cx="8848725" cy="2044700"/>
        </p:xfrm>
        <a:graphic>
          <a:graphicData uri="http://schemas.openxmlformats.org/drawingml/2006/table">
            <a:tbl>
              <a:tblPr/>
              <a:tblGrid>
                <a:gridCol w="2165350"/>
                <a:gridCol w="1843088"/>
                <a:gridCol w="1960562"/>
                <a:gridCol w="1327150"/>
                <a:gridCol w="1552575"/>
              </a:tblGrid>
              <a:tr h="396363">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FRS (%)</a:t>
                      </a:r>
                    </a:p>
                  </a:txBody>
                  <a:tcPr marT="45734" marB="45734"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Rosuvastatin</a:t>
                      </a:r>
                    </a:p>
                  </a:txBody>
                  <a:tcPr marT="45734" marB="45734" anchor="ct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Placebo</a:t>
                      </a:r>
                    </a:p>
                  </a:txBody>
                  <a:tcPr marT="45734" marB="45734" anchor="ct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HR</a:t>
                      </a:r>
                    </a:p>
                  </a:txBody>
                  <a:tcPr marT="45734" marB="45734" anchor="ct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95% CI</a:t>
                      </a:r>
                    </a:p>
                  </a:txBody>
                  <a:tcPr marT="45734" marB="45734" anchor="ct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824169">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5–10%</a:t>
                      </a:r>
                      <a:br>
                        <a:rPr kumimoji="0" lang="en-US" sz="20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(N=6091)</a:t>
                      </a:r>
                      <a:r>
                        <a:rPr kumimoji="0" lang="en-US" sz="2000" b="1" i="0" u="none" strike="noStrike" cap="none" normalizeH="0" baseline="0" smtClean="0">
                          <a:ln>
                            <a:noFill/>
                          </a:ln>
                          <a:solidFill>
                            <a:schemeClr val="tx1"/>
                          </a:solidFill>
                          <a:effectLst/>
                          <a:latin typeface="Arial" charset="0"/>
                          <a:cs typeface="Arial" charset="0"/>
                        </a:rPr>
                        <a:t> </a:t>
                      </a:r>
                    </a:p>
                  </a:txBody>
                  <a:tcPr marT="45734" marB="45734"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32 (0.50)</a:t>
                      </a:r>
                    </a:p>
                  </a:txBody>
                  <a:tcPr marT="45734" marB="45734"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59 (0.92)</a:t>
                      </a:r>
                    </a:p>
                  </a:txBody>
                  <a:tcPr marT="45734" marB="45734"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0.55</a:t>
                      </a:r>
                    </a:p>
                  </a:txBody>
                  <a:tcPr marT="45734" marB="45734"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(0.36-0.84)</a:t>
                      </a:r>
                    </a:p>
                  </a:txBody>
                  <a:tcPr marT="45734" marB="45734"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noFill/>
                  </a:tcPr>
                </a:tc>
              </a:tr>
              <a:tr h="824169">
                <a:tc>
                  <a:txBody>
                    <a:bodyPr/>
                    <a:lstStyle/>
                    <a:p>
                      <a:pPr marL="0" marR="0" lvl="0" indent="0" algn="l"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10–20%</a:t>
                      </a:r>
                      <a:br>
                        <a:rPr kumimoji="0" lang="en-US" sz="2000" b="1"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Arial" charset="0"/>
                          <a:cs typeface="Arial" charset="0"/>
                        </a:rPr>
                        <a:t>(N=7340)</a:t>
                      </a:r>
                      <a:r>
                        <a:rPr kumimoji="0" lang="en-US" sz="2000" b="1" i="0" u="none" strike="noStrike" cap="none" normalizeH="0" baseline="0" smtClean="0">
                          <a:ln>
                            <a:noFill/>
                          </a:ln>
                          <a:solidFill>
                            <a:schemeClr val="tx1"/>
                          </a:solidFill>
                          <a:effectLst/>
                          <a:latin typeface="Arial" charset="0"/>
                          <a:cs typeface="Arial" charset="0"/>
                        </a:rPr>
                        <a:t> </a:t>
                      </a:r>
                    </a:p>
                  </a:txBody>
                  <a:tcPr marT="45734" marB="45734" anchor="ctr" horzOverflow="overflow">
                    <a:lnL cap="flat">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74 (0.95)</a:t>
                      </a:r>
                    </a:p>
                  </a:txBody>
                  <a:tcPr marT="45734" marB="45734"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145 (1.84)</a:t>
                      </a:r>
                    </a:p>
                  </a:txBody>
                  <a:tcPr marT="45734" marB="45734"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0.51</a:t>
                      </a:r>
                    </a:p>
                  </a:txBody>
                  <a:tcPr marT="45734" marB="45734" anchor="ctr" horzOverflow="overflow">
                    <a:lnL>
                      <a:noFill/>
                    </a:lnL>
                    <a:lnR>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
                          <a:srgbClr val="FFFF00"/>
                        </a:buClr>
                        <a:buSzPct val="11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(0.39-0.68)</a:t>
                      </a:r>
                    </a:p>
                  </a:txBody>
                  <a:tcPr marT="45734" marB="45734" anchor="ctr" horzOverflow="overflow">
                    <a:lnL>
                      <a:noFill/>
                    </a:lnL>
                    <a:lnR cap="flat">
                      <a:noFill/>
                    </a:lnR>
                    <a:lnT w="12700" cap="flat" cmpd="sng" algn="ctr">
                      <a:solidFill>
                        <a:srgbClr val="777777"/>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458" name="Picture 2" descr="Atherosclerosi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25" y="342900"/>
            <a:ext cx="2363788"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Yeh1-0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763" y="257175"/>
            <a:ext cx="40846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psorias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3497263"/>
            <a:ext cx="25336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4800" y="1655763"/>
            <a:ext cx="87630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		LDL &lt; 130	LDL &gt; 130	LDL &lt; 130	LDL &gt; 130</a:t>
            </a:r>
          </a:p>
          <a:p>
            <a:pPr eaLnBrk="1" hangingPunct="1"/>
            <a:r>
              <a:rPr lang="en-US" altLang="en-US" sz="1800" b="1"/>
              <a:t>		CRP &lt; 2		CRP &lt; 2		CRP &gt; 2		CRP &gt; 2</a:t>
            </a:r>
          </a:p>
          <a:p>
            <a:pPr eaLnBrk="1" hangingPunct="1"/>
            <a:endParaRPr lang="en-US" altLang="en-US" sz="1800" b="1"/>
          </a:p>
          <a:p>
            <a:pPr eaLnBrk="1" hangingPunct="1"/>
            <a:r>
              <a:rPr lang="en-US" altLang="en-US" sz="1800" b="1"/>
              <a:t>N</a:t>
            </a:r>
            <a:r>
              <a:rPr lang="en-US" altLang="en-US" sz="1800"/>
              <a:t>		  </a:t>
            </a:r>
            <a:r>
              <a:rPr lang="en-US" altLang="en-US" sz="1800" b="1"/>
              <a:t>1614		1132		1621		1146</a:t>
            </a:r>
          </a:p>
          <a:p>
            <a:pPr eaLnBrk="1" hangingPunct="1"/>
            <a:r>
              <a:rPr lang="en-US" altLang="en-US" sz="1800" b="1"/>
              <a:t>	</a:t>
            </a:r>
          </a:p>
          <a:p>
            <a:pPr eaLnBrk="1" hangingPunct="1"/>
            <a:r>
              <a:rPr lang="en-US" altLang="en-US" sz="1800" b="1"/>
              <a:t>LDL </a:t>
            </a:r>
            <a:r>
              <a:rPr lang="en-US" altLang="en-US" sz="1600" b="1"/>
              <a:t>(mg/dL)</a:t>
            </a:r>
            <a:r>
              <a:rPr lang="en-US" altLang="en-US" sz="1800" b="1"/>
              <a:t>	  103		155		101		156</a:t>
            </a:r>
          </a:p>
          <a:p>
            <a:pPr eaLnBrk="1" hangingPunct="1"/>
            <a:endParaRPr lang="en-US" altLang="en-US" sz="1800" b="1"/>
          </a:p>
          <a:p>
            <a:pPr eaLnBrk="1" hangingPunct="1"/>
            <a:r>
              <a:rPr lang="en-US" altLang="en-US" sz="1800" b="1"/>
              <a:t>FRS (%)		  5.0		6.3		4.7		7.1</a:t>
            </a:r>
          </a:p>
          <a:p>
            <a:pPr eaLnBrk="1" hangingPunct="1"/>
            <a:endParaRPr lang="en-US" altLang="en-US" sz="1800" b="1"/>
          </a:p>
          <a:p>
            <a:pPr eaLnBrk="1" hangingPunct="1"/>
            <a:r>
              <a:rPr lang="en-US" altLang="en-US" sz="1800" b="1"/>
              <a:t>CRP </a:t>
            </a:r>
            <a:r>
              <a:rPr lang="en-US" altLang="en-US" sz="1600" b="1"/>
              <a:t>(mg/L)</a:t>
            </a:r>
            <a:r>
              <a:rPr lang="en-US" altLang="en-US" sz="1800" b="1"/>
              <a:t>	  0.9		1.0		4.7		4.4</a:t>
            </a:r>
          </a:p>
          <a:p>
            <a:pPr eaLnBrk="1" hangingPunct="1"/>
            <a:endParaRPr lang="en-US" altLang="en-US" sz="1800" b="1"/>
          </a:p>
          <a:p>
            <a:pPr eaLnBrk="1" hangingPunct="1"/>
            <a:r>
              <a:rPr lang="en-US" altLang="en-US" sz="1800" b="1"/>
              <a:t>CV Event	  0.95		1.22		1.57		2.19</a:t>
            </a:r>
          </a:p>
          <a:p>
            <a:pPr eaLnBrk="1" hangingPunct="1"/>
            <a:r>
              <a:rPr lang="en-US" altLang="en-US" sz="1800" b="1"/>
              <a:t>Rate/100py</a:t>
            </a:r>
          </a:p>
          <a:p>
            <a:pPr eaLnBrk="1" hangingPunct="1"/>
            <a:r>
              <a:rPr lang="en-US" altLang="en-US" sz="1800" b="1"/>
              <a:t>	</a:t>
            </a:r>
          </a:p>
          <a:p>
            <a:pPr eaLnBrk="1" hangingPunct="1"/>
            <a:r>
              <a:rPr lang="en-US" altLang="en-US" sz="1800"/>
              <a:t>	</a:t>
            </a:r>
          </a:p>
        </p:txBody>
      </p:sp>
      <p:sp>
        <p:nvSpPr>
          <p:cNvPr id="54275" name="Line 3"/>
          <p:cNvSpPr>
            <a:spLocks noChangeShapeType="1"/>
          </p:cNvSpPr>
          <p:nvPr/>
        </p:nvSpPr>
        <p:spPr bwMode="auto">
          <a:xfrm>
            <a:off x="304800" y="291465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6" name="Line 4"/>
          <p:cNvSpPr>
            <a:spLocks noChangeShapeType="1"/>
          </p:cNvSpPr>
          <p:nvPr/>
        </p:nvSpPr>
        <p:spPr bwMode="auto">
          <a:xfrm>
            <a:off x="304800" y="565785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Text Box 5"/>
          <p:cNvSpPr txBox="1">
            <a:spLocks noChangeArrowheads="1"/>
          </p:cNvSpPr>
          <p:nvPr/>
        </p:nvSpPr>
        <p:spPr bwMode="auto">
          <a:xfrm>
            <a:off x="882650" y="192088"/>
            <a:ext cx="753268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2400" b="1">
                <a:solidFill>
                  <a:schemeClr val="folHlink"/>
                </a:solidFill>
              </a:rPr>
              <a:t>Clinical Implications of the JUPITER Trial: </a:t>
            </a:r>
          </a:p>
          <a:p>
            <a:pPr algn="ctr" eaLnBrk="1" hangingPunct="1"/>
            <a:r>
              <a:rPr lang="en-US" altLang="en-US" sz="2400" b="1">
                <a:solidFill>
                  <a:schemeClr val="folHlink"/>
                </a:solidFill>
              </a:rPr>
              <a:t>Atherosclerotic Risk in Communities (ARIC) </a:t>
            </a:r>
          </a:p>
          <a:p>
            <a:pPr algn="ctr" eaLnBrk="1" hangingPunct="1"/>
            <a:r>
              <a:rPr lang="en-US" altLang="en-US" sz="2000" b="1">
                <a:solidFill>
                  <a:schemeClr val="folHlink"/>
                </a:solidFill>
              </a:rPr>
              <a:t>Men &gt; 50, Women &gt; 60, No Prior CVD, No JUPITER Exclusion</a:t>
            </a:r>
          </a:p>
          <a:p>
            <a:pPr algn="ctr" eaLnBrk="1" hangingPunct="1"/>
            <a:endParaRPr lang="en-US" altLang="en-US" sz="2400" b="1"/>
          </a:p>
        </p:txBody>
      </p:sp>
      <p:sp>
        <p:nvSpPr>
          <p:cNvPr id="54278" name="Rectangle 6"/>
          <p:cNvSpPr>
            <a:spLocks noChangeArrowheads="1"/>
          </p:cNvSpPr>
          <p:nvPr/>
        </p:nvSpPr>
        <p:spPr bwMode="auto">
          <a:xfrm>
            <a:off x="304800" y="6186488"/>
            <a:ext cx="530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Wang et al, J Am Coll Cardiol 2009;54:2388–95)</a:t>
            </a:r>
          </a:p>
        </p:txBody>
      </p:sp>
      <p:sp>
        <p:nvSpPr>
          <p:cNvPr id="54279" name="Line 7"/>
          <p:cNvSpPr>
            <a:spLocks noChangeShapeType="1"/>
          </p:cNvSpPr>
          <p:nvPr/>
        </p:nvSpPr>
        <p:spPr bwMode="auto">
          <a:xfrm>
            <a:off x="304800" y="154305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228600" y="914400"/>
            <a:ext cx="8763000" cy="5221288"/>
            <a:chOff x="-288" y="864"/>
            <a:chExt cx="5520" cy="3289"/>
          </a:xfrm>
        </p:grpSpPr>
        <p:pic>
          <p:nvPicPr>
            <p:cNvPr id="553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864"/>
              <a:ext cx="5520" cy="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4"/>
            <p:cNvSpPr>
              <a:spLocks noChangeArrowheads="1"/>
            </p:cNvSpPr>
            <p:nvPr/>
          </p:nvSpPr>
          <p:spPr bwMode="auto">
            <a:xfrm>
              <a:off x="96" y="2157"/>
              <a:ext cx="470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55304" name="Rectangle 5"/>
            <p:cNvSpPr>
              <a:spLocks noChangeArrowheads="1"/>
            </p:cNvSpPr>
            <p:nvPr/>
          </p:nvSpPr>
          <p:spPr bwMode="auto">
            <a:xfrm>
              <a:off x="96" y="2646"/>
              <a:ext cx="470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55305" name="Rectangle 6"/>
            <p:cNvSpPr>
              <a:spLocks noChangeArrowheads="1"/>
            </p:cNvSpPr>
            <p:nvPr/>
          </p:nvSpPr>
          <p:spPr bwMode="auto">
            <a:xfrm>
              <a:off x="96" y="3162"/>
              <a:ext cx="470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55306" name="Rectangle 7"/>
            <p:cNvSpPr>
              <a:spLocks noChangeArrowheads="1"/>
            </p:cNvSpPr>
            <p:nvPr/>
          </p:nvSpPr>
          <p:spPr bwMode="auto">
            <a:xfrm>
              <a:off x="96" y="3696"/>
              <a:ext cx="470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55307" name="Rectangle 8"/>
            <p:cNvSpPr>
              <a:spLocks noChangeArrowheads="1"/>
            </p:cNvSpPr>
            <p:nvPr/>
          </p:nvSpPr>
          <p:spPr bwMode="auto">
            <a:xfrm>
              <a:off x="48" y="1620"/>
              <a:ext cx="470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55308" name="Line 9"/>
            <p:cNvSpPr>
              <a:spLocks noChangeShapeType="1"/>
            </p:cNvSpPr>
            <p:nvPr/>
          </p:nvSpPr>
          <p:spPr bwMode="auto">
            <a:xfrm>
              <a:off x="2537" y="1248"/>
              <a:ext cx="7" cy="2768"/>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299" name="Text Box 10"/>
          <p:cNvSpPr txBox="1">
            <a:spLocks noChangeArrowheads="1"/>
          </p:cNvSpPr>
          <p:nvPr/>
        </p:nvSpPr>
        <p:spPr bwMode="auto">
          <a:xfrm>
            <a:off x="152400" y="6430963"/>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400" b="1"/>
              <a:t>McMurray JJV, et al.  Circulation 2009;2188-2196.</a:t>
            </a:r>
          </a:p>
        </p:txBody>
      </p:sp>
      <p:sp>
        <p:nvSpPr>
          <p:cNvPr id="55300" name="Text Box 11"/>
          <p:cNvSpPr txBox="1">
            <a:spLocks noChangeArrowheads="1"/>
          </p:cNvSpPr>
          <p:nvPr/>
        </p:nvSpPr>
        <p:spPr bwMode="auto">
          <a:xfrm>
            <a:off x="1590675" y="228600"/>
            <a:ext cx="5876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a:t>Clinical Relevance of hsCRP in the CORONA Trial</a:t>
            </a:r>
          </a:p>
        </p:txBody>
      </p:sp>
      <p:sp>
        <p:nvSpPr>
          <p:cNvPr id="55301" name="Line 12"/>
          <p:cNvSpPr>
            <a:spLocks noChangeShapeType="1"/>
          </p:cNvSpPr>
          <p:nvPr/>
        </p:nvSpPr>
        <p:spPr bwMode="auto">
          <a:xfrm>
            <a:off x="228600" y="8382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n-US" altLang="en-US" smtClean="0"/>
              <a:t>Questions for Discussion</a:t>
            </a:r>
          </a:p>
        </p:txBody>
      </p:sp>
      <p:sp>
        <p:nvSpPr>
          <p:cNvPr id="56323" name="TextBox 2"/>
          <p:cNvSpPr txBox="1">
            <a:spLocks noChangeArrowheads="1"/>
          </p:cNvSpPr>
          <p:nvPr/>
        </p:nvSpPr>
        <p:spPr bwMode="auto">
          <a:xfrm>
            <a:off x="392113" y="1404938"/>
            <a:ext cx="84010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a:solidFill>
                  <a:srgbClr val="FFFFFF"/>
                </a:solidFill>
              </a:rPr>
              <a:t>What is the status of surrogate endpoints in the regulatory approval process?</a:t>
            </a:r>
          </a:p>
          <a:p>
            <a:pPr eaLnBrk="1" hangingPunct="1"/>
            <a:endParaRPr lang="en-US" altLang="en-US" sz="2000">
              <a:solidFill>
                <a:srgbClr val="FFFFFF"/>
              </a:solidFill>
            </a:endParaRPr>
          </a:p>
          <a:p>
            <a:pPr eaLnBrk="1" hangingPunct="1"/>
            <a:r>
              <a:rPr lang="en-US" altLang="en-US" sz="2000">
                <a:solidFill>
                  <a:srgbClr val="FFFFFF"/>
                </a:solidFill>
              </a:rPr>
              <a:t>If an endpoint is felt to be a “marker” of disease activity rather than a surrogate of disease activity (lies in the causal pathway), is lowering of the “marker” sufficient for approval?</a:t>
            </a:r>
          </a:p>
          <a:p>
            <a:pPr eaLnBrk="1" hangingPunct="1"/>
            <a:endParaRPr lang="en-US" altLang="en-US" sz="2000">
              <a:solidFill>
                <a:srgbClr val="FFFFFF"/>
              </a:solidFill>
            </a:endParaRPr>
          </a:p>
          <a:p>
            <a:pPr eaLnBrk="1" hangingPunct="1"/>
            <a:r>
              <a:rPr lang="en-US" altLang="en-US" sz="2000">
                <a:solidFill>
                  <a:srgbClr val="FFFFFF"/>
                </a:solidFill>
              </a:rPr>
              <a:t>Should lipid-lowering agents be approved for clinical use based upon surrogate endpoints like CRP, restenosis, QT interval etc.?</a:t>
            </a:r>
          </a:p>
          <a:p>
            <a:pPr eaLnBrk="1" hangingPunct="1"/>
            <a:endParaRPr lang="en-US" altLang="en-US" sz="2000">
              <a:solidFill>
                <a:srgbClr val="FFFFFF"/>
              </a:solidFill>
            </a:endParaRPr>
          </a:p>
          <a:p>
            <a:pPr eaLnBrk="1" hangingPunct="1"/>
            <a:r>
              <a:rPr lang="en-US" altLang="en-US" sz="2000">
                <a:solidFill>
                  <a:srgbClr val="FFFFFF"/>
                </a:solidFill>
              </a:rPr>
              <a:t>Do you see regulatory pathways built around “niche” markets in the future rather than around “all comers”?  How do you address concerns such as expanded use of the drug in larger populations outside of the subgroup where it was evaluated?</a:t>
            </a:r>
          </a:p>
          <a:p>
            <a:pPr eaLnBrk="1" hangingPunct="1"/>
            <a:endParaRPr lang="en-US" altLang="en-US" sz="2000">
              <a:solidFill>
                <a:srgbClr val="FFFFFF"/>
              </a:solidFill>
            </a:endParaRPr>
          </a:p>
          <a:p>
            <a:pPr eaLnBrk="1" hangingPunct="1"/>
            <a:r>
              <a:rPr lang="en-US" altLang="en-US" sz="2000">
                <a:solidFill>
                  <a:srgbClr val="FFFFFF"/>
                </a:solidFill>
              </a:rPr>
              <a:t>How big will future trials be?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20675" y="133350"/>
            <a:ext cx="8505825" cy="823913"/>
          </a:xfrm>
        </p:spPr>
        <p:txBody>
          <a:bodyPr/>
          <a:lstStyle/>
          <a:p>
            <a:pPr algn="ctr"/>
            <a:r>
              <a:rPr lang="en-US" altLang="en-US" smtClean="0"/>
              <a:t>Questions for Discussion</a:t>
            </a:r>
          </a:p>
        </p:txBody>
      </p:sp>
      <p:sp>
        <p:nvSpPr>
          <p:cNvPr id="57347" name="TextBox 2"/>
          <p:cNvSpPr txBox="1">
            <a:spLocks noChangeArrowheads="1"/>
          </p:cNvSpPr>
          <p:nvPr/>
        </p:nvSpPr>
        <p:spPr bwMode="auto">
          <a:xfrm>
            <a:off x="261938" y="1001713"/>
            <a:ext cx="85121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a:solidFill>
                  <a:srgbClr val="FFFFFF"/>
                </a:solidFill>
              </a:rPr>
              <a:t>If “hard” clinical endpoints are required, what are the most appropriate ones?  What is the appropriate duration of follow-up?  What RRR can we expect?</a:t>
            </a:r>
          </a:p>
          <a:p>
            <a:pPr eaLnBrk="1" hangingPunct="1"/>
            <a:r>
              <a:rPr lang="en-US" altLang="en-US" sz="2000">
                <a:solidFill>
                  <a:srgbClr val="FFFFFF"/>
                </a:solidFill>
              </a:rPr>
              <a:t>	</a:t>
            </a:r>
          </a:p>
          <a:p>
            <a:pPr eaLnBrk="1" hangingPunct="1"/>
            <a:r>
              <a:rPr lang="en-US" altLang="en-US" sz="2000">
                <a:solidFill>
                  <a:srgbClr val="FFFFFF"/>
                </a:solidFill>
              </a:rPr>
              <a:t>	All Cause Death?</a:t>
            </a:r>
          </a:p>
          <a:p>
            <a:pPr eaLnBrk="1" hangingPunct="1"/>
            <a:r>
              <a:rPr lang="en-US" altLang="en-US" sz="2000">
                <a:solidFill>
                  <a:srgbClr val="FFFFFF"/>
                </a:solidFill>
              </a:rPr>
              <a:t>	CV death?</a:t>
            </a:r>
          </a:p>
          <a:p>
            <a:pPr eaLnBrk="1" hangingPunct="1"/>
            <a:r>
              <a:rPr lang="en-US" altLang="en-US" sz="2000">
                <a:solidFill>
                  <a:srgbClr val="FFFFFF"/>
                </a:solidFill>
              </a:rPr>
              <a:t>	</a:t>
            </a:r>
          </a:p>
          <a:p>
            <a:pPr eaLnBrk="1" hangingPunct="1"/>
            <a:r>
              <a:rPr lang="en-US" altLang="en-US" sz="2000">
                <a:solidFill>
                  <a:srgbClr val="FFFFFF"/>
                </a:solidFill>
              </a:rPr>
              <a:t>	Ischemic stroke, all stroke, hemg stroke</a:t>
            </a:r>
          </a:p>
          <a:p>
            <a:pPr eaLnBrk="1" hangingPunct="1"/>
            <a:r>
              <a:rPr lang="en-US" altLang="en-US" sz="2000">
                <a:solidFill>
                  <a:srgbClr val="FFFFFF"/>
                </a:solidFill>
              </a:rPr>
              <a:t>	</a:t>
            </a:r>
          </a:p>
          <a:p>
            <a:pPr eaLnBrk="1" hangingPunct="1"/>
            <a:r>
              <a:rPr lang="en-US" altLang="en-US" sz="2000">
                <a:solidFill>
                  <a:srgbClr val="FFFFFF"/>
                </a:solidFill>
              </a:rPr>
              <a:t>	MI: Use of universal definition of MI to understand peri-procedural 	vs spontaneous MI vs demand etc.)? Size of MI?</a:t>
            </a:r>
          </a:p>
          <a:p>
            <a:pPr eaLnBrk="1" hangingPunct="1"/>
            <a:r>
              <a:rPr lang="en-US" altLang="en-US" sz="2000">
                <a:solidFill>
                  <a:srgbClr val="FFFFFF"/>
                </a:solidFill>
              </a:rPr>
              <a:t>	</a:t>
            </a:r>
          </a:p>
          <a:p>
            <a:pPr eaLnBrk="1" hangingPunct="1"/>
            <a:r>
              <a:rPr lang="en-US" altLang="en-US" sz="2000">
                <a:solidFill>
                  <a:srgbClr val="FFFFFF"/>
                </a:solidFill>
              </a:rPr>
              <a:t>	Recurrent hospitalization vs recurrent hospitalization requiring 	revascularization</a:t>
            </a:r>
          </a:p>
          <a:p>
            <a:pPr eaLnBrk="1" hangingPunct="1"/>
            <a:endParaRPr lang="en-US" altLang="en-US" sz="2000">
              <a:solidFill>
                <a:srgbClr val="FFFFFF"/>
              </a:solidFill>
            </a:endParaRPr>
          </a:p>
          <a:p>
            <a:pPr eaLnBrk="1" hangingPunct="1"/>
            <a:r>
              <a:rPr lang="en-US" altLang="en-US" sz="2000">
                <a:solidFill>
                  <a:srgbClr val="FFFFFF"/>
                </a:solidFill>
              </a:rPr>
              <a:t>As part of an “adaptive” trial design, could phase II surrogate endpoint data be included in the dataset for a pivotal trial? Is there a role for Bayesian statistics and design in the future?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ltLang="en-US" smtClean="0"/>
              <a:t>Questions for Discussion</a:t>
            </a:r>
          </a:p>
        </p:txBody>
      </p:sp>
      <p:sp>
        <p:nvSpPr>
          <p:cNvPr id="58371" name="TextBox 2"/>
          <p:cNvSpPr txBox="1">
            <a:spLocks noChangeArrowheads="1"/>
          </p:cNvSpPr>
          <p:nvPr/>
        </p:nvSpPr>
        <p:spPr bwMode="auto">
          <a:xfrm>
            <a:off x="511175" y="1393825"/>
            <a:ext cx="8191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a:solidFill>
                  <a:srgbClr val="FFFFFF"/>
                </a:solidFill>
              </a:rPr>
              <a:t>What is the interplay between AHA / ACC guidelines and the regulatory approval process?</a:t>
            </a:r>
          </a:p>
          <a:p>
            <a:pPr eaLnBrk="1" hangingPunct="1"/>
            <a:endParaRPr lang="en-US" altLang="en-US">
              <a:solidFill>
                <a:srgbClr val="FFFFFF"/>
              </a:solidFill>
            </a:endParaRPr>
          </a:p>
          <a:p>
            <a:pPr eaLnBrk="1" hangingPunct="1"/>
            <a:r>
              <a:rPr lang="en-US" altLang="en-US">
                <a:solidFill>
                  <a:srgbClr val="FFFFFF"/>
                </a:solidFill>
              </a:rPr>
              <a:t>Must new drugs be studied on top of drugs that are already recommended in the ACC/ AHA guidelines? </a:t>
            </a:r>
          </a:p>
          <a:p>
            <a:pPr eaLnBrk="1" hangingPunct="1"/>
            <a:endParaRPr lang="en-US" altLang="en-US">
              <a:solidFill>
                <a:srgbClr val="FFFFFF"/>
              </a:solidFill>
            </a:endParaRPr>
          </a:p>
          <a:p>
            <a:pPr eaLnBrk="1" hangingPunct="1"/>
            <a:r>
              <a:rPr lang="en-US" altLang="en-US">
                <a:solidFill>
                  <a:srgbClr val="FFFFFF"/>
                </a:solidFill>
              </a:rPr>
              <a:t>If so, are we in a position where new drugs must add to existing ones rather than replace them?</a:t>
            </a:r>
          </a:p>
          <a:p>
            <a:pPr eaLnBrk="1" hangingPunct="1"/>
            <a:endParaRPr lang="en-US" altLang="en-US">
              <a:solidFill>
                <a:srgbClr val="FFFFFF"/>
              </a:solidFill>
            </a:endParaRPr>
          </a:p>
          <a:p>
            <a:pPr eaLnBrk="1" hangingPunct="1"/>
            <a:r>
              <a:rPr lang="en-US" altLang="en-US">
                <a:solidFill>
                  <a:srgbClr val="FFFFFF"/>
                </a:solidFill>
              </a:rPr>
              <a:t>Can trials utilize protocols that do not comply with the AHA / ACC guidelines?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altLang="en-US" smtClean="0"/>
              <a:t>Questions for Discussion</a:t>
            </a:r>
          </a:p>
        </p:txBody>
      </p:sp>
      <p:sp>
        <p:nvSpPr>
          <p:cNvPr id="59395" name="TextBox 2"/>
          <p:cNvSpPr txBox="1">
            <a:spLocks noChangeArrowheads="1"/>
          </p:cNvSpPr>
          <p:nvPr/>
        </p:nvSpPr>
        <p:spPr bwMode="auto">
          <a:xfrm>
            <a:off x="434975" y="1774825"/>
            <a:ext cx="84693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a:solidFill>
                  <a:srgbClr val="FFFFFF"/>
                </a:solidFill>
              </a:rPr>
              <a:t>What is the proper role of the ARO and CRO?</a:t>
            </a:r>
          </a:p>
          <a:p>
            <a:pPr eaLnBrk="1" hangingPunct="1"/>
            <a:endParaRPr lang="en-US" altLang="en-US">
              <a:solidFill>
                <a:srgbClr val="FFFFFF"/>
              </a:solidFill>
            </a:endParaRPr>
          </a:p>
          <a:p>
            <a:pPr eaLnBrk="1" hangingPunct="1"/>
            <a:r>
              <a:rPr lang="en-US" altLang="en-US">
                <a:solidFill>
                  <a:srgbClr val="FFFFFF"/>
                </a:solidFill>
              </a:rPr>
              <a:t>Should they be competing or should they be complimentary?</a:t>
            </a:r>
          </a:p>
          <a:p>
            <a:pPr eaLnBrk="1" hangingPunct="1"/>
            <a:endParaRPr lang="en-US" altLang="en-US">
              <a:solidFill>
                <a:srgbClr val="FFFFFF"/>
              </a:solidFill>
            </a:endParaRPr>
          </a:p>
          <a:p>
            <a:pPr eaLnBrk="1" hangingPunct="1"/>
            <a:r>
              <a:rPr lang="en-US" altLang="en-US">
                <a:solidFill>
                  <a:srgbClr val="FFFFFF"/>
                </a:solidFill>
              </a:rPr>
              <a:t>How do they most effectively partner?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826" name="Rectangle 2"/>
          <p:cNvSpPr>
            <a:spLocks noGrp="1" noChangeArrowheads="1"/>
          </p:cNvSpPr>
          <p:nvPr>
            <p:ph type="title"/>
          </p:nvPr>
        </p:nvSpPr>
        <p:spPr>
          <a:xfrm>
            <a:off x="846138" y="252413"/>
            <a:ext cx="8180387" cy="1276350"/>
          </a:xfrm>
        </p:spPr>
        <p:txBody>
          <a:bodyPr lIns="90488" tIns="44450" rIns="90488" bIns="44450" anchor="ctr"/>
          <a:lstStyle/>
          <a:p>
            <a:pPr eaLnBrk="1" hangingPunct="1">
              <a:lnSpc>
                <a:spcPct val="94000"/>
              </a:lnSpc>
              <a:defRPr/>
            </a:pPr>
            <a:r>
              <a:rPr lang="en-US" sz="3000">
                <a:latin typeface="Arial Black" pitchFamily="34" charset="0"/>
              </a:rPr>
              <a:t>hsCRP and Risk of Future MI and CVA in Apparently Healthy Men </a:t>
            </a:r>
          </a:p>
        </p:txBody>
      </p:sp>
      <p:sp>
        <p:nvSpPr>
          <p:cNvPr id="2253827" name="Rectangle 3"/>
          <p:cNvSpPr>
            <a:spLocks noChangeArrowheads="1"/>
          </p:cNvSpPr>
          <p:nvPr/>
        </p:nvSpPr>
        <p:spPr bwMode="auto">
          <a:xfrm>
            <a:off x="571500" y="5749925"/>
            <a:ext cx="3606800" cy="393700"/>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2000" b="1">
                <a:solidFill>
                  <a:schemeClr val="bg2"/>
                </a:solidFill>
                <a:effectLst>
                  <a:outerShdw blurRad="38100" dist="38100" dir="2700000" algn="tl">
                    <a:srgbClr val="000000"/>
                  </a:outerShdw>
                </a:effectLst>
                <a:latin typeface="Arial" charset="0"/>
                <a:cs typeface="Arial" charset="0"/>
              </a:rPr>
              <a:t>Quartile of hs-CRP</a:t>
            </a:r>
          </a:p>
        </p:txBody>
      </p:sp>
      <p:sp>
        <p:nvSpPr>
          <p:cNvPr id="20484" name="Rectangle 4"/>
          <p:cNvSpPr>
            <a:spLocks noChangeArrowheads="1"/>
          </p:cNvSpPr>
          <p:nvPr/>
        </p:nvSpPr>
        <p:spPr bwMode="auto">
          <a:xfrm>
            <a:off x="231775" y="6310313"/>
            <a:ext cx="4867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i="1"/>
              <a:t>Ridker et al, N Engl J Med </a:t>
            </a:r>
            <a:r>
              <a:rPr lang="en-US" altLang="en-US" sz="1800"/>
              <a:t>1997;336:973–979.</a:t>
            </a:r>
          </a:p>
        </p:txBody>
      </p:sp>
      <p:sp>
        <p:nvSpPr>
          <p:cNvPr id="20485" name="Line 5"/>
          <p:cNvSpPr>
            <a:spLocks noChangeShapeType="1"/>
          </p:cNvSpPr>
          <p:nvPr/>
        </p:nvSpPr>
        <p:spPr bwMode="auto">
          <a:xfrm flipH="1">
            <a:off x="920750" y="1524000"/>
            <a:ext cx="8221663" cy="0"/>
          </a:xfrm>
          <a:prstGeom prst="line">
            <a:avLst/>
          </a:prstGeom>
          <a:noFill/>
          <a:ln w="50799">
            <a:solidFill>
              <a:srgbClr val="FF2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0486" name="Group 6"/>
          <p:cNvGrpSpPr>
            <a:grpSpLocks/>
          </p:cNvGrpSpPr>
          <p:nvPr/>
        </p:nvGrpSpPr>
        <p:grpSpPr bwMode="auto">
          <a:xfrm>
            <a:off x="-234950" y="1703388"/>
            <a:ext cx="4783138" cy="4035425"/>
            <a:chOff x="566" y="1020"/>
            <a:chExt cx="3390" cy="2542"/>
          </a:xfrm>
        </p:grpSpPr>
        <p:sp>
          <p:nvSpPr>
            <p:cNvPr id="20506" name="Rectangle 7"/>
            <p:cNvSpPr>
              <a:spLocks noChangeArrowheads="1"/>
            </p:cNvSpPr>
            <p:nvPr/>
          </p:nvSpPr>
          <p:spPr bwMode="auto">
            <a:xfrm>
              <a:off x="566" y="1020"/>
              <a:ext cx="1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0507" name="Rectangle 8"/>
            <p:cNvSpPr>
              <a:spLocks noChangeArrowheads="1"/>
            </p:cNvSpPr>
            <p:nvPr/>
          </p:nvSpPr>
          <p:spPr bwMode="blackWhite">
            <a:xfrm>
              <a:off x="1283" y="1427"/>
              <a:ext cx="2673" cy="1877"/>
            </a:xfrm>
            <a:prstGeom prst="rect">
              <a:avLst/>
            </a:prstGeom>
            <a:gradFill rotWithShape="0">
              <a:gsLst>
                <a:gs pos="0">
                  <a:srgbClr val="000000"/>
                </a:gs>
                <a:gs pos="100000">
                  <a:srgbClr val="000000"/>
                </a:gs>
              </a:gsLst>
              <a:path path="shape">
                <a:fillToRect l="50000" t="50000" r="50000" b="50000"/>
              </a:path>
            </a:gradFill>
            <a:ln w="25399">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0508" name="Line 9"/>
            <p:cNvSpPr>
              <a:spLocks noChangeShapeType="1"/>
            </p:cNvSpPr>
            <p:nvPr/>
          </p:nvSpPr>
          <p:spPr bwMode="auto">
            <a:xfrm>
              <a:off x="1282" y="2696"/>
              <a:ext cx="2668" cy="0"/>
            </a:xfrm>
            <a:prstGeom prst="line">
              <a:avLst/>
            </a:prstGeom>
            <a:noFill/>
            <a:ln w="253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3834" name="Rectangle 10"/>
            <p:cNvSpPr>
              <a:spLocks noChangeArrowheads="1"/>
            </p:cNvSpPr>
            <p:nvPr/>
          </p:nvSpPr>
          <p:spPr bwMode="auto">
            <a:xfrm>
              <a:off x="1944" y="1029"/>
              <a:ext cx="1403" cy="248"/>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2000" b="1" i="1">
                  <a:effectLst>
                    <a:outerShdw blurRad="38100" dist="38100" dir="2700000" algn="tl">
                      <a:srgbClr val="000000"/>
                    </a:outerShdw>
                  </a:effectLst>
                  <a:latin typeface="Arial" charset="0"/>
                  <a:cs typeface="Arial" charset="0"/>
                </a:rPr>
                <a:t>P </a:t>
              </a:r>
              <a:r>
                <a:rPr lang="en-US" sz="2000" b="1">
                  <a:effectLst>
                    <a:outerShdw blurRad="38100" dist="38100" dir="2700000" algn="tl">
                      <a:srgbClr val="000000"/>
                    </a:outerShdw>
                  </a:effectLst>
                  <a:latin typeface="Arial" charset="0"/>
                  <a:cs typeface="Arial" charset="0"/>
                </a:rPr>
                <a:t>Trend &lt;0.001</a:t>
              </a:r>
            </a:p>
          </p:txBody>
        </p:sp>
        <p:sp>
          <p:nvSpPr>
            <p:cNvPr id="2253835" name="Rectangle 11"/>
            <p:cNvSpPr>
              <a:spLocks noChangeArrowheads="1"/>
            </p:cNvSpPr>
            <p:nvPr/>
          </p:nvSpPr>
          <p:spPr bwMode="auto">
            <a:xfrm rot="16200000">
              <a:off x="100" y="2225"/>
              <a:ext cx="1956" cy="278"/>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2000" b="1">
                  <a:solidFill>
                    <a:schemeClr val="bg2"/>
                  </a:solidFill>
                  <a:effectLst>
                    <a:outerShdw blurRad="38100" dist="38100" dir="2700000" algn="tl">
                      <a:srgbClr val="000000"/>
                    </a:outerShdw>
                  </a:effectLst>
                  <a:latin typeface="Arial" charset="0"/>
                  <a:cs typeface="Arial" charset="0"/>
                </a:rPr>
                <a:t>Relative Risk of MI</a:t>
              </a:r>
            </a:p>
          </p:txBody>
        </p:sp>
        <p:grpSp>
          <p:nvGrpSpPr>
            <p:cNvPr id="20511" name="Group 12"/>
            <p:cNvGrpSpPr>
              <a:grpSpLocks/>
            </p:cNvGrpSpPr>
            <p:nvPr/>
          </p:nvGrpSpPr>
          <p:grpSpPr bwMode="auto">
            <a:xfrm>
              <a:off x="1381" y="1518"/>
              <a:ext cx="2456" cy="1782"/>
              <a:chOff x="1625" y="1518"/>
              <a:chExt cx="3822" cy="1782"/>
            </a:xfrm>
          </p:grpSpPr>
          <p:sp>
            <p:nvSpPr>
              <p:cNvPr id="20530" name="Freeform 13"/>
              <p:cNvSpPr>
                <a:spLocks/>
              </p:cNvSpPr>
              <p:nvPr/>
            </p:nvSpPr>
            <p:spPr bwMode="invGray">
              <a:xfrm>
                <a:off x="1625" y="2682"/>
                <a:ext cx="690" cy="618"/>
              </a:xfrm>
              <a:custGeom>
                <a:avLst/>
                <a:gdLst>
                  <a:gd name="T0" fmla="*/ 0 w 690"/>
                  <a:gd name="T1" fmla="*/ 0 h 618"/>
                  <a:gd name="T2" fmla="*/ 689 w 690"/>
                  <a:gd name="T3" fmla="*/ 0 h 618"/>
                  <a:gd name="T4" fmla="*/ 689 w 690"/>
                  <a:gd name="T5" fmla="*/ 617 h 618"/>
                  <a:gd name="T6" fmla="*/ 0 w 690"/>
                  <a:gd name="T7" fmla="*/ 617 h 618"/>
                  <a:gd name="T8" fmla="*/ 0 w 690"/>
                  <a:gd name="T9" fmla="*/ 0 h 618"/>
                  <a:gd name="T10" fmla="*/ 0 60000 65536"/>
                  <a:gd name="T11" fmla="*/ 0 60000 65536"/>
                  <a:gd name="T12" fmla="*/ 0 60000 65536"/>
                  <a:gd name="T13" fmla="*/ 0 60000 65536"/>
                  <a:gd name="T14" fmla="*/ 0 60000 65536"/>
                  <a:gd name="T15" fmla="*/ 0 w 690"/>
                  <a:gd name="T16" fmla="*/ 0 h 618"/>
                  <a:gd name="T17" fmla="*/ 690 w 690"/>
                  <a:gd name="T18" fmla="*/ 618 h 618"/>
                </a:gdLst>
                <a:ahLst/>
                <a:cxnLst>
                  <a:cxn ang="T10">
                    <a:pos x="T0" y="T1"/>
                  </a:cxn>
                  <a:cxn ang="T11">
                    <a:pos x="T2" y="T3"/>
                  </a:cxn>
                  <a:cxn ang="T12">
                    <a:pos x="T4" y="T5"/>
                  </a:cxn>
                  <a:cxn ang="T13">
                    <a:pos x="T6" y="T7"/>
                  </a:cxn>
                  <a:cxn ang="T14">
                    <a:pos x="T8" y="T9"/>
                  </a:cxn>
                </a:cxnLst>
                <a:rect l="T15" t="T16" r="T17" b="T18"/>
                <a:pathLst>
                  <a:path w="690" h="618">
                    <a:moveTo>
                      <a:pt x="0" y="0"/>
                    </a:moveTo>
                    <a:lnTo>
                      <a:pt x="689" y="0"/>
                    </a:lnTo>
                    <a:lnTo>
                      <a:pt x="689" y="617"/>
                    </a:lnTo>
                    <a:lnTo>
                      <a:pt x="0" y="617"/>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531" name="Freeform 14"/>
              <p:cNvSpPr>
                <a:spLocks/>
              </p:cNvSpPr>
              <p:nvPr/>
            </p:nvSpPr>
            <p:spPr bwMode="invGray">
              <a:xfrm>
                <a:off x="2666" y="2254"/>
                <a:ext cx="698" cy="1046"/>
              </a:xfrm>
              <a:custGeom>
                <a:avLst/>
                <a:gdLst>
                  <a:gd name="T0" fmla="*/ 0 w 698"/>
                  <a:gd name="T1" fmla="*/ 0 h 1046"/>
                  <a:gd name="T2" fmla="*/ 697 w 698"/>
                  <a:gd name="T3" fmla="*/ 0 h 1046"/>
                  <a:gd name="T4" fmla="*/ 697 w 698"/>
                  <a:gd name="T5" fmla="*/ 1045 h 1046"/>
                  <a:gd name="T6" fmla="*/ 0 w 698"/>
                  <a:gd name="T7" fmla="*/ 1045 h 1046"/>
                  <a:gd name="T8" fmla="*/ 0 w 698"/>
                  <a:gd name="T9" fmla="*/ 0 h 1046"/>
                  <a:gd name="T10" fmla="*/ 0 60000 65536"/>
                  <a:gd name="T11" fmla="*/ 0 60000 65536"/>
                  <a:gd name="T12" fmla="*/ 0 60000 65536"/>
                  <a:gd name="T13" fmla="*/ 0 60000 65536"/>
                  <a:gd name="T14" fmla="*/ 0 60000 65536"/>
                  <a:gd name="T15" fmla="*/ 0 w 698"/>
                  <a:gd name="T16" fmla="*/ 0 h 1046"/>
                  <a:gd name="T17" fmla="*/ 698 w 698"/>
                  <a:gd name="T18" fmla="*/ 1046 h 1046"/>
                </a:gdLst>
                <a:ahLst/>
                <a:cxnLst>
                  <a:cxn ang="T10">
                    <a:pos x="T0" y="T1"/>
                  </a:cxn>
                  <a:cxn ang="T11">
                    <a:pos x="T2" y="T3"/>
                  </a:cxn>
                  <a:cxn ang="T12">
                    <a:pos x="T4" y="T5"/>
                  </a:cxn>
                  <a:cxn ang="T13">
                    <a:pos x="T6" y="T7"/>
                  </a:cxn>
                  <a:cxn ang="T14">
                    <a:pos x="T8" y="T9"/>
                  </a:cxn>
                </a:cxnLst>
                <a:rect l="T15" t="T16" r="T17" b="T18"/>
                <a:pathLst>
                  <a:path w="698" h="1046">
                    <a:moveTo>
                      <a:pt x="0" y="0"/>
                    </a:moveTo>
                    <a:lnTo>
                      <a:pt x="697" y="0"/>
                    </a:lnTo>
                    <a:lnTo>
                      <a:pt x="697" y="1045"/>
                    </a:lnTo>
                    <a:lnTo>
                      <a:pt x="0" y="1045"/>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532" name="Freeform 15"/>
              <p:cNvSpPr>
                <a:spLocks/>
              </p:cNvSpPr>
              <p:nvPr/>
            </p:nvSpPr>
            <p:spPr bwMode="invGray">
              <a:xfrm>
                <a:off x="3716" y="1700"/>
                <a:ext cx="690" cy="1600"/>
              </a:xfrm>
              <a:custGeom>
                <a:avLst/>
                <a:gdLst>
                  <a:gd name="T0" fmla="*/ 0 w 690"/>
                  <a:gd name="T1" fmla="*/ 0 h 1600"/>
                  <a:gd name="T2" fmla="*/ 689 w 690"/>
                  <a:gd name="T3" fmla="*/ 0 h 1600"/>
                  <a:gd name="T4" fmla="*/ 689 w 690"/>
                  <a:gd name="T5" fmla="*/ 1599 h 1600"/>
                  <a:gd name="T6" fmla="*/ 0 w 690"/>
                  <a:gd name="T7" fmla="*/ 1599 h 1600"/>
                  <a:gd name="T8" fmla="*/ 0 w 690"/>
                  <a:gd name="T9" fmla="*/ 0 h 1600"/>
                  <a:gd name="T10" fmla="*/ 0 60000 65536"/>
                  <a:gd name="T11" fmla="*/ 0 60000 65536"/>
                  <a:gd name="T12" fmla="*/ 0 60000 65536"/>
                  <a:gd name="T13" fmla="*/ 0 60000 65536"/>
                  <a:gd name="T14" fmla="*/ 0 60000 65536"/>
                  <a:gd name="T15" fmla="*/ 0 w 690"/>
                  <a:gd name="T16" fmla="*/ 0 h 1600"/>
                  <a:gd name="T17" fmla="*/ 690 w 690"/>
                  <a:gd name="T18" fmla="*/ 1600 h 1600"/>
                </a:gdLst>
                <a:ahLst/>
                <a:cxnLst>
                  <a:cxn ang="T10">
                    <a:pos x="T0" y="T1"/>
                  </a:cxn>
                  <a:cxn ang="T11">
                    <a:pos x="T2" y="T3"/>
                  </a:cxn>
                  <a:cxn ang="T12">
                    <a:pos x="T4" y="T5"/>
                  </a:cxn>
                  <a:cxn ang="T13">
                    <a:pos x="T6" y="T7"/>
                  </a:cxn>
                  <a:cxn ang="T14">
                    <a:pos x="T8" y="T9"/>
                  </a:cxn>
                </a:cxnLst>
                <a:rect l="T15" t="T16" r="T17" b="T18"/>
                <a:pathLst>
                  <a:path w="690" h="1600">
                    <a:moveTo>
                      <a:pt x="0" y="0"/>
                    </a:moveTo>
                    <a:lnTo>
                      <a:pt x="689" y="0"/>
                    </a:lnTo>
                    <a:lnTo>
                      <a:pt x="689" y="1599"/>
                    </a:lnTo>
                    <a:lnTo>
                      <a:pt x="0" y="1599"/>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533" name="Freeform 16"/>
              <p:cNvSpPr>
                <a:spLocks/>
              </p:cNvSpPr>
              <p:nvPr/>
            </p:nvSpPr>
            <p:spPr bwMode="invGray">
              <a:xfrm>
                <a:off x="4757" y="1518"/>
                <a:ext cx="690" cy="1782"/>
              </a:xfrm>
              <a:custGeom>
                <a:avLst/>
                <a:gdLst>
                  <a:gd name="T0" fmla="*/ 0 w 690"/>
                  <a:gd name="T1" fmla="*/ 0 h 1782"/>
                  <a:gd name="T2" fmla="*/ 689 w 690"/>
                  <a:gd name="T3" fmla="*/ 0 h 1782"/>
                  <a:gd name="T4" fmla="*/ 689 w 690"/>
                  <a:gd name="T5" fmla="*/ 1781 h 1782"/>
                  <a:gd name="T6" fmla="*/ 0 w 690"/>
                  <a:gd name="T7" fmla="*/ 1781 h 1782"/>
                  <a:gd name="T8" fmla="*/ 0 w 690"/>
                  <a:gd name="T9" fmla="*/ 0 h 1782"/>
                  <a:gd name="T10" fmla="*/ 0 60000 65536"/>
                  <a:gd name="T11" fmla="*/ 0 60000 65536"/>
                  <a:gd name="T12" fmla="*/ 0 60000 65536"/>
                  <a:gd name="T13" fmla="*/ 0 60000 65536"/>
                  <a:gd name="T14" fmla="*/ 0 60000 65536"/>
                  <a:gd name="T15" fmla="*/ 0 w 690"/>
                  <a:gd name="T16" fmla="*/ 0 h 1782"/>
                  <a:gd name="T17" fmla="*/ 690 w 690"/>
                  <a:gd name="T18" fmla="*/ 1782 h 1782"/>
                </a:gdLst>
                <a:ahLst/>
                <a:cxnLst>
                  <a:cxn ang="T10">
                    <a:pos x="T0" y="T1"/>
                  </a:cxn>
                  <a:cxn ang="T11">
                    <a:pos x="T2" y="T3"/>
                  </a:cxn>
                  <a:cxn ang="T12">
                    <a:pos x="T4" y="T5"/>
                  </a:cxn>
                  <a:cxn ang="T13">
                    <a:pos x="T6" y="T7"/>
                  </a:cxn>
                  <a:cxn ang="T14">
                    <a:pos x="T8" y="T9"/>
                  </a:cxn>
                </a:cxnLst>
                <a:rect l="T15" t="T16" r="T17" b="T18"/>
                <a:pathLst>
                  <a:path w="690" h="1782">
                    <a:moveTo>
                      <a:pt x="0" y="0"/>
                    </a:moveTo>
                    <a:lnTo>
                      <a:pt x="689" y="0"/>
                    </a:lnTo>
                    <a:lnTo>
                      <a:pt x="689" y="1781"/>
                    </a:lnTo>
                    <a:lnTo>
                      <a:pt x="0" y="1781"/>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sp>
          <p:nvSpPr>
            <p:cNvPr id="20512" name="Line 17"/>
            <p:cNvSpPr>
              <a:spLocks noChangeShapeType="1"/>
            </p:cNvSpPr>
            <p:nvPr/>
          </p:nvSpPr>
          <p:spPr bwMode="auto">
            <a:xfrm flipV="1">
              <a:off x="3950" y="3242"/>
              <a:ext cx="0" cy="48"/>
            </a:xfrm>
            <a:prstGeom prst="line">
              <a:avLst/>
            </a:prstGeom>
            <a:noFill/>
            <a:ln w="126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0513" name="Group 18"/>
            <p:cNvGrpSpPr>
              <a:grpSpLocks/>
            </p:cNvGrpSpPr>
            <p:nvPr/>
          </p:nvGrpSpPr>
          <p:grpSpPr bwMode="auto">
            <a:xfrm>
              <a:off x="1152" y="1318"/>
              <a:ext cx="219" cy="2091"/>
              <a:chOff x="1268" y="1318"/>
              <a:chExt cx="341" cy="2091"/>
            </a:xfrm>
          </p:grpSpPr>
          <p:sp>
            <p:nvSpPr>
              <p:cNvPr id="20526" name="Rectangle 19"/>
              <p:cNvSpPr>
                <a:spLocks noChangeArrowheads="1"/>
              </p:cNvSpPr>
              <p:nvPr/>
            </p:nvSpPr>
            <p:spPr bwMode="auto">
              <a:xfrm>
                <a:off x="1268" y="3180"/>
                <a:ext cx="3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0</a:t>
                </a:r>
              </a:p>
            </p:txBody>
          </p:sp>
          <p:sp>
            <p:nvSpPr>
              <p:cNvPr id="20527" name="Rectangle 20"/>
              <p:cNvSpPr>
                <a:spLocks noChangeArrowheads="1"/>
              </p:cNvSpPr>
              <p:nvPr/>
            </p:nvSpPr>
            <p:spPr bwMode="auto">
              <a:xfrm>
                <a:off x="1268" y="2570"/>
                <a:ext cx="3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1</a:t>
                </a:r>
              </a:p>
            </p:txBody>
          </p:sp>
          <p:sp>
            <p:nvSpPr>
              <p:cNvPr id="20528" name="Rectangle 21"/>
              <p:cNvSpPr>
                <a:spLocks noChangeArrowheads="1"/>
              </p:cNvSpPr>
              <p:nvPr/>
            </p:nvSpPr>
            <p:spPr bwMode="auto">
              <a:xfrm>
                <a:off x="1268" y="1944"/>
                <a:ext cx="3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2</a:t>
                </a:r>
              </a:p>
            </p:txBody>
          </p:sp>
          <p:sp>
            <p:nvSpPr>
              <p:cNvPr id="20529" name="Rectangle 22"/>
              <p:cNvSpPr>
                <a:spLocks noChangeArrowheads="1"/>
              </p:cNvSpPr>
              <p:nvPr/>
            </p:nvSpPr>
            <p:spPr bwMode="auto">
              <a:xfrm>
                <a:off x="1268" y="1318"/>
                <a:ext cx="3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3</a:t>
                </a:r>
              </a:p>
            </p:txBody>
          </p:sp>
        </p:grpSp>
        <p:sp>
          <p:nvSpPr>
            <p:cNvPr id="20514" name="Rectangle 23"/>
            <p:cNvSpPr>
              <a:spLocks noChangeArrowheads="1"/>
            </p:cNvSpPr>
            <p:nvPr/>
          </p:nvSpPr>
          <p:spPr bwMode="auto">
            <a:xfrm>
              <a:off x="1544" y="3333"/>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1</a:t>
              </a:r>
            </a:p>
          </p:txBody>
        </p:sp>
        <p:sp>
          <p:nvSpPr>
            <p:cNvPr id="20515" name="Rectangle 24"/>
            <p:cNvSpPr>
              <a:spLocks noChangeArrowheads="1"/>
            </p:cNvSpPr>
            <p:nvPr/>
          </p:nvSpPr>
          <p:spPr bwMode="auto">
            <a:xfrm>
              <a:off x="2212" y="3333"/>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2</a:t>
              </a:r>
            </a:p>
          </p:txBody>
        </p:sp>
        <p:sp>
          <p:nvSpPr>
            <p:cNvPr id="20516" name="Rectangle 25"/>
            <p:cNvSpPr>
              <a:spLocks noChangeArrowheads="1"/>
            </p:cNvSpPr>
            <p:nvPr/>
          </p:nvSpPr>
          <p:spPr bwMode="auto">
            <a:xfrm>
              <a:off x="2880" y="3333"/>
              <a:ext cx="2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3</a:t>
              </a:r>
            </a:p>
          </p:txBody>
        </p:sp>
        <p:sp>
          <p:nvSpPr>
            <p:cNvPr id="20517" name="Rectangle 26"/>
            <p:cNvSpPr>
              <a:spLocks noChangeArrowheads="1"/>
            </p:cNvSpPr>
            <p:nvPr/>
          </p:nvSpPr>
          <p:spPr bwMode="auto">
            <a:xfrm>
              <a:off x="3546" y="3333"/>
              <a:ext cx="2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4</a:t>
              </a:r>
            </a:p>
          </p:txBody>
        </p:sp>
        <p:grpSp>
          <p:nvGrpSpPr>
            <p:cNvPr id="20518" name="Group 27"/>
            <p:cNvGrpSpPr>
              <a:grpSpLocks/>
            </p:cNvGrpSpPr>
            <p:nvPr/>
          </p:nvGrpSpPr>
          <p:grpSpPr bwMode="auto">
            <a:xfrm>
              <a:off x="1288" y="1736"/>
              <a:ext cx="31" cy="1259"/>
              <a:chOff x="1480" y="1736"/>
              <a:chExt cx="48" cy="1259"/>
            </a:xfrm>
          </p:grpSpPr>
          <p:sp>
            <p:nvSpPr>
              <p:cNvPr id="20521" name="Line 28"/>
              <p:cNvSpPr>
                <a:spLocks noChangeShapeType="1"/>
              </p:cNvSpPr>
              <p:nvPr/>
            </p:nvSpPr>
            <p:spPr bwMode="auto">
              <a:xfrm>
                <a:off x="1480" y="2067"/>
                <a:ext cx="4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2" name="Line 29"/>
              <p:cNvSpPr>
                <a:spLocks noChangeShapeType="1"/>
              </p:cNvSpPr>
              <p:nvPr/>
            </p:nvSpPr>
            <p:spPr bwMode="auto">
              <a:xfrm>
                <a:off x="1480" y="2355"/>
                <a:ext cx="4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3" name="Line 30"/>
              <p:cNvSpPr>
                <a:spLocks noChangeShapeType="1"/>
              </p:cNvSpPr>
              <p:nvPr/>
            </p:nvSpPr>
            <p:spPr bwMode="auto">
              <a:xfrm>
                <a:off x="1480" y="1736"/>
                <a:ext cx="4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4" name="Line 31"/>
              <p:cNvSpPr>
                <a:spLocks noChangeShapeType="1"/>
              </p:cNvSpPr>
              <p:nvPr/>
            </p:nvSpPr>
            <p:spPr bwMode="auto">
              <a:xfrm>
                <a:off x="1480" y="2696"/>
                <a:ext cx="4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5" name="Line 32"/>
              <p:cNvSpPr>
                <a:spLocks noChangeShapeType="1"/>
              </p:cNvSpPr>
              <p:nvPr/>
            </p:nvSpPr>
            <p:spPr bwMode="auto">
              <a:xfrm>
                <a:off x="1480" y="2995"/>
                <a:ext cx="48"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0519" name="Line 33"/>
            <p:cNvSpPr>
              <a:spLocks noChangeShapeType="1"/>
            </p:cNvSpPr>
            <p:nvPr/>
          </p:nvSpPr>
          <p:spPr bwMode="auto">
            <a:xfrm>
              <a:off x="1376" y="1178"/>
              <a:ext cx="475"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20" name="Line 34"/>
            <p:cNvSpPr>
              <a:spLocks noChangeShapeType="1"/>
            </p:cNvSpPr>
            <p:nvPr/>
          </p:nvSpPr>
          <p:spPr bwMode="auto">
            <a:xfrm flipH="1">
              <a:off x="3197" y="1178"/>
              <a:ext cx="635"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3859" name="Rectangle 35"/>
          <p:cNvSpPr>
            <a:spLocks noChangeArrowheads="1"/>
          </p:cNvSpPr>
          <p:nvPr/>
        </p:nvSpPr>
        <p:spPr bwMode="auto">
          <a:xfrm rot="16200000">
            <a:off x="3468688" y="3686175"/>
            <a:ext cx="2984500" cy="393700"/>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2000" b="1">
                <a:solidFill>
                  <a:schemeClr val="bg2"/>
                </a:solidFill>
                <a:effectLst>
                  <a:outerShdw blurRad="38100" dist="38100" dir="2700000" algn="tl">
                    <a:srgbClr val="000000"/>
                  </a:outerShdw>
                </a:effectLst>
                <a:latin typeface="Arial" charset="0"/>
                <a:cs typeface="Arial" charset="0"/>
              </a:rPr>
              <a:t>Relative Risk of Stroke</a:t>
            </a:r>
          </a:p>
        </p:txBody>
      </p:sp>
      <p:sp>
        <p:nvSpPr>
          <p:cNvPr id="20488" name="Rectangle 36"/>
          <p:cNvSpPr>
            <a:spLocks noChangeArrowheads="1"/>
          </p:cNvSpPr>
          <p:nvPr/>
        </p:nvSpPr>
        <p:spPr bwMode="blackWhite">
          <a:xfrm>
            <a:off x="5354638" y="2395538"/>
            <a:ext cx="3617912" cy="2938462"/>
          </a:xfrm>
          <a:prstGeom prst="rect">
            <a:avLst/>
          </a:prstGeom>
          <a:gradFill rotWithShape="0">
            <a:gsLst>
              <a:gs pos="0">
                <a:srgbClr val="000000"/>
              </a:gs>
              <a:gs pos="100000">
                <a:srgbClr val="000000"/>
              </a:gs>
            </a:gsLst>
            <a:path path="shape">
              <a:fillToRect l="50000" t="50000" r="50000" b="50000"/>
            </a:path>
          </a:gradFill>
          <a:ln w="25399">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0489" name="Line 37"/>
          <p:cNvSpPr>
            <a:spLocks noChangeShapeType="1"/>
          </p:cNvSpPr>
          <p:nvPr/>
        </p:nvSpPr>
        <p:spPr bwMode="auto">
          <a:xfrm>
            <a:off x="5359400" y="3889375"/>
            <a:ext cx="3600450" cy="0"/>
          </a:xfrm>
          <a:prstGeom prst="line">
            <a:avLst/>
          </a:prstGeom>
          <a:noFill/>
          <a:ln w="253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3862" name="Rectangle 38"/>
          <p:cNvSpPr>
            <a:spLocks noChangeArrowheads="1"/>
          </p:cNvSpPr>
          <p:nvPr/>
        </p:nvSpPr>
        <p:spPr bwMode="auto">
          <a:xfrm>
            <a:off x="6376988" y="1778000"/>
            <a:ext cx="1838325" cy="393700"/>
          </a:xfrm>
          <a:prstGeom prst="rect">
            <a:avLst/>
          </a:prstGeom>
          <a:noFill/>
          <a:ln w="9525">
            <a:noFill/>
            <a:miter lim="800000"/>
            <a:headEnd/>
            <a:tailEnd/>
          </a:ln>
          <a:effectLst/>
        </p:spPr>
        <p:txBody>
          <a:bodyPr wrap="none" lIns="90488" tIns="44450" rIns="90488" bIns="44450">
            <a:spAutoFit/>
          </a:bodyPr>
          <a:lstStyle/>
          <a:p>
            <a:pPr eaLnBrk="0" hangingPunct="0">
              <a:defRPr/>
            </a:pPr>
            <a:r>
              <a:rPr lang="en-US" sz="2000" b="1" i="1">
                <a:effectLst>
                  <a:outerShdw blurRad="38100" dist="38100" dir="2700000" algn="tl">
                    <a:srgbClr val="000000"/>
                  </a:outerShdw>
                </a:effectLst>
                <a:latin typeface="Arial" charset="0"/>
                <a:cs typeface="Arial" charset="0"/>
              </a:rPr>
              <a:t>P </a:t>
            </a:r>
            <a:r>
              <a:rPr lang="en-US" sz="2000" b="1">
                <a:effectLst>
                  <a:outerShdw blurRad="38100" dist="38100" dir="2700000" algn="tl">
                    <a:srgbClr val="000000"/>
                  </a:outerShdw>
                </a:effectLst>
                <a:latin typeface="Arial" charset="0"/>
                <a:cs typeface="Arial" charset="0"/>
              </a:rPr>
              <a:t>Trend &lt;0.01</a:t>
            </a:r>
          </a:p>
        </p:txBody>
      </p:sp>
      <p:sp>
        <p:nvSpPr>
          <p:cNvPr id="20491" name="Freeform 39"/>
          <p:cNvSpPr>
            <a:spLocks/>
          </p:cNvSpPr>
          <p:nvPr/>
        </p:nvSpPr>
        <p:spPr bwMode="invGray">
          <a:xfrm>
            <a:off x="5494338" y="3873500"/>
            <a:ext cx="606425" cy="1452563"/>
          </a:xfrm>
          <a:custGeom>
            <a:avLst/>
            <a:gdLst>
              <a:gd name="T0" fmla="*/ 0 w 690"/>
              <a:gd name="T1" fmla="*/ 0 h 915"/>
              <a:gd name="T2" fmla="*/ 2147483647 w 690"/>
              <a:gd name="T3" fmla="*/ 0 h 915"/>
              <a:gd name="T4" fmla="*/ 2147483647 w 690"/>
              <a:gd name="T5" fmla="*/ 2147483647 h 915"/>
              <a:gd name="T6" fmla="*/ 0 w 690"/>
              <a:gd name="T7" fmla="*/ 2147483647 h 915"/>
              <a:gd name="T8" fmla="*/ 0 w 690"/>
              <a:gd name="T9" fmla="*/ 0 h 915"/>
              <a:gd name="T10" fmla="*/ 0 60000 65536"/>
              <a:gd name="T11" fmla="*/ 0 60000 65536"/>
              <a:gd name="T12" fmla="*/ 0 60000 65536"/>
              <a:gd name="T13" fmla="*/ 0 60000 65536"/>
              <a:gd name="T14" fmla="*/ 0 60000 65536"/>
              <a:gd name="T15" fmla="*/ 0 w 690"/>
              <a:gd name="T16" fmla="*/ 0 h 915"/>
              <a:gd name="T17" fmla="*/ 690 w 690"/>
              <a:gd name="T18" fmla="*/ 915 h 915"/>
            </a:gdLst>
            <a:ahLst/>
            <a:cxnLst>
              <a:cxn ang="T10">
                <a:pos x="T0" y="T1"/>
              </a:cxn>
              <a:cxn ang="T11">
                <a:pos x="T2" y="T3"/>
              </a:cxn>
              <a:cxn ang="T12">
                <a:pos x="T4" y="T5"/>
              </a:cxn>
              <a:cxn ang="T13">
                <a:pos x="T6" y="T7"/>
              </a:cxn>
              <a:cxn ang="T14">
                <a:pos x="T8" y="T9"/>
              </a:cxn>
            </a:cxnLst>
            <a:rect l="T15" t="T16" r="T17" b="T18"/>
            <a:pathLst>
              <a:path w="690" h="915">
                <a:moveTo>
                  <a:pt x="0" y="0"/>
                </a:moveTo>
                <a:lnTo>
                  <a:pt x="689" y="0"/>
                </a:lnTo>
                <a:lnTo>
                  <a:pt x="689" y="914"/>
                </a:lnTo>
                <a:lnTo>
                  <a:pt x="0" y="914"/>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492" name="Freeform 40"/>
          <p:cNvSpPr>
            <a:spLocks/>
          </p:cNvSpPr>
          <p:nvPr/>
        </p:nvSpPr>
        <p:spPr bwMode="invGray">
          <a:xfrm>
            <a:off x="6407150" y="2924175"/>
            <a:ext cx="612775" cy="2401888"/>
          </a:xfrm>
          <a:custGeom>
            <a:avLst/>
            <a:gdLst>
              <a:gd name="T0" fmla="*/ 0 w 698"/>
              <a:gd name="T1" fmla="*/ 0 h 1575"/>
              <a:gd name="T2" fmla="*/ 2147483647 w 698"/>
              <a:gd name="T3" fmla="*/ 0 h 1575"/>
              <a:gd name="T4" fmla="*/ 2147483647 w 698"/>
              <a:gd name="T5" fmla="*/ 2147483647 h 1575"/>
              <a:gd name="T6" fmla="*/ 0 w 698"/>
              <a:gd name="T7" fmla="*/ 2147483647 h 1575"/>
              <a:gd name="T8" fmla="*/ 0 w 698"/>
              <a:gd name="T9" fmla="*/ 0 h 1575"/>
              <a:gd name="T10" fmla="*/ 0 60000 65536"/>
              <a:gd name="T11" fmla="*/ 0 60000 65536"/>
              <a:gd name="T12" fmla="*/ 0 60000 65536"/>
              <a:gd name="T13" fmla="*/ 0 60000 65536"/>
              <a:gd name="T14" fmla="*/ 0 60000 65536"/>
              <a:gd name="T15" fmla="*/ 0 w 698"/>
              <a:gd name="T16" fmla="*/ 0 h 1575"/>
              <a:gd name="T17" fmla="*/ 698 w 698"/>
              <a:gd name="T18" fmla="*/ 1575 h 1575"/>
            </a:gdLst>
            <a:ahLst/>
            <a:cxnLst>
              <a:cxn ang="T10">
                <a:pos x="T0" y="T1"/>
              </a:cxn>
              <a:cxn ang="T11">
                <a:pos x="T2" y="T3"/>
              </a:cxn>
              <a:cxn ang="T12">
                <a:pos x="T4" y="T5"/>
              </a:cxn>
              <a:cxn ang="T13">
                <a:pos x="T6" y="T7"/>
              </a:cxn>
              <a:cxn ang="T14">
                <a:pos x="T8" y="T9"/>
              </a:cxn>
            </a:cxnLst>
            <a:rect l="T15" t="T16" r="T17" b="T18"/>
            <a:pathLst>
              <a:path w="698" h="1575">
                <a:moveTo>
                  <a:pt x="0" y="0"/>
                </a:moveTo>
                <a:lnTo>
                  <a:pt x="697" y="0"/>
                </a:lnTo>
                <a:lnTo>
                  <a:pt x="697" y="1574"/>
                </a:lnTo>
                <a:lnTo>
                  <a:pt x="0" y="1574"/>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493" name="Freeform 41"/>
          <p:cNvSpPr>
            <a:spLocks/>
          </p:cNvSpPr>
          <p:nvPr/>
        </p:nvSpPr>
        <p:spPr bwMode="invGray">
          <a:xfrm>
            <a:off x="7329488" y="2535238"/>
            <a:ext cx="604837" cy="2790825"/>
          </a:xfrm>
          <a:custGeom>
            <a:avLst/>
            <a:gdLst>
              <a:gd name="T0" fmla="*/ 0 w 690"/>
              <a:gd name="T1" fmla="*/ 0 h 1758"/>
              <a:gd name="T2" fmla="*/ 2147483647 w 690"/>
              <a:gd name="T3" fmla="*/ 0 h 1758"/>
              <a:gd name="T4" fmla="*/ 2147483647 w 690"/>
              <a:gd name="T5" fmla="*/ 2147483647 h 1758"/>
              <a:gd name="T6" fmla="*/ 0 w 690"/>
              <a:gd name="T7" fmla="*/ 2147483647 h 1758"/>
              <a:gd name="T8" fmla="*/ 0 w 690"/>
              <a:gd name="T9" fmla="*/ 0 h 1758"/>
              <a:gd name="T10" fmla="*/ 0 60000 65536"/>
              <a:gd name="T11" fmla="*/ 0 60000 65536"/>
              <a:gd name="T12" fmla="*/ 0 60000 65536"/>
              <a:gd name="T13" fmla="*/ 0 60000 65536"/>
              <a:gd name="T14" fmla="*/ 0 60000 65536"/>
              <a:gd name="T15" fmla="*/ 0 w 690"/>
              <a:gd name="T16" fmla="*/ 0 h 1758"/>
              <a:gd name="T17" fmla="*/ 690 w 690"/>
              <a:gd name="T18" fmla="*/ 1758 h 1758"/>
            </a:gdLst>
            <a:ahLst/>
            <a:cxnLst>
              <a:cxn ang="T10">
                <a:pos x="T0" y="T1"/>
              </a:cxn>
              <a:cxn ang="T11">
                <a:pos x="T2" y="T3"/>
              </a:cxn>
              <a:cxn ang="T12">
                <a:pos x="T4" y="T5"/>
              </a:cxn>
              <a:cxn ang="T13">
                <a:pos x="T6" y="T7"/>
              </a:cxn>
              <a:cxn ang="T14">
                <a:pos x="T8" y="T9"/>
              </a:cxn>
            </a:cxnLst>
            <a:rect l="T15" t="T16" r="T17" b="T18"/>
            <a:pathLst>
              <a:path w="690" h="1758">
                <a:moveTo>
                  <a:pt x="0" y="0"/>
                </a:moveTo>
                <a:lnTo>
                  <a:pt x="689" y="0"/>
                </a:lnTo>
                <a:lnTo>
                  <a:pt x="689" y="1757"/>
                </a:lnTo>
                <a:lnTo>
                  <a:pt x="0" y="1757"/>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494" name="Freeform 42"/>
          <p:cNvSpPr>
            <a:spLocks/>
          </p:cNvSpPr>
          <p:nvPr/>
        </p:nvSpPr>
        <p:spPr bwMode="invGray">
          <a:xfrm>
            <a:off x="8243888" y="2535238"/>
            <a:ext cx="604837" cy="2790825"/>
          </a:xfrm>
          <a:custGeom>
            <a:avLst/>
            <a:gdLst>
              <a:gd name="T0" fmla="*/ 0 w 690"/>
              <a:gd name="T1" fmla="*/ 0 h 1758"/>
              <a:gd name="T2" fmla="*/ 2147483647 w 690"/>
              <a:gd name="T3" fmla="*/ 0 h 1758"/>
              <a:gd name="T4" fmla="*/ 2147483647 w 690"/>
              <a:gd name="T5" fmla="*/ 2147483647 h 1758"/>
              <a:gd name="T6" fmla="*/ 0 w 690"/>
              <a:gd name="T7" fmla="*/ 2147483647 h 1758"/>
              <a:gd name="T8" fmla="*/ 0 w 690"/>
              <a:gd name="T9" fmla="*/ 0 h 1758"/>
              <a:gd name="T10" fmla="*/ 0 60000 65536"/>
              <a:gd name="T11" fmla="*/ 0 60000 65536"/>
              <a:gd name="T12" fmla="*/ 0 60000 65536"/>
              <a:gd name="T13" fmla="*/ 0 60000 65536"/>
              <a:gd name="T14" fmla="*/ 0 60000 65536"/>
              <a:gd name="T15" fmla="*/ 0 w 690"/>
              <a:gd name="T16" fmla="*/ 0 h 1758"/>
              <a:gd name="T17" fmla="*/ 690 w 690"/>
              <a:gd name="T18" fmla="*/ 1758 h 1758"/>
            </a:gdLst>
            <a:ahLst/>
            <a:cxnLst>
              <a:cxn ang="T10">
                <a:pos x="T0" y="T1"/>
              </a:cxn>
              <a:cxn ang="T11">
                <a:pos x="T2" y="T3"/>
              </a:cxn>
              <a:cxn ang="T12">
                <a:pos x="T4" y="T5"/>
              </a:cxn>
              <a:cxn ang="T13">
                <a:pos x="T6" y="T7"/>
              </a:cxn>
              <a:cxn ang="T14">
                <a:pos x="T8" y="T9"/>
              </a:cxn>
            </a:cxnLst>
            <a:rect l="T15" t="T16" r="T17" b="T18"/>
            <a:pathLst>
              <a:path w="690" h="1758">
                <a:moveTo>
                  <a:pt x="0" y="0"/>
                </a:moveTo>
                <a:lnTo>
                  <a:pt x="689" y="0"/>
                </a:lnTo>
                <a:lnTo>
                  <a:pt x="689" y="1757"/>
                </a:lnTo>
                <a:lnTo>
                  <a:pt x="0" y="1757"/>
                </a:lnTo>
                <a:lnTo>
                  <a:pt x="0" y="0"/>
                </a:lnTo>
              </a:path>
            </a:pathLst>
          </a:custGeom>
          <a:solidFill>
            <a:srgbClr val="66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495" name="Rectangle 43"/>
          <p:cNvSpPr>
            <a:spLocks noChangeArrowheads="1"/>
          </p:cNvSpPr>
          <p:nvPr/>
        </p:nvSpPr>
        <p:spPr bwMode="auto">
          <a:xfrm>
            <a:off x="5153025" y="5183188"/>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0</a:t>
            </a:r>
          </a:p>
        </p:txBody>
      </p:sp>
      <p:sp>
        <p:nvSpPr>
          <p:cNvPr id="20496" name="Rectangle 44"/>
          <p:cNvSpPr>
            <a:spLocks noChangeArrowheads="1"/>
          </p:cNvSpPr>
          <p:nvPr/>
        </p:nvSpPr>
        <p:spPr bwMode="auto">
          <a:xfrm>
            <a:off x="5153025" y="369252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1</a:t>
            </a:r>
          </a:p>
        </p:txBody>
      </p:sp>
      <p:sp>
        <p:nvSpPr>
          <p:cNvPr id="20497" name="Rectangle 45"/>
          <p:cNvSpPr>
            <a:spLocks noChangeArrowheads="1"/>
          </p:cNvSpPr>
          <p:nvPr/>
        </p:nvSpPr>
        <p:spPr bwMode="auto">
          <a:xfrm>
            <a:off x="5153025" y="221456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2</a:t>
            </a:r>
          </a:p>
        </p:txBody>
      </p:sp>
      <p:sp>
        <p:nvSpPr>
          <p:cNvPr id="20498" name="Rectangle 46"/>
          <p:cNvSpPr>
            <a:spLocks noChangeArrowheads="1"/>
          </p:cNvSpPr>
          <p:nvPr/>
        </p:nvSpPr>
        <p:spPr bwMode="auto">
          <a:xfrm>
            <a:off x="5718175" y="540861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1</a:t>
            </a:r>
          </a:p>
        </p:txBody>
      </p:sp>
      <p:sp>
        <p:nvSpPr>
          <p:cNvPr id="20499" name="Rectangle 47"/>
          <p:cNvSpPr>
            <a:spLocks noChangeArrowheads="1"/>
          </p:cNvSpPr>
          <p:nvPr/>
        </p:nvSpPr>
        <p:spPr bwMode="auto">
          <a:xfrm>
            <a:off x="6632575" y="540861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2</a:t>
            </a:r>
          </a:p>
        </p:txBody>
      </p:sp>
      <p:sp>
        <p:nvSpPr>
          <p:cNvPr id="20500" name="Rectangle 48"/>
          <p:cNvSpPr>
            <a:spLocks noChangeArrowheads="1"/>
          </p:cNvSpPr>
          <p:nvPr/>
        </p:nvSpPr>
        <p:spPr bwMode="auto">
          <a:xfrm>
            <a:off x="7542213" y="540861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3</a:t>
            </a:r>
          </a:p>
        </p:txBody>
      </p:sp>
      <p:sp>
        <p:nvSpPr>
          <p:cNvPr id="20501" name="Rectangle 49"/>
          <p:cNvSpPr>
            <a:spLocks noChangeArrowheads="1"/>
          </p:cNvSpPr>
          <p:nvPr/>
        </p:nvSpPr>
        <p:spPr bwMode="auto">
          <a:xfrm>
            <a:off x="8455025" y="5408613"/>
            <a:ext cx="30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r>
              <a:rPr lang="en-US" altLang="en-US" sz="1800">
                <a:solidFill>
                  <a:srgbClr val="FFFFFF"/>
                </a:solidFill>
              </a:rPr>
              <a:t>4</a:t>
            </a:r>
          </a:p>
        </p:txBody>
      </p:sp>
      <p:sp>
        <p:nvSpPr>
          <p:cNvPr id="20502" name="Line 50"/>
          <p:cNvSpPr>
            <a:spLocks noChangeShapeType="1"/>
          </p:cNvSpPr>
          <p:nvPr/>
        </p:nvSpPr>
        <p:spPr bwMode="auto">
          <a:xfrm>
            <a:off x="5373688" y="3895725"/>
            <a:ext cx="88900" cy="0"/>
          </a:xfrm>
          <a:prstGeom prst="line">
            <a:avLst/>
          </a:prstGeom>
          <a:noFill/>
          <a:ln w="25399">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51"/>
          <p:cNvSpPr>
            <a:spLocks noChangeShapeType="1"/>
          </p:cNvSpPr>
          <p:nvPr/>
        </p:nvSpPr>
        <p:spPr bwMode="auto">
          <a:xfrm>
            <a:off x="5502275" y="1965325"/>
            <a:ext cx="609600"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04" name="Line 52"/>
          <p:cNvSpPr>
            <a:spLocks noChangeShapeType="1"/>
          </p:cNvSpPr>
          <p:nvPr/>
        </p:nvSpPr>
        <p:spPr bwMode="auto">
          <a:xfrm flipH="1">
            <a:off x="8112125" y="1978025"/>
            <a:ext cx="735013" cy="0"/>
          </a:xfrm>
          <a:prstGeom prst="line">
            <a:avLst/>
          </a:prstGeom>
          <a:noFill/>
          <a:ln w="12699">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3877" name="Rectangle 53"/>
          <p:cNvSpPr>
            <a:spLocks noChangeArrowheads="1"/>
          </p:cNvSpPr>
          <p:nvPr/>
        </p:nvSpPr>
        <p:spPr bwMode="auto">
          <a:xfrm>
            <a:off x="5391150" y="5715000"/>
            <a:ext cx="3606800" cy="393700"/>
          </a:xfrm>
          <a:prstGeom prst="rect">
            <a:avLst/>
          </a:prstGeom>
          <a:noFill/>
          <a:ln w="9525">
            <a:noFill/>
            <a:miter lim="800000"/>
            <a:headEnd/>
            <a:tailEnd/>
          </a:ln>
          <a:effectLst/>
        </p:spPr>
        <p:txBody>
          <a:bodyPr lIns="90488" tIns="44450" rIns="90488" bIns="44450">
            <a:spAutoFit/>
          </a:bodyPr>
          <a:lstStyle/>
          <a:p>
            <a:pPr algn="ctr" eaLnBrk="0" hangingPunct="0">
              <a:defRPr/>
            </a:pPr>
            <a:r>
              <a:rPr lang="en-US" sz="2000" b="1">
                <a:solidFill>
                  <a:schemeClr val="bg2"/>
                </a:solidFill>
                <a:effectLst>
                  <a:outerShdw blurRad="38100" dist="38100" dir="2700000" algn="tl">
                    <a:srgbClr val="000000"/>
                  </a:outerShdw>
                </a:effectLst>
                <a:latin typeface="Arial" charset="0"/>
                <a:cs typeface="Arial" charset="0"/>
              </a:rPr>
              <a:t>Quartile of hs-CRP</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2"/>
          <p:cNvSpPr>
            <a:spLocks noChangeArrowheads="1"/>
          </p:cNvSpPr>
          <p:nvPr/>
        </p:nvSpPr>
        <p:spPr bwMode="auto">
          <a:xfrm>
            <a:off x="1752600" y="6300788"/>
            <a:ext cx="838200" cy="304800"/>
          </a:xfrm>
          <a:prstGeom prst="rect">
            <a:avLst/>
          </a:prstGeom>
          <a:solidFill>
            <a:schemeClr val="tx1"/>
          </a:solidFill>
          <a:ln w="12700">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1041" name="Rectangle 3"/>
          <p:cNvSpPr>
            <a:spLocks noChangeArrowheads="1"/>
          </p:cNvSpPr>
          <p:nvPr/>
        </p:nvSpPr>
        <p:spPr bwMode="auto">
          <a:xfrm>
            <a:off x="3886200" y="6300788"/>
            <a:ext cx="838200" cy="304800"/>
          </a:xfrm>
          <a:prstGeom prst="rect">
            <a:avLst/>
          </a:prstGeom>
          <a:solidFill>
            <a:srgbClr val="969696"/>
          </a:solidFill>
          <a:ln w="12700">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1042" name="Rectangle 4"/>
          <p:cNvSpPr>
            <a:spLocks noChangeArrowheads="1"/>
          </p:cNvSpPr>
          <p:nvPr/>
        </p:nvSpPr>
        <p:spPr bwMode="auto">
          <a:xfrm>
            <a:off x="6096000" y="6300788"/>
            <a:ext cx="838200" cy="304800"/>
          </a:xfrm>
          <a:prstGeom prst="rect">
            <a:avLst/>
          </a:prstGeom>
          <a:solidFill>
            <a:schemeClr val="accent2"/>
          </a:solidFill>
          <a:ln w="12700">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1043" name="Text Box 5"/>
          <p:cNvSpPr txBox="1">
            <a:spLocks noChangeArrowheads="1"/>
          </p:cNvSpPr>
          <p:nvPr/>
        </p:nvSpPr>
        <p:spPr bwMode="auto">
          <a:xfrm>
            <a:off x="2667000" y="6329363"/>
            <a:ext cx="808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&lt; 1 mg/L</a:t>
            </a:r>
          </a:p>
        </p:txBody>
      </p:sp>
      <p:sp>
        <p:nvSpPr>
          <p:cNvPr id="1044" name="Text Box 6"/>
          <p:cNvSpPr txBox="1">
            <a:spLocks noChangeArrowheads="1"/>
          </p:cNvSpPr>
          <p:nvPr/>
        </p:nvSpPr>
        <p:spPr bwMode="auto">
          <a:xfrm>
            <a:off x="4681538" y="6330950"/>
            <a:ext cx="103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 1 to 3 mg/L</a:t>
            </a:r>
          </a:p>
        </p:txBody>
      </p:sp>
      <p:sp>
        <p:nvSpPr>
          <p:cNvPr id="1045" name="Text Box 7"/>
          <p:cNvSpPr txBox="1">
            <a:spLocks noChangeArrowheads="1"/>
          </p:cNvSpPr>
          <p:nvPr/>
        </p:nvSpPr>
        <p:spPr bwMode="auto">
          <a:xfrm>
            <a:off x="6964363" y="6330950"/>
            <a:ext cx="808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&gt; 3 mg/L</a:t>
            </a:r>
          </a:p>
        </p:txBody>
      </p:sp>
      <p:graphicFrame>
        <p:nvGraphicFramePr>
          <p:cNvPr id="1026" name="Object 9"/>
          <p:cNvGraphicFramePr>
            <a:graphicFrameLocks noChangeAspect="1"/>
          </p:cNvGraphicFramePr>
          <p:nvPr/>
        </p:nvGraphicFramePr>
        <p:xfrm>
          <a:off x="1685925" y="814388"/>
          <a:ext cx="1225550" cy="2486025"/>
        </p:xfrm>
        <a:graphic>
          <a:graphicData uri="http://schemas.openxmlformats.org/presentationml/2006/ole">
            <mc:AlternateContent xmlns:mc="http://schemas.openxmlformats.org/markup-compatibility/2006">
              <mc:Choice xmlns:v="urn:schemas-microsoft-com:vml" Requires="v">
                <p:oleObj spid="_x0000_s1065" name="Chart" r:id="rId4" imgW="8963064" imgH="2905228" progId="MSGraph.Chart.8">
                  <p:embed followColorScheme="full"/>
                </p:oleObj>
              </mc:Choice>
              <mc:Fallback>
                <p:oleObj name="Chart" r:id="rId4" imgW="8963064" imgH="2905228" progId="MSGraph.Chart.8">
                  <p:embed followColorScheme="full"/>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814388"/>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0"/>
          <p:cNvGraphicFramePr>
            <a:graphicFrameLocks noChangeAspect="1"/>
          </p:cNvGraphicFramePr>
          <p:nvPr/>
        </p:nvGraphicFramePr>
        <p:xfrm>
          <a:off x="2860675" y="814388"/>
          <a:ext cx="1227138" cy="2486025"/>
        </p:xfrm>
        <a:graphic>
          <a:graphicData uri="http://schemas.openxmlformats.org/presentationml/2006/ole">
            <mc:AlternateContent xmlns:mc="http://schemas.openxmlformats.org/markup-compatibility/2006">
              <mc:Choice xmlns:v="urn:schemas-microsoft-com:vml" Requires="v">
                <p:oleObj spid="_x0000_s1066" name="Chart" r:id="rId6" imgW="8972511" imgH="2886036" progId="MSGraph.Chart.8">
                  <p:embed followColorScheme="full"/>
                </p:oleObj>
              </mc:Choice>
              <mc:Fallback>
                <p:oleObj name="Chart" r:id="rId6" imgW="8972511" imgH="2886036" progId="MSGraph.Chart.8">
                  <p:embed followColorScheme="full"/>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814388"/>
                        <a:ext cx="122713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11"/>
          <p:cNvGraphicFramePr>
            <a:graphicFrameLocks noChangeAspect="1"/>
          </p:cNvGraphicFramePr>
          <p:nvPr/>
        </p:nvGraphicFramePr>
        <p:xfrm>
          <a:off x="4033838" y="814388"/>
          <a:ext cx="1227137" cy="2486025"/>
        </p:xfrm>
        <a:graphic>
          <a:graphicData uri="http://schemas.openxmlformats.org/presentationml/2006/ole">
            <mc:AlternateContent xmlns:mc="http://schemas.openxmlformats.org/markup-compatibility/2006">
              <mc:Choice xmlns:v="urn:schemas-microsoft-com:vml" Requires="v">
                <p:oleObj spid="_x0000_s1067" name="Chart" r:id="rId8" imgW="8972511" imgH="2886036" progId="MSGraph.Chart.8">
                  <p:embed followColorScheme="full"/>
                </p:oleObj>
              </mc:Choice>
              <mc:Fallback>
                <p:oleObj name="Chart" r:id="rId8" imgW="8972511" imgH="2886036" progId="MSGraph.Chart.8">
                  <p:embed followColorScheme="full"/>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838" y="814388"/>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12"/>
          <p:cNvGraphicFramePr>
            <a:graphicFrameLocks noChangeAspect="1"/>
          </p:cNvGraphicFramePr>
          <p:nvPr/>
        </p:nvGraphicFramePr>
        <p:xfrm>
          <a:off x="5207000" y="814388"/>
          <a:ext cx="1225550" cy="2486025"/>
        </p:xfrm>
        <a:graphic>
          <a:graphicData uri="http://schemas.openxmlformats.org/presentationml/2006/ole">
            <mc:AlternateContent xmlns:mc="http://schemas.openxmlformats.org/markup-compatibility/2006">
              <mc:Choice xmlns:v="urn:schemas-microsoft-com:vml" Requires="v">
                <p:oleObj spid="_x0000_s1068" name="Chart" r:id="rId10" imgW="8972511" imgH="2886036" progId="MSGraph.Chart.8">
                  <p:embed followColorScheme="full"/>
                </p:oleObj>
              </mc:Choice>
              <mc:Fallback>
                <p:oleObj name="Chart" r:id="rId10" imgW="8972511" imgH="2886036" progId="MSGraph.Chart.8">
                  <p:embed followColorScheme="full"/>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0" y="814388"/>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13"/>
          <p:cNvGraphicFramePr>
            <a:graphicFrameLocks noChangeAspect="1"/>
          </p:cNvGraphicFramePr>
          <p:nvPr/>
        </p:nvGraphicFramePr>
        <p:xfrm>
          <a:off x="6373813" y="814388"/>
          <a:ext cx="1227137" cy="2486025"/>
        </p:xfrm>
        <a:graphic>
          <a:graphicData uri="http://schemas.openxmlformats.org/presentationml/2006/ole">
            <mc:AlternateContent xmlns:mc="http://schemas.openxmlformats.org/markup-compatibility/2006">
              <mc:Choice xmlns:v="urn:schemas-microsoft-com:vml" Requires="v">
                <p:oleObj spid="_x0000_s1069" name="Chart" r:id="rId12" imgW="8991677" imgH="2914689" progId="MSGraph.Chart.8">
                  <p:embed followColorScheme="full"/>
                </p:oleObj>
              </mc:Choice>
              <mc:Fallback>
                <p:oleObj name="Chart" r:id="rId12" imgW="8991677" imgH="2914689" progId="MSGraph.Chart.8">
                  <p:embed followColorScheme="full"/>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3813" y="814388"/>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6" name="Text Box 14"/>
          <p:cNvSpPr txBox="1">
            <a:spLocks noChangeArrowheads="1"/>
          </p:cNvSpPr>
          <p:nvPr/>
        </p:nvSpPr>
        <p:spPr bwMode="auto">
          <a:xfrm>
            <a:off x="735013" y="3159125"/>
            <a:ext cx="876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PHS 1997</a:t>
            </a:r>
          </a:p>
        </p:txBody>
      </p:sp>
      <p:sp>
        <p:nvSpPr>
          <p:cNvPr id="1047" name="Text Box 15"/>
          <p:cNvSpPr txBox="1">
            <a:spLocks noChangeArrowheads="1"/>
          </p:cNvSpPr>
          <p:nvPr/>
        </p:nvSpPr>
        <p:spPr bwMode="auto">
          <a:xfrm>
            <a:off x="1958975" y="3146425"/>
            <a:ext cx="919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WHS 2000</a:t>
            </a:r>
          </a:p>
        </p:txBody>
      </p:sp>
      <p:sp>
        <p:nvSpPr>
          <p:cNvPr id="1048" name="Text Box 16"/>
          <p:cNvSpPr txBox="1">
            <a:spLocks noChangeArrowheads="1"/>
          </p:cNvSpPr>
          <p:nvPr/>
        </p:nvSpPr>
        <p:spPr bwMode="auto">
          <a:xfrm>
            <a:off x="3089275" y="3146425"/>
            <a:ext cx="782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UK 2000</a:t>
            </a:r>
          </a:p>
        </p:txBody>
      </p:sp>
      <p:sp>
        <p:nvSpPr>
          <p:cNvPr id="1049" name="Text Box 17"/>
          <p:cNvSpPr txBox="1">
            <a:spLocks noChangeArrowheads="1"/>
          </p:cNvSpPr>
          <p:nvPr/>
        </p:nvSpPr>
        <p:spPr bwMode="auto">
          <a:xfrm>
            <a:off x="4076700" y="3146425"/>
            <a:ext cx="1181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MONICA 2004</a:t>
            </a:r>
          </a:p>
        </p:txBody>
      </p:sp>
      <p:sp>
        <p:nvSpPr>
          <p:cNvPr id="1050" name="Text Box 18"/>
          <p:cNvSpPr txBox="1">
            <a:spLocks noChangeArrowheads="1"/>
          </p:cNvSpPr>
          <p:nvPr/>
        </p:nvSpPr>
        <p:spPr bwMode="auto">
          <a:xfrm>
            <a:off x="5451475" y="3146425"/>
            <a:ext cx="935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ARIC 2004</a:t>
            </a:r>
          </a:p>
        </p:txBody>
      </p:sp>
      <p:sp>
        <p:nvSpPr>
          <p:cNvPr id="1051" name="Text Box 19"/>
          <p:cNvSpPr txBox="1">
            <a:spLocks noChangeArrowheads="1"/>
          </p:cNvSpPr>
          <p:nvPr/>
        </p:nvSpPr>
        <p:spPr bwMode="auto">
          <a:xfrm>
            <a:off x="6530975" y="3154363"/>
            <a:ext cx="1089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Iceland 2004</a:t>
            </a:r>
          </a:p>
        </p:txBody>
      </p:sp>
      <p:graphicFrame>
        <p:nvGraphicFramePr>
          <p:cNvPr id="1031" name="Object 20"/>
          <p:cNvGraphicFramePr>
            <a:graphicFrameLocks noChangeAspect="1"/>
          </p:cNvGraphicFramePr>
          <p:nvPr/>
        </p:nvGraphicFramePr>
        <p:xfrm>
          <a:off x="533400" y="3452813"/>
          <a:ext cx="1225550" cy="2486025"/>
        </p:xfrm>
        <a:graphic>
          <a:graphicData uri="http://schemas.openxmlformats.org/presentationml/2006/ole">
            <mc:AlternateContent xmlns:mc="http://schemas.openxmlformats.org/markup-compatibility/2006">
              <mc:Choice xmlns:v="urn:schemas-microsoft-com:vml" Requires="v">
                <p:oleObj spid="_x0000_s1070" name="Chart" r:id="rId14" imgW="8963064" imgH="2905228" progId="MSGraph.Chart.8">
                  <p:embed followColorScheme="full"/>
                </p:oleObj>
              </mc:Choice>
              <mc:Fallback>
                <p:oleObj name="Chart" r:id="rId14" imgW="8963064" imgH="2905228" progId="MSGraph.Chart.8">
                  <p:embed followColorScheme="full"/>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3452813"/>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21"/>
          <p:cNvGraphicFramePr>
            <a:graphicFrameLocks noChangeAspect="1"/>
          </p:cNvGraphicFramePr>
          <p:nvPr/>
        </p:nvGraphicFramePr>
        <p:xfrm>
          <a:off x="1709738" y="3452813"/>
          <a:ext cx="1225550" cy="2486025"/>
        </p:xfrm>
        <a:graphic>
          <a:graphicData uri="http://schemas.openxmlformats.org/presentationml/2006/ole">
            <mc:AlternateContent xmlns:mc="http://schemas.openxmlformats.org/markup-compatibility/2006">
              <mc:Choice xmlns:v="urn:schemas-microsoft-com:vml" Requires="v">
                <p:oleObj spid="_x0000_s1071" name="Chart" r:id="rId16" imgW="8972511" imgH="2886036" progId="MSGraph.Chart.8">
                  <p:embed followColorScheme="full"/>
                </p:oleObj>
              </mc:Choice>
              <mc:Fallback>
                <p:oleObj name="Chart" r:id="rId16" imgW="8972511" imgH="2886036" progId="MSGraph.Chart.8">
                  <p:embed followColorScheme="full"/>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9738" y="3452813"/>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22"/>
          <p:cNvGraphicFramePr>
            <a:graphicFrameLocks noChangeAspect="1"/>
          </p:cNvGraphicFramePr>
          <p:nvPr/>
        </p:nvGraphicFramePr>
        <p:xfrm>
          <a:off x="2881313" y="3452813"/>
          <a:ext cx="1227137" cy="2486025"/>
        </p:xfrm>
        <a:graphic>
          <a:graphicData uri="http://schemas.openxmlformats.org/presentationml/2006/ole">
            <mc:AlternateContent xmlns:mc="http://schemas.openxmlformats.org/markup-compatibility/2006">
              <mc:Choice xmlns:v="urn:schemas-microsoft-com:vml" Requires="v">
                <p:oleObj spid="_x0000_s1072" name="Chart" r:id="rId18" imgW="8972511" imgH="2886036" progId="MSGraph.Chart.8">
                  <p:embed followColorScheme="full"/>
                </p:oleObj>
              </mc:Choice>
              <mc:Fallback>
                <p:oleObj name="Chart" r:id="rId18" imgW="8972511" imgH="2886036" progId="MSGraph.Chart.8">
                  <p:embed followColorScheme="full"/>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81313" y="3452813"/>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23"/>
          <p:cNvGraphicFramePr>
            <a:graphicFrameLocks noChangeAspect="1"/>
          </p:cNvGraphicFramePr>
          <p:nvPr/>
        </p:nvGraphicFramePr>
        <p:xfrm>
          <a:off x="4054475" y="3452813"/>
          <a:ext cx="1225550" cy="2486025"/>
        </p:xfrm>
        <a:graphic>
          <a:graphicData uri="http://schemas.openxmlformats.org/presentationml/2006/ole">
            <mc:AlternateContent xmlns:mc="http://schemas.openxmlformats.org/markup-compatibility/2006">
              <mc:Choice xmlns:v="urn:schemas-microsoft-com:vml" Requires="v">
                <p:oleObj spid="_x0000_s1073" name="Chart" r:id="rId20" imgW="8972511" imgH="2886036" progId="MSGraph.Chart.8">
                  <p:embed followColorScheme="full"/>
                </p:oleObj>
              </mc:Choice>
              <mc:Fallback>
                <p:oleObj name="Chart" r:id="rId20" imgW="8972511" imgH="2886036" progId="MSGraph.Chart.8">
                  <p:embed followColorScheme="full"/>
                  <p:pic>
                    <p:nvPicPr>
                      <p:cNvPr id="0"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54475" y="3452813"/>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24"/>
          <p:cNvGraphicFramePr>
            <a:graphicFrameLocks noChangeAspect="1"/>
          </p:cNvGraphicFramePr>
          <p:nvPr/>
        </p:nvGraphicFramePr>
        <p:xfrm>
          <a:off x="5221288" y="3452813"/>
          <a:ext cx="1227137" cy="2486025"/>
        </p:xfrm>
        <a:graphic>
          <a:graphicData uri="http://schemas.openxmlformats.org/presentationml/2006/ole">
            <mc:AlternateContent xmlns:mc="http://schemas.openxmlformats.org/markup-compatibility/2006">
              <mc:Choice xmlns:v="urn:schemas-microsoft-com:vml" Requires="v">
                <p:oleObj spid="_x0000_s1074" name="Chart" r:id="rId22" imgW="8972511" imgH="2886036" progId="MSGraph.Chart.8">
                  <p:embed followColorScheme="full"/>
                </p:oleObj>
              </mc:Choice>
              <mc:Fallback>
                <p:oleObj name="Chart" r:id="rId22" imgW="8972511" imgH="2886036" progId="MSGraph.Chart.8">
                  <p:embed followColorScheme="full"/>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21288" y="3452813"/>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 name="Text Box 25"/>
          <p:cNvSpPr txBox="1">
            <a:spLocks noChangeArrowheads="1"/>
          </p:cNvSpPr>
          <p:nvPr/>
        </p:nvSpPr>
        <p:spPr bwMode="auto">
          <a:xfrm>
            <a:off x="7848600" y="3136900"/>
            <a:ext cx="884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NHS 2004</a:t>
            </a:r>
          </a:p>
        </p:txBody>
      </p:sp>
      <p:sp>
        <p:nvSpPr>
          <p:cNvPr id="1053" name="Text Box 26"/>
          <p:cNvSpPr txBox="1">
            <a:spLocks noChangeArrowheads="1"/>
          </p:cNvSpPr>
          <p:nvPr/>
        </p:nvSpPr>
        <p:spPr bwMode="auto">
          <a:xfrm>
            <a:off x="671513" y="5897563"/>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HPFUS 2004</a:t>
            </a:r>
          </a:p>
        </p:txBody>
      </p:sp>
      <p:sp>
        <p:nvSpPr>
          <p:cNvPr id="1054" name="Text Box 27"/>
          <p:cNvSpPr txBox="1">
            <a:spLocks noChangeArrowheads="1"/>
          </p:cNvSpPr>
          <p:nvPr/>
        </p:nvSpPr>
        <p:spPr bwMode="auto">
          <a:xfrm>
            <a:off x="1852613" y="5897563"/>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EPIC-N 2005</a:t>
            </a:r>
          </a:p>
        </p:txBody>
      </p:sp>
      <p:sp>
        <p:nvSpPr>
          <p:cNvPr id="1055" name="Text Box 28"/>
          <p:cNvSpPr txBox="1">
            <a:spLocks noChangeArrowheads="1"/>
          </p:cNvSpPr>
          <p:nvPr/>
        </p:nvSpPr>
        <p:spPr bwMode="auto">
          <a:xfrm>
            <a:off x="3035300" y="5897563"/>
            <a:ext cx="1055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Strong 2005</a:t>
            </a:r>
          </a:p>
        </p:txBody>
      </p:sp>
      <p:sp>
        <p:nvSpPr>
          <p:cNvPr id="1056" name="Text Box 29"/>
          <p:cNvSpPr txBox="1">
            <a:spLocks noChangeArrowheads="1"/>
          </p:cNvSpPr>
          <p:nvPr/>
        </p:nvSpPr>
        <p:spPr bwMode="auto">
          <a:xfrm>
            <a:off x="4238625" y="5897563"/>
            <a:ext cx="1090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Kuopio 2005</a:t>
            </a:r>
          </a:p>
        </p:txBody>
      </p:sp>
      <p:sp>
        <p:nvSpPr>
          <p:cNvPr id="1057" name="Text Box 30"/>
          <p:cNvSpPr txBox="1">
            <a:spLocks noChangeArrowheads="1"/>
          </p:cNvSpPr>
          <p:nvPr/>
        </p:nvSpPr>
        <p:spPr bwMode="auto">
          <a:xfrm>
            <a:off x="7818438" y="5897563"/>
            <a:ext cx="868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FHS 2008</a:t>
            </a:r>
          </a:p>
        </p:txBody>
      </p:sp>
      <p:graphicFrame>
        <p:nvGraphicFramePr>
          <p:cNvPr id="1036" name="Object 31"/>
          <p:cNvGraphicFramePr>
            <a:graphicFrameLocks noChangeAspect="1"/>
          </p:cNvGraphicFramePr>
          <p:nvPr/>
        </p:nvGraphicFramePr>
        <p:xfrm>
          <a:off x="7545388" y="814388"/>
          <a:ext cx="1227137" cy="2486025"/>
        </p:xfrm>
        <a:graphic>
          <a:graphicData uri="http://schemas.openxmlformats.org/presentationml/2006/ole">
            <mc:AlternateContent xmlns:mc="http://schemas.openxmlformats.org/markup-compatibility/2006">
              <mc:Choice xmlns:v="urn:schemas-microsoft-com:vml" Requires="v">
                <p:oleObj spid="_x0000_s1075" name="Chart" r:id="rId24" imgW="8991677" imgH="2914689" progId="MSGraph.Chart.8">
                  <p:embed followColorScheme="full"/>
                </p:oleObj>
              </mc:Choice>
              <mc:Fallback>
                <p:oleObj name="Chart" r:id="rId24" imgW="8991677" imgH="2914689" progId="MSGraph.Chart.8">
                  <p:embed followColorScheme="full"/>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45388" y="814388"/>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32"/>
          <p:cNvGraphicFramePr>
            <a:graphicFrameLocks noChangeAspect="1"/>
          </p:cNvGraphicFramePr>
          <p:nvPr/>
        </p:nvGraphicFramePr>
        <p:xfrm>
          <a:off x="6383338" y="3444875"/>
          <a:ext cx="1227137" cy="2486025"/>
        </p:xfrm>
        <a:graphic>
          <a:graphicData uri="http://schemas.openxmlformats.org/presentationml/2006/ole">
            <mc:AlternateContent xmlns:mc="http://schemas.openxmlformats.org/markup-compatibility/2006">
              <mc:Choice xmlns:v="urn:schemas-microsoft-com:vml" Requires="v">
                <p:oleObj spid="_x0000_s1076" name="Chart" r:id="rId26" imgW="8991677" imgH="2914689" progId="MSGraph.Chart.8">
                  <p:embed followColorScheme="full"/>
                </p:oleObj>
              </mc:Choice>
              <mc:Fallback>
                <p:oleObj name="Chart" r:id="rId26" imgW="8991677" imgH="2914689" progId="MSGraph.Chart.8">
                  <p:embed followColorScheme="full"/>
                  <p:pic>
                    <p:nvPicPr>
                      <p:cNvPr id="0" name="Object 3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83338" y="3444875"/>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33"/>
          <p:cNvGraphicFramePr>
            <a:graphicFrameLocks noChangeAspect="1"/>
          </p:cNvGraphicFramePr>
          <p:nvPr/>
        </p:nvGraphicFramePr>
        <p:xfrm>
          <a:off x="7545388" y="3444875"/>
          <a:ext cx="1227137" cy="2486025"/>
        </p:xfrm>
        <a:graphic>
          <a:graphicData uri="http://schemas.openxmlformats.org/presentationml/2006/ole">
            <mc:AlternateContent xmlns:mc="http://schemas.openxmlformats.org/markup-compatibility/2006">
              <mc:Choice xmlns:v="urn:schemas-microsoft-com:vml" Requires="v">
                <p:oleObj spid="_x0000_s1077" name="Chart" r:id="rId28" imgW="8991677" imgH="2914689" progId="MSGraph.Chart.8">
                  <p:embed followColorScheme="full"/>
                </p:oleObj>
              </mc:Choice>
              <mc:Fallback>
                <p:oleObj name="Chart" r:id="rId28" imgW="8991677" imgH="2914689" progId="MSGraph.Chart.8">
                  <p:embed followColorScheme="full"/>
                  <p:pic>
                    <p:nvPicPr>
                      <p:cNvPr id="0" name="Object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45388" y="3444875"/>
                        <a:ext cx="1227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8" name="Text Box 34"/>
          <p:cNvSpPr txBox="1">
            <a:spLocks noChangeArrowheads="1"/>
          </p:cNvSpPr>
          <p:nvPr/>
        </p:nvSpPr>
        <p:spPr bwMode="auto">
          <a:xfrm>
            <a:off x="5456238" y="5910263"/>
            <a:ext cx="884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CHS 2005</a:t>
            </a:r>
          </a:p>
        </p:txBody>
      </p:sp>
      <p:sp>
        <p:nvSpPr>
          <p:cNvPr id="1059" name="Text Box 35"/>
          <p:cNvSpPr txBox="1">
            <a:spLocks noChangeArrowheads="1"/>
          </p:cNvSpPr>
          <p:nvPr/>
        </p:nvSpPr>
        <p:spPr bwMode="auto">
          <a:xfrm>
            <a:off x="6629400" y="5897563"/>
            <a:ext cx="944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PIMA 2005</a:t>
            </a:r>
          </a:p>
        </p:txBody>
      </p:sp>
      <p:sp>
        <p:nvSpPr>
          <p:cNvPr id="1060" name="Text Box 36"/>
          <p:cNvSpPr txBox="1">
            <a:spLocks noChangeArrowheads="1"/>
          </p:cNvSpPr>
          <p:nvPr/>
        </p:nvSpPr>
        <p:spPr bwMode="auto">
          <a:xfrm rot="-5400000">
            <a:off x="-1396206" y="3453606"/>
            <a:ext cx="3335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2000"/>
              <a:t>Fully Adjusted Relative Risk</a:t>
            </a:r>
          </a:p>
        </p:txBody>
      </p:sp>
      <p:graphicFrame>
        <p:nvGraphicFramePr>
          <p:cNvPr id="1039" name="Object 37"/>
          <p:cNvGraphicFramePr>
            <a:graphicFrameLocks noChangeAspect="1"/>
          </p:cNvGraphicFramePr>
          <p:nvPr/>
        </p:nvGraphicFramePr>
        <p:xfrm>
          <a:off x="525463" y="809625"/>
          <a:ext cx="1225550" cy="2486025"/>
        </p:xfrm>
        <a:graphic>
          <a:graphicData uri="http://schemas.openxmlformats.org/presentationml/2006/ole">
            <mc:AlternateContent xmlns:mc="http://schemas.openxmlformats.org/markup-compatibility/2006">
              <mc:Choice xmlns:v="urn:schemas-microsoft-com:vml" Requires="v">
                <p:oleObj spid="_x0000_s1078" name="Chart" r:id="rId30" imgW="8963064" imgH="2905228" progId="MSGraph.Chart.8">
                  <p:embed followColorScheme="full"/>
                </p:oleObj>
              </mc:Choice>
              <mc:Fallback>
                <p:oleObj name="Chart" r:id="rId30" imgW="8963064" imgH="2905228" progId="MSGraph.Chart.8">
                  <p:embed followColorScheme="full"/>
                  <p:pic>
                    <p:nvPicPr>
                      <p:cNvPr id="0" name="Object 3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5463" y="809625"/>
                        <a:ext cx="12255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2054" name="Rectangle 38"/>
          <p:cNvSpPr>
            <a:spLocks noGrp="1" noChangeArrowheads="1"/>
          </p:cNvSpPr>
          <p:nvPr>
            <p:ph type="title"/>
          </p:nvPr>
        </p:nvSpPr>
        <p:spPr>
          <a:xfrm>
            <a:off x="608013" y="-57150"/>
            <a:ext cx="8154987" cy="882650"/>
          </a:xfrm>
        </p:spPr>
        <p:txBody>
          <a:bodyPr/>
          <a:lstStyle/>
          <a:p>
            <a:pPr eaLnBrk="1" hangingPunct="1">
              <a:lnSpc>
                <a:spcPts val="2400"/>
              </a:lnSpc>
              <a:defRPr/>
            </a:pPr>
            <a:r>
              <a:rPr lang="en-US" sz="2400" b="1" dirty="0" err="1">
                <a:solidFill>
                  <a:schemeClr val="tx1"/>
                </a:solidFill>
              </a:rPr>
              <a:t>hsCRP</a:t>
            </a:r>
            <a:r>
              <a:rPr lang="en-US" sz="2400" b="1" dirty="0"/>
              <a:t> Adds Prognostic Information Beyond Traditional Risk Factors in All Major Cohorts Evaluated</a:t>
            </a:r>
          </a:p>
        </p:txBody>
      </p:sp>
      <p:sp>
        <p:nvSpPr>
          <p:cNvPr id="1062" name="Oval 39"/>
          <p:cNvSpPr>
            <a:spLocks noChangeArrowheads="1"/>
          </p:cNvSpPr>
          <p:nvPr/>
        </p:nvSpPr>
        <p:spPr bwMode="auto">
          <a:xfrm>
            <a:off x="7581900" y="5791200"/>
            <a:ext cx="1371600" cy="457200"/>
          </a:xfrm>
          <a:prstGeom prst="ellipse">
            <a:avLst/>
          </a:prstGeom>
          <a:noFill/>
          <a:ln w="317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1063" name="Text Box 40"/>
          <p:cNvSpPr txBox="1">
            <a:spLocks noChangeArrowheads="1"/>
          </p:cNvSpPr>
          <p:nvPr/>
        </p:nvSpPr>
        <p:spPr bwMode="auto">
          <a:xfrm>
            <a:off x="0" y="63992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1200" b="1"/>
              <a:t>Ridker P. JACC 2007; 49: 2129-2138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222375" y="609600"/>
            <a:ext cx="6092825" cy="5514975"/>
            <a:chOff x="626" y="96"/>
            <a:chExt cx="4222" cy="4054"/>
          </a:xfrm>
        </p:grpSpPr>
        <p:pic>
          <p:nvPicPr>
            <p:cNvPr id="21512" name="Picture 3" descr="09tl5176 4"/>
            <p:cNvPicPr>
              <a:picLocks noChangeArrowheads="1"/>
            </p:cNvPicPr>
            <p:nvPr/>
          </p:nvPicPr>
          <p:blipFill>
            <a:blip r:embed="rId2">
              <a:extLst>
                <a:ext uri="{28A0092B-C50C-407E-A947-70E740481C1C}">
                  <a14:useLocalDpi xmlns:a14="http://schemas.microsoft.com/office/drawing/2010/main" val="0"/>
                </a:ext>
              </a:extLst>
            </a:blip>
            <a:srcRect l="9795" t="19360" r="77509" b="69157"/>
            <a:stretch>
              <a:fillRect/>
            </a:stretch>
          </p:blipFill>
          <p:spPr bwMode="auto">
            <a:xfrm>
              <a:off x="1147" y="398"/>
              <a:ext cx="1725"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09tl5176 4"/>
            <p:cNvPicPr>
              <a:picLocks noChangeArrowheads="1"/>
            </p:cNvPicPr>
            <p:nvPr/>
          </p:nvPicPr>
          <p:blipFill>
            <a:blip r:embed="rId2">
              <a:extLst>
                <a:ext uri="{28A0092B-C50C-407E-A947-70E740481C1C}">
                  <a14:useLocalDpi xmlns:a14="http://schemas.microsoft.com/office/drawing/2010/main" val="0"/>
                </a:ext>
              </a:extLst>
            </a:blip>
            <a:srcRect l="9915" t="33679" r="77509" b="55020"/>
            <a:stretch>
              <a:fillRect/>
            </a:stretch>
          </p:blipFill>
          <p:spPr bwMode="auto">
            <a:xfrm>
              <a:off x="1144" y="1620"/>
              <a:ext cx="172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 descr="09tl5176 4"/>
            <p:cNvPicPr>
              <a:picLocks noChangeArrowheads="1"/>
            </p:cNvPicPr>
            <p:nvPr/>
          </p:nvPicPr>
          <p:blipFill>
            <a:blip r:embed="rId2">
              <a:extLst>
                <a:ext uri="{28A0092B-C50C-407E-A947-70E740481C1C}">
                  <a14:useLocalDpi xmlns:a14="http://schemas.microsoft.com/office/drawing/2010/main" val="0"/>
                </a:ext>
              </a:extLst>
            </a:blip>
            <a:srcRect l="25635" t="47726" r="61548" b="40703"/>
            <a:stretch>
              <a:fillRect/>
            </a:stretch>
          </p:blipFill>
          <p:spPr bwMode="auto">
            <a:xfrm>
              <a:off x="3064" y="2846"/>
              <a:ext cx="1725"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6" descr="09tl5176 4"/>
            <p:cNvPicPr>
              <a:picLocks noChangeArrowheads="1"/>
            </p:cNvPicPr>
            <p:nvPr/>
          </p:nvPicPr>
          <p:blipFill>
            <a:blip r:embed="rId2">
              <a:extLst>
                <a:ext uri="{28A0092B-C50C-407E-A947-70E740481C1C}">
                  <a14:useLocalDpi xmlns:a14="http://schemas.microsoft.com/office/drawing/2010/main" val="0"/>
                </a:ext>
              </a:extLst>
            </a:blip>
            <a:srcRect l="25394" t="33679" r="61548" b="55020"/>
            <a:stretch>
              <a:fillRect/>
            </a:stretch>
          </p:blipFill>
          <p:spPr bwMode="auto">
            <a:xfrm>
              <a:off x="3064" y="1620"/>
              <a:ext cx="172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7" descr="09tl5176 4"/>
            <p:cNvPicPr>
              <a:picLocks noChangeArrowheads="1"/>
            </p:cNvPicPr>
            <p:nvPr/>
          </p:nvPicPr>
          <p:blipFill>
            <a:blip r:embed="rId2">
              <a:extLst>
                <a:ext uri="{28A0092B-C50C-407E-A947-70E740481C1C}">
                  <a14:useLocalDpi xmlns:a14="http://schemas.microsoft.com/office/drawing/2010/main" val="0"/>
                </a:ext>
              </a:extLst>
            </a:blip>
            <a:srcRect l="25755" t="19360" r="61668" b="69157"/>
            <a:stretch>
              <a:fillRect/>
            </a:stretch>
          </p:blipFill>
          <p:spPr bwMode="auto">
            <a:xfrm>
              <a:off x="3112" y="398"/>
              <a:ext cx="172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8"/>
            <p:cNvSpPr txBox="1">
              <a:spLocks noChangeArrowheads="1"/>
            </p:cNvSpPr>
            <p:nvPr/>
          </p:nvSpPr>
          <p:spPr bwMode="auto">
            <a:xfrm>
              <a:off x="2040" y="96"/>
              <a:ext cx="179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400" b="1"/>
                <a:t>Coronary Heart Disease</a:t>
              </a:r>
            </a:p>
          </p:txBody>
        </p:sp>
        <p:sp>
          <p:nvSpPr>
            <p:cNvPr id="21518" name="Text Box 9"/>
            <p:cNvSpPr txBox="1">
              <a:spLocks noChangeArrowheads="1"/>
            </p:cNvSpPr>
            <p:nvPr/>
          </p:nvSpPr>
          <p:spPr bwMode="auto">
            <a:xfrm>
              <a:off x="2040" y="1450"/>
              <a:ext cx="179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400" b="1"/>
                <a:t>Ischaemic Stroke</a:t>
              </a:r>
            </a:p>
          </p:txBody>
        </p:sp>
        <p:sp>
          <p:nvSpPr>
            <p:cNvPr id="21519" name="Text Box 10"/>
            <p:cNvSpPr txBox="1">
              <a:spLocks noChangeArrowheads="1"/>
            </p:cNvSpPr>
            <p:nvPr/>
          </p:nvSpPr>
          <p:spPr bwMode="auto">
            <a:xfrm>
              <a:off x="2040" y="2650"/>
              <a:ext cx="179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1400" b="1"/>
                <a:t>All Vascular Deaths</a:t>
              </a:r>
            </a:p>
          </p:txBody>
        </p:sp>
        <p:sp>
          <p:nvSpPr>
            <p:cNvPr id="21520" name="Text Box 11"/>
            <p:cNvSpPr txBox="1">
              <a:spLocks noChangeArrowheads="1"/>
            </p:cNvSpPr>
            <p:nvPr/>
          </p:nvSpPr>
          <p:spPr bwMode="auto">
            <a:xfrm>
              <a:off x="952" y="395"/>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3.0</a:t>
              </a:r>
            </a:p>
          </p:txBody>
        </p:sp>
        <p:sp>
          <p:nvSpPr>
            <p:cNvPr id="21521" name="Text Box 12"/>
            <p:cNvSpPr txBox="1">
              <a:spLocks noChangeArrowheads="1"/>
            </p:cNvSpPr>
            <p:nvPr/>
          </p:nvSpPr>
          <p:spPr bwMode="auto">
            <a:xfrm>
              <a:off x="952" y="479"/>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2.5</a:t>
              </a:r>
            </a:p>
          </p:txBody>
        </p:sp>
        <p:sp>
          <p:nvSpPr>
            <p:cNvPr id="21522" name="Text Box 13"/>
            <p:cNvSpPr txBox="1">
              <a:spLocks noChangeArrowheads="1"/>
            </p:cNvSpPr>
            <p:nvPr/>
          </p:nvSpPr>
          <p:spPr bwMode="auto">
            <a:xfrm>
              <a:off x="952" y="578"/>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2.0</a:t>
              </a:r>
            </a:p>
          </p:txBody>
        </p:sp>
        <p:sp>
          <p:nvSpPr>
            <p:cNvPr id="21523" name="Text Box 14"/>
            <p:cNvSpPr txBox="1">
              <a:spLocks noChangeArrowheads="1"/>
            </p:cNvSpPr>
            <p:nvPr/>
          </p:nvSpPr>
          <p:spPr bwMode="auto">
            <a:xfrm>
              <a:off x="952" y="707"/>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1.5</a:t>
              </a:r>
            </a:p>
          </p:txBody>
        </p:sp>
        <p:sp>
          <p:nvSpPr>
            <p:cNvPr id="21524" name="Text Box 15"/>
            <p:cNvSpPr txBox="1">
              <a:spLocks noChangeArrowheads="1"/>
            </p:cNvSpPr>
            <p:nvPr/>
          </p:nvSpPr>
          <p:spPr bwMode="auto">
            <a:xfrm>
              <a:off x="952" y="898"/>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1.0</a:t>
              </a:r>
            </a:p>
          </p:txBody>
        </p:sp>
        <p:sp>
          <p:nvSpPr>
            <p:cNvPr id="21525" name="Text Box 16"/>
            <p:cNvSpPr txBox="1">
              <a:spLocks noChangeArrowheads="1"/>
            </p:cNvSpPr>
            <p:nvPr/>
          </p:nvSpPr>
          <p:spPr bwMode="auto">
            <a:xfrm>
              <a:off x="952" y="1605"/>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3.0</a:t>
              </a:r>
            </a:p>
          </p:txBody>
        </p:sp>
        <p:sp>
          <p:nvSpPr>
            <p:cNvPr id="21526" name="Text Box 17"/>
            <p:cNvSpPr txBox="1">
              <a:spLocks noChangeArrowheads="1"/>
            </p:cNvSpPr>
            <p:nvPr/>
          </p:nvSpPr>
          <p:spPr bwMode="auto">
            <a:xfrm>
              <a:off x="952" y="1688"/>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2.5</a:t>
              </a:r>
            </a:p>
          </p:txBody>
        </p:sp>
        <p:sp>
          <p:nvSpPr>
            <p:cNvPr id="21527" name="Text Box 18"/>
            <p:cNvSpPr txBox="1">
              <a:spLocks noChangeArrowheads="1"/>
            </p:cNvSpPr>
            <p:nvPr/>
          </p:nvSpPr>
          <p:spPr bwMode="auto">
            <a:xfrm>
              <a:off x="952" y="1785"/>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2.0</a:t>
              </a:r>
            </a:p>
          </p:txBody>
        </p:sp>
        <p:sp>
          <p:nvSpPr>
            <p:cNvPr id="21528" name="Text Box 19"/>
            <p:cNvSpPr txBox="1">
              <a:spLocks noChangeArrowheads="1"/>
            </p:cNvSpPr>
            <p:nvPr/>
          </p:nvSpPr>
          <p:spPr bwMode="auto">
            <a:xfrm>
              <a:off x="952" y="1929"/>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1.5</a:t>
              </a:r>
            </a:p>
          </p:txBody>
        </p:sp>
        <p:sp>
          <p:nvSpPr>
            <p:cNvPr id="21529" name="Text Box 20"/>
            <p:cNvSpPr txBox="1">
              <a:spLocks noChangeArrowheads="1"/>
            </p:cNvSpPr>
            <p:nvPr/>
          </p:nvSpPr>
          <p:spPr bwMode="auto">
            <a:xfrm>
              <a:off x="952" y="2124"/>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1.0</a:t>
              </a:r>
            </a:p>
          </p:txBody>
        </p:sp>
        <p:sp>
          <p:nvSpPr>
            <p:cNvPr id="21530" name="Text Box 21"/>
            <p:cNvSpPr txBox="1">
              <a:spLocks noChangeArrowheads="1"/>
            </p:cNvSpPr>
            <p:nvPr/>
          </p:nvSpPr>
          <p:spPr bwMode="auto">
            <a:xfrm>
              <a:off x="959" y="2847"/>
              <a:ext cx="19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3.0</a:t>
              </a:r>
            </a:p>
          </p:txBody>
        </p:sp>
        <p:sp>
          <p:nvSpPr>
            <p:cNvPr id="21531" name="Text Box 22"/>
            <p:cNvSpPr txBox="1">
              <a:spLocks noChangeArrowheads="1"/>
            </p:cNvSpPr>
            <p:nvPr/>
          </p:nvSpPr>
          <p:spPr bwMode="auto">
            <a:xfrm>
              <a:off x="952" y="2922"/>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2.5</a:t>
              </a:r>
            </a:p>
          </p:txBody>
        </p:sp>
        <p:sp>
          <p:nvSpPr>
            <p:cNvPr id="21532" name="Text Box 23"/>
            <p:cNvSpPr txBox="1">
              <a:spLocks noChangeArrowheads="1"/>
            </p:cNvSpPr>
            <p:nvPr/>
          </p:nvSpPr>
          <p:spPr bwMode="auto">
            <a:xfrm>
              <a:off x="952" y="3029"/>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2.0</a:t>
              </a:r>
            </a:p>
          </p:txBody>
        </p:sp>
        <p:sp>
          <p:nvSpPr>
            <p:cNvPr id="21533" name="Text Box 24"/>
            <p:cNvSpPr txBox="1">
              <a:spLocks noChangeArrowheads="1"/>
            </p:cNvSpPr>
            <p:nvPr/>
          </p:nvSpPr>
          <p:spPr bwMode="auto">
            <a:xfrm>
              <a:off x="952" y="3167"/>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1.5</a:t>
              </a:r>
            </a:p>
          </p:txBody>
        </p:sp>
        <p:sp>
          <p:nvSpPr>
            <p:cNvPr id="21534" name="Text Box 25"/>
            <p:cNvSpPr txBox="1">
              <a:spLocks noChangeArrowheads="1"/>
            </p:cNvSpPr>
            <p:nvPr/>
          </p:nvSpPr>
          <p:spPr bwMode="auto">
            <a:xfrm>
              <a:off x="952" y="3349"/>
              <a:ext cx="1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1.0</a:t>
              </a:r>
            </a:p>
          </p:txBody>
        </p:sp>
        <p:sp>
          <p:nvSpPr>
            <p:cNvPr id="21535" name="Text Box 26"/>
            <p:cNvSpPr txBox="1">
              <a:spLocks noChangeArrowheads="1"/>
            </p:cNvSpPr>
            <p:nvPr/>
          </p:nvSpPr>
          <p:spPr bwMode="auto">
            <a:xfrm>
              <a:off x="1145" y="3926"/>
              <a:ext cx="364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hsCRP concentration (mg/L)</a:t>
              </a:r>
            </a:p>
          </p:txBody>
        </p:sp>
        <p:pic>
          <p:nvPicPr>
            <p:cNvPr id="21536" name="Picture 27" descr="09tl5176 4"/>
            <p:cNvPicPr>
              <a:picLocks noChangeAspect="1" noChangeArrowheads="1"/>
            </p:cNvPicPr>
            <p:nvPr/>
          </p:nvPicPr>
          <p:blipFill>
            <a:blip r:embed="rId2">
              <a:extLst>
                <a:ext uri="{28A0092B-C50C-407E-A947-70E740481C1C}">
                  <a14:useLocalDpi xmlns:a14="http://schemas.microsoft.com/office/drawing/2010/main" val="0"/>
                </a:ext>
              </a:extLst>
            </a:blip>
            <a:srcRect l="9915" t="47726" r="77751" b="40703"/>
            <a:stretch>
              <a:fillRect/>
            </a:stretch>
          </p:blipFill>
          <p:spPr bwMode="auto">
            <a:xfrm>
              <a:off x="1144" y="2843"/>
              <a:ext cx="1728" cy="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7" name="Text Box 28"/>
            <p:cNvSpPr txBox="1">
              <a:spLocks noChangeArrowheads="1"/>
            </p:cNvSpPr>
            <p:nvPr/>
          </p:nvSpPr>
          <p:spPr bwMode="auto">
            <a:xfrm rot="-5400000">
              <a:off x="-294" y="1892"/>
              <a:ext cx="205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1400" b="1"/>
                <a:t>Risk ratio (95% CI)</a:t>
              </a:r>
            </a:p>
          </p:txBody>
        </p:sp>
        <p:sp>
          <p:nvSpPr>
            <p:cNvPr id="21538" name="Text Box 29"/>
            <p:cNvSpPr txBox="1">
              <a:spLocks noChangeArrowheads="1"/>
            </p:cNvSpPr>
            <p:nvPr/>
          </p:nvSpPr>
          <p:spPr bwMode="auto">
            <a:xfrm>
              <a:off x="1248"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0.5</a:t>
              </a:r>
            </a:p>
          </p:txBody>
        </p:sp>
        <p:sp>
          <p:nvSpPr>
            <p:cNvPr id="21539" name="Text Box 30"/>
            <p:cNvSpPr txBox="1">
              <a:spLocks noChangeArrowheads="1"/>
            </p:cNvSpPr>
            <p:nvPr/>
          </p:nvSpPr>
          <p:spPr bwMode="auto">
            <a:xfrm>
              <a:off x="1608"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1.0</a:t>
              </a:r>
            </a:p>
          </p:txBody>
        </p:sp>
        <p:sp>
          <p:nvSpPr>
            <p:cNvPr id="21540" name="Text Box 31"/>
            <p:cNvSpPr txBox="1">
              <a:spLocks noChangeArrowheads="1"/>
            </p:cNvSpPr>
            <p:nvPr/>
          </p:nvSpPr>
          <p:spPr bwMode="auto">
            <a:xfrm>
              <a:off x="1992"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2.0</a:t>
              </a:r>
            </a:p>
          </p:txBody>
        </p:sp>
        <p:sp>
          <p:nvSpPr>
            <p:cNvPr id="21541" name="Text Box 32"/>
            <p:cNvSpPr txBox="1">
              <a:spLocks noChangeArrowheads="1"/>
            </p:cNvSpPr>
            <p:nvPr/>
          </p:nvSpPr>
          <p:spPr bwMode="auto">
            <a:xfrm>
              <a:off x="2384"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4.0</a:t>
              </a:r>
            </a:p>
          </p:txBody>
        </p:sp>
        <p:sp>
          <p:nvSpPr>
            <p:cNvPr id="21542" name="Text Box 33"/>
            <p:cNvSpPr txBox="1">
              <a:spLocks noChangeArrowheads="1"/>
            </p:cNvSpPr>
            <p:nvPr/>
          </p:nvSpPr>
          <p:spPr bwMode="auto">
            <a:xfrm>
              <a:off x="2752" y="3803"/>
              <a:ext cx="19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8.0</a:t>
              </a:r>
            </a:p>
          </p:txBody>
        </p:sp>
        <p:sp>
          <p:nvSpPr>
            <p:cNvPr id="21543" name="Text Box 34"/>
            <p:cNvSpPr txBox="1">
              <a:spLocks noChangeArrowheads="1"/>
            </p:cNvSpPr>
            <p:nvPr/>
          </p:nvSpPr>
          <p:spPr bwMode="auto">
            <a:xfrm>
              <a:off x="3208"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0.5</a:t>
              </a:r>
            </a:p>
          </p:txBody>
        </p:sp>
        <p:sp>
          <p:nvSpPr>
            <p:cNvPr id="21544" name="Text Box 35"/>
            <p:cNvSpPr txBox="1">
              <a:spLocks noChangeArrowheads="1"/>
            </p:cNvSpPr>
            <p:nvPr/>
          </p:nvSpPr>
          <p:spPr bwMode="auto">
            <a:xfrm>
              <a:off x="3552" y="3803"/>
              <a:ext cx="19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1.0</a:t>
              </a:r>
            </a:p>
          </p:txBody>
        </p:sp>
        <p:sp>
          <p:nvSpPr>
            <p:cNvPr id="21545" name="Text Box 36"/>
            <p:cNvSpPr txBox="1">
              <a:spLocks noChangeArrowheads="1"/>
            </p:cNvSpPr>
            <p:nvPr/>
          </p:nvSpPr>
          <p:spPr bwMode="auto">
            <a:xfrm>
              <a:off x="3928" y="3805"/>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2.0</a:t>
              </a:r>
            </a:p>
          </p:txBody>
        </p:sp>
        <p:sp>
          <p:nvSpPr>
            <p:cNvPr id="21546" name="Text Box 37"/>
            <p:cNvSpPr txBox="1">
              <a:spLocks noChangeArrowheads="1"/>
            </p:cNvSpPr>
            <p:nvPr/>
          </p:nvSpPr>
          <p:spPr bwMode="auto">
            <a:xfrm>
              <a:off x="4288" y="3805"/>
              <a:ext cx="19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4.0</a:t>
              </a:r>
            </a:p>
          </p:txBody>
        </p:sp>
        <p:sp>
          <p:nvSpPr>
            <p:cNvPr id="21547" name="Text Box 38"/>
            <p:cNvSpPr txBox="1">
              <a:spLocks noChangeArrowheads="1"/>
            </p:cNvSpPr>
            <p:nvPr/>
          </p:nvSpPr>
          <p:spPr bwMode="auto">
            <a:xfrm>
              <a:off x="4655" y="3803"/>
              <a:ext cx="19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altLang="en-US" sz="900" b="1"/>
                <a:t>8.0</a:t>
              </a:r>
            </a:p>
          </p:txBody>
        </p:sp>
      </p:grpSp>
      <p:sp>
        <p:nvSpPr>
          <p:cNvPr id="21507" name="Text Box 39"/>
          <p:cNvSpPr txBox="1">
            <a:spLocks noChangeArrowheads="1"/>
          </p:cNvSpPr>
          <p:nvPr/>
        </p:nvSpPr>
        <p:spPr bwMode="auto">
          <a:xfrm>
            <a:off x="609600" y="112713"/>
            <a:ext cx="815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C-reactive protein concentration and risk of cardiovascular events : 2010 </a:t>
            </a:r>
          </a:p>
        </p:txBody>
      </p:sp>
      <p:sp>
        <p:nvSpPr>
          <p:cNvPr id="21508" name="Text Box 40"/>
          <p:cNvSpPr txBox="1">
            <a:spLocks noChangeArrowheads="1"/>
          </p:cNvSpPr>
          <p:nvPr/>
        </p:nvSpPr>
        <p:spPr bwMode="auto">
          <a:xfrm>
            <a:off x="117475" y="6519863"/>
            <a:ext cx="473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Emerging Risk Factor Collaborators, Lancet Jan 2010 </a:t>
            </a:r>
          </a:p>
        </p:txBody>
      </p:sp>
      <p:sp>
        <p:nvSpPr>
          <p:cNvPr id="21509" name="Text Box 41"/>
          <p:cNvSpPr txBox="1">
            <a:spLocks noChangeArrowheads="1"/>
          </p:cNvSpPr>
          <p:nvPr/>
        </p:nvSpPr>
        <p:spPr bwMode="auto">
          <a:xfrm>
            <a:off x="2563813" y="6126163"/>
            <a:ext cx="1735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Age, gender adjusted</a:t>
            </a:r>
          </a:p>
        </p:txBody>
      </p:sp>
      <p:sp>
        <p:nvSpPr>
          <p:cNvPr id="21510" name="Text Box 42"/>
          <p:cNvSpPr txBox="1">
            <a:spLocks noChangeArrowheads="1"/>
          </p:cNvSpPr>
          <p:nvPr/>
        </p:nvSpPr>
        <p:spPr bwMode="auto">
          <a:xfrm>
            <a:off x="5508625" y="6126163"/>
            <a:ext cx="1211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200" b="1"/>
              <a:t>Fully adjusted</a:t>
            </a:r>
          </a:p>
        </p:txBody>
      </p:sp>
      <p:sp>
        <p:nvSpPr>
          <p:cNvPr id="21511" name="Rectangle 43"/>
          <p:cNvSpPr>
            <a:spLocks noChangeArrowheads="1"/>
          </p:cNvSpPr>
          <p:nvPr/>
        </p:nvSpPr>
        <p:spPr bwMode="auto">
          <a:xfrm>
            <a:off x="838200" y="533400"/>
            <a:ext cx="7315200" cy="5943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p:spPr>
        <p:txBody>
          <a:bodyPr/>
          <a:lstStyle/>
          <a:p>
            <a:pPr eaLnBrk="1" hangingPunct="1"/>
            <a:r>
              <a:rPr lang="en-US" altLang="en-US" sz="1800" b="1" i="1" smtClean="0"/>
              <a:t>Direct comparison of hsCRP, systolic blood pressure, total cholesterol, and non-HDLC</a:t>
            </a:r>
          </a:p>
        </p:txBody>
      </p:sp>
      <p:sp>
        <p:nvSpPr>
          <p:cNvPr id="22531" name="Text Box 3"/>
          <p:cNvSpPr txBox="1">
            <a:spLocks noChangeArrowheads="1"/>
          </p:cNvSpPr>
          <p:nvPr/>
        </p:nvSpPr>
        <p:spPr bwMode="auto">
          <a:xfrm>
            <a:off x="212725" y="6488113"/>
            <a:ext cx="473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Emerging Risk Factor Collaborators, Lancet Jan 2010 </a:t>
            </a:r>
          </a:p>
        </p:txBody>
      </p:sp>
      <p:sp>
        <p:nvSpPr>
          <p:cNvPr id="22532" name="Line 4"/>
          <p:cNvSpPr>
            <a:spLocks noChangeShapeType="1"/>
          </p:cNvSpPr>
          <p:nvPr/>
        </p:nvSpPr>
        <p:spPr bwMode="auto">
          <a:xfrm>
            <a:off x="3276600" y="1524000"/>
            <a:ext cx="0" cy="3200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5"/>
          <p:cNvSpPr>
            <a:spLocks noChangeShapeType="1"/>
          </p:cNvSpPr>
          <p:nvPr/>
        </p:nvSpPr>
        <p:spPr bwMode="auto">
          <a:xfrm>
            <a:off x="1371600" y="4724400"/>
            <a:ext cx="6629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Text Box 6"/>
          <p:cNvSpPr txBox="1">
            <a:spLocks noChangeArrowheads="1"/>
          </p:cNvSpPr>
          <p:nvPr/>
        </p:nvSpPr>
        <p:spPr bwMode="auto">
          <a:xfrm>
            <a:off x="2133600" y="4811713"/>
            <a:ext cx="500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0.5	1.0	1.2	1.4		1.8</a:t>
            </a:r>
          </a:p>
        </p:txBody>
      </p:sp>
      <p:sp>
        <p:nvSpPr>
          <p:cNvPr id="22535" name="Text Box 7"/>
          <p:cNvSpPr txBox="1">
            <a:spLocks noChangeArrowheads="1"/>
          </p:cNvSpPr>
          <p:nvPr/>
        </p:nvSpPr>
        <p:spPr bwMode="auto">
          <a:xfrm>
            <a:off x="990600" y="2292350"/>
            <a:ext cx="20129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hsCRP</a:t>
            </a:r>
          </a:p>
          <a:p>
            <a:pPr eaLnBrk="1" hangingPunct="1"/>
            <a:endParaRPr lang="en-US" altLang="en-US" sz="1800" b="1"/>
          </a:p>
          <a:p>
            <a:pPr eaLnBrk="1" hangingPunct="1"/>
            <a:r>
              <a:rPr lang="en-US" altLang="en-US" sz="1800" b="1"/>
              <a:t>Systolic BP</a:t>
            </a:r>
          </a:p>
          <a:p>
            <a:pPr eaLnBrk="1" hangingPunct="1"/>
            <a:endParaRPr lang="en-US" altLang="en-US" sz="1800" b="1"/>
          </a:p>
          <a:p>
            <a:pPr eaLnBrk="1" hangingPunct="1"/>
            <a:r>
              <a:rPr lang="en-US" altLang="en-US" sz="1800" b="1"/>
              <a:t>Total cholesterol</a:t>
            </a:r>
          </a:p>
          <a:p>
            <a:pPr eaLnBrk="1" hangingPunct="1"/>
            <a:endParaRPr lang="en-US" altLang="en-US" sz="1800" b="1"/>
          </a:p>
          <a:p>
            <a:pPr eaLnBrk="1" hangingPunct="1"/>
            <a:r>
              <a:rPr lang="en-US" altLang="en-US" sz="1800" b="1"/>
              <a:t>Non-HDLC</a:t>
            </a:r>
          </a:p>
        </p:txBody>
      </p:sp>
      <p:sp>
        <p:nvSpPr>
          <p:cNvPr id="22536" name="Rectangle 8"/>
          <p:cNvSpPr>
            <a:spLocks noChangeArrowheads="1"/>
          </p:cNvSpPr>
          <p:nvPr/>
        </p:nvSpPr>
        <p:spPr bwMode="auto">
          <a:xfrm>
            <a:off x="4800600" y="2401888"/>
            <a:ext cx="152400" cy="152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2537" name="Line 9"/>
          <p:cNvSpPr>
            <a:spLocks noChangeShapeType="1"/>
          </p:cNvSpPr>
          <p:nvPr/>
        </p:nvSpPr>
        <p:spPr bwMode="auto">
          <a:xfrm>
            <a:off x="4419600" y="2478088"/>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Rectangle 10"/>
          <p:cNvSpPr>
            <a:spLocks noChangeArrowheads="1"/>
          </p:cNvSpPr>
          <p:nvPr/>
        </p:nvSpPr>
        <p:spPr bwMode="auto">
          <a:xfrm>
            <a:off x="4648200" y="2935288"/>
            <a:ext cx="152400" cy="152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2539" name="Line 11"/>
          <p:cNvSpPr>
            <a:spLocks noChangeShapeType="1"/>
          </p:cNvSpPr>
          <p:nvPr/>
        </p:nvSpPr>
        <p:spPr bwMode="auto">
          <a:xfrm>
            <a:off x="4267200" y="3011488"/>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Rectangle 12"/>
          <p:cNvSpPr>
            <a:spLocks noChangeArrowheads="1"/>
          </p:cNvSpPr>
          <p:nvPr/>
        </p:nvSpPr>
        <p:spPr bwMode="auto">
          <a:xfrm>
            <a:off x="3886200" y="3544888"/>
            <a:ext cx="152400" cy="152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2541" name="Line 13"/>
          <p:cNvSpPr>
            <a:spLocks noChangeShapeType="1"/>
          </p:cNvSpPr>
          <p:nvPr/>
        </p:nvSpPr>
        <p:spPr bwMode="auto">
          <a:xfrm>
            <a:off x="3352800" y="3621088"/>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Rectangle 14"/>
          <p:cNvSpPr>
            <a:spLocks noChangeArrowheads="1"/>
          </p:cNvSpPr>
          <p:nvPr/>
        </p:nvSpPr>
        <p:spPr bwMode="auto">
          <a:xfrm>
            <a:off x="4419600" y="4078288"/>
            <a:ext cx="152400" cy="152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
        <p:nvSpPr>
          <p:cNvPr id="22543" name="Line 15"/>
          <p:cNvSpPr>
            <a:spLocks noChangeShapeType="1"/>
          </p:cNvSpPr>
          <p:nvPr/>
        </p:nvSpPr>
        <p:spPr bwMode="auto">
          <a:xfrm>
            <a:off x="3886200" y="4154488"/>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Text Box 16"/>
          <p:cNvSpPr txBox="1">
            <a:spLocks noChangeArrowheads="1"/>
          </p:cNvSpPr>
          <p:nvPr/>
        </p:nvSpPr>
        <p:spPr bwMode="auto">
          <a:xfrm>
            <a:off x="6369050" y="2292350"/>
            <a:ext cx="18097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1.37 (1.27-1.48)</a:t>
            </a:r>
          </a:p>
          <a:p>
            <a:pPr eaLnBrk="1" hangingPunct="1"/>
            <a:endParaRPr lang="en-US" altLang="en-US" sz="1800" b="1"/>
          </a:p>
          <a:p>
            <a:pPr eaLnBrk="1" hangingPunct="1"/>
            <a:r>
              <a:rPr lang="en-US" altLang="en-US" sz="1800" b="1"/>
              <a:t>1.35 (1.25-1.45)</a:t>
            </a:r>
          </a:p>
          <a:p>
            <a:pPr eaLnBrk="1" hangingPunct="1"/>
            <a:endParaRPr lang="en-US" altLang="en-US" sz="1800" b="1"/>
          </a:p>
          <a:p>
            <a:pPr eaLnBrk="1" hangingPunct="1"/>
            <a:r>
              <a:rPr lang="en-US" altLang="en-US" sz="1800" b="1"/>
              <a:t>1.16 (1.06-1.28)</a:t>
            </a:r>
          </a:p>
          <a:p>
            <a:pPr eaLnBrk="1" hangingPunct="1"/>
            <a:endParaRPr lang="en-US" altLang="en-US" sz="1800" b="1"/>
          </a:p>
          <a:p>
            <a:pPr eaLnBrk="1" hangingPunct="1"/>
            <a:r>
              <a:rPr lang="en-US" altLang="en-US" sz="1800" b="1"/>
              <a:t>1.28 (1.16-1.40)</a:t>
            </a:r>
          </a:p>
        </p:txBody>
      </p:sp>
      <p:sp>
        <p:nvSpPr>
          <p:cNvPr id="22545" name="Text Box 17"/>
          <p:cNvSpPr txBox="1">
            <a:spLocks noChangeArrowheads="1"/>
          </p:cNvSpPr>
          <p:nvPr/>
        </p:nvSpPr>
        <p:spPr bwMode="auto">
          <a:xfrm>
            <a:off x="6232525" y="18288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Risk Ratio (95%CI)</a:t>
            </a:r>
          </a:p>
        </p:txBody>
      </p:sp>
      <p:sp>
        <p:nvSpPr>
          <p:cNvPr id="22546" name="Text Box 18"/>
          <p:cNvSpPr txBox="1">
            <a:spLocks noChangeArrowheads="1"/>
          </p:cNvSpPr>
          <p:nvPr/>
        </p:nvSpPr>
        <p:spPr bwMode="auto">
          <a:xfrm>
            <a:off x="609600" y="166688"/>
            <a:ext cx="815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C-reactive protein concentration and risk of cardiovascular events : 2010 </a:t>
            </a:r>
          </a:p>
        </p:txBody>
      </p:sp>
      <p:sp>
        <p:nvSpPr>
          <p:cNvPr id="22547" name="Text Box 19"/>
          <p:cNvSpPr txBox="1">
            <a:spLocks noChangeArrowheads="1"/>
          </p:cNvSpPr>
          <p:nvPr/>
        </p:nvSpPr>
        <p:spPr bwMode="auto">
          <a:xfrm>
            <a:off x="1981200" y="5272088"/>
            <a:ext cx="540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800" b="1"/>
              <a:t>Risk Ratio (95%CI) per 1-SD higher usual values</a:t>
            </a:r>
          </a:p>
        </p:txBody>
      </p:sp>
      <p:sp>
        <p:nvSpPr>
          <p:cNvPr id="22548" name="Text Box 20"/>
          <p:cNvSpPr txBox="1">
            <a:spLocks noChangeArrowheads="1"/>
          </p:cNvSpPr>
          <p:nvPr/>
        </p:nvSpPr>
        <p:spPr bwMode="auto">
          <a:xfrm>
            <a:off x="304800" y="60198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sz="1400" b="1"/>
              <a:t>Adjusted for age, gender, smoking, diabetes, BMI, BP, triglycerides, alcohol, lipid levels, and hsCRP</a:t>
            </a:r>
          </a:p>
        </p:txBody>
      </p:sp>
      <p:sp>
        <p:nvSpPr>
          <p:cNvPr id="22549" name="Rectangle 21"/>
          <p:cNvSpPr>
            <a:spLocks noChangeArrowheads="1"/>
          </p:cNvSpPr>
          <p:nvPr/>
        </p:nvSpPr>
        <p:spPr bwMode="auto">
          <a:xfrm>
            <a:off x="304800" y="1295400"/>
            <a:ext cx="8458200" cy="449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306" name="Rectangle 2"/>
          <p:cNvSpPr>
            <a:spLocks noGrp="1" noChangeArrowheads="1"/>
          </p:cNvSpPr>
          <p:nvPr>
            <p:ph type="body" idx="1"/>
          </p:nvPr>
        </p:nvSpPr>
        <p:spPr>
          <a:xfrm>
            <a:off x="609600" y="1239838"/>
            <a:ext cx="8001000" cy="4322762"/>
          </a:xfrm>
        </p:spPr>
        <p:txBody>
          <a:bodyPr/>
          <a:lstStyle/>
          <a:p>
            <a:pPr marL="0" indent="0" eaLnBrk="1" hangingPunct="1">
              <a:defRPr/>
            </a:pPr>
            <a:r>
              <a:rPr lang="en-US"/>
              <a:t>Is there evidence that individuals with elevated levels of the inflammatory biomarker hsCRP are at increased vascular risk?</a:t>
            </a:r>
          </a:p>
          <a:p>
            <a:pPr marL="0" indent="0" eaLnBrk="1" hangingPunct="1">
              <a:defRPr/>
            </a:pPr>
            <a:r>
              <a:rPr lang="en-US"/>
              <a:t>Is there evidence that individuals identified at increased risk due to inflammation benefit from a therapy they otherwise would not have received? </a:t>
            </a:r>
          </a:p>
        </p:txBody>
      </p:sp>
      <p:sp>
        <p:nvSpPr>
          <p:cNvPr id="23555" name="Line 3"/>
          <p:cNvSpPr>
            <a:spLocks noChangeShapeType="1"/>
          </p:cNvSpPr>
          <p:nvPr/>
        </p:nvSpPr>
        <p:spPr bwMode="auto">
          <a:xfrm>
            <a:off x="457200" y="990600"/>
            <a:ext cx="8382000"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a:off x="304800" y="5791200"/>
            <a:ext cx="8382000"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Text Box 5"/>
          <p:cNvSpPr txBox="1">
            <a:spLocks noChangeArrowheads="1"/>
          </p:cNvSpPr>
          <p:nvPr/>
        </p:nvSpPr>
        <p:spPr bwMode="auto">
          <a:xfrm>
            <a:off x="300038" y="200025"/>
            <a:ext cx="8402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altLang="en-US" sz="2400"/>
              <a:t>Inflammation, hsCRP, and Vascular Prevention</a:t>
            </a:r>
          </a:p>
          <a:p>
            <a:pPr algn="ctr" eaLnBrk="1" hangingPunct="1"/>
            <a:r>
              <a:rPr lang="en-US" altLang="en-US" sz="2400"/>
              <a:t>FDA Perspective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Default Design">
  <a:themeElements>
    <a:clrScheme name="">
      <a:dk1>
        <a:srgbClr val="003366"/>
      </a:dk1>
      <a:lt1>
        <a:srgbClr val="FFFFFF"/>
      </a:lt1>
      <a:dk2>
        <a:srgbClr val="000066"/>
      </a:dk2>
      <a:lt2>
        <a:srgbClr val="FFFF66"/>
      </a:lt2>
      <a:accent1>
        <a:srgbClr val="08BFF8"/>
      </a:accent1>
      <a:accent2>
        <a:srgbClr val="FF6600"/>
      </a:accent2>
      <a:accent3>
        <a:srgbClr val="AAAAB8"/>
      </a:accent3>
      <a:accent4>
        <a:srgbClr val="DADADA"/>
      </a:accent4>
      <a:accent5>
        <a:srgbClr val="AADCFB"/>
      </a:accent5>
      <a:accent6>
        <a:srgbClr val="E75C00"/>
      </a:accent6>
      <a:hlink>
        <a:srgbClr val="00FF00"/>
      </a:hlink>
      <a:folHlink>
        <a:srgbClr val="FF00FF"/>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08BFF9"/>
        </a:accent1>
        <a:accent2>
          <a:srgbClr val="F7A63B"/>
        </a:accent2>
        <a:accent3>
          <a:srgbClr val="FFFFFF"/>
        </a:accent3>
        <a:accent4>
          <a:srgbClr val="000000"/>
        </a:accent4>
        <a:accent5>
          <a:srgbClr val="AADCFB"/>
        </a:accent5>
        <a:accent6>
          <a:srgbClr val="E09635"/>
        </a:accent6>
        <a:hlink>
          <a:srgbClr val="C3D206"/>
        </a:hlink>
        <a:folHlink>
          <a:srgbClr val="800080"/>
        </a:folHlink>
      </a:clrScheme>
      <a:clrMap bg1="lt1" tx1="dk1" bg2="lt2" tx2="dk2" accent1="accent1" accent2="accent2" accent3="accent3" accent4="accent4" accent5="accent5" accent6="accent6" hlink="hlink" folHlink="folHlink"/>
    </a:extraClrScheme>
    <a:extraClrScheme>
      <a:clrScheme name="8_Default Design 14">
        <a:dk1>
          <a:srgbClr val="003366"/>
        </a:dk1>
        <a:lt1>
          <a:srgbClr val="FFFFFF"/>
        </a:lt1>
        <a:dk2>
          <a:srgbClr val="000066"/>
        </a:dk2>
        <a:lt2>
          <a:srgbClr val="FFFF00"/>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8_Default Design 15">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8_Default Design 16">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
      <a:dk1>
        <a:srgbClr val="003366"/>
      </a:dk1>
      <a:lt1>
        <a:srgbClr val="FFFFFF"/>
      </a:lt1>
      <a:dk2>
        <a:srgbClr val="000066"/>
      </a:dk2>
      <a:lt2>
        <a:srgbClr val="FFFF66"/>
      </a:lt2>
      <a:accent1>
        <a:srgbClr val="08BFF8"/>
      </a:accent1>
      <a:accent2>
        <a:srgbClr val="FF6600"/>
      </a:accent2>
      <a:accent3>
        <a:srgbClr val="AAAAB8"/>
      </a:accent3>
      <a:accent4>
        <a:srgbClr val="DADADA"/>
      </a:accent4>
      <a:accent5>
        <a:srgbClr val="AADCFB"/>
      </a:accent5>
      <a:accent6>
        <a:srgbClr val="E75C00"/>
      </a:accent6>
      <a:hlink>
        <a:srgbClr val="00FF00"/>
      </a:hlink>
      <a:folHlink>
        <a:srgbClr val="FF00FF"/>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08BFF9"/>
        </a:accent1>
        <a:accent2>
          <a:srgbClr val="F7A63B"/>
        </a:accent2>
        <a:accent3>
          <a:srgbClr val="FFFFFF"/>
        </a:accent3>
        <a:accent4>
          <a:srgbClr val="000000"/>
        </a:accent4>
        <a:accent5>
          <a:srgbClr val="AADCFB"/>
        </a:accent5>
        <a:accent6>
          <a:srgbClr val="E09635"/>
        </a:accent6>
        <a:hlink>
          <a:srgbClr val="C3D206"/>
        </a:hlink>
        <a:folHlink>
          <a:srgbClr val="800080"/>
        </a:folHlink>
      </a:clrScheme>
      <a:clrMap bg1="lt1" tx1="dk1" bg2="lt2" tx2="dk2" accent1="accent1" accent2="accent2" accent3="accent3" accent4="accent4" accent5="accent5" accent6="accent6" hlink="hlink" folHlink="folHlink"/>
    </a:extraClrScheme>
    <a:extraClrScheme>
      <a:clrScheme name="9_Default Design 14">
        <a:dk1>
          <a:srgbClr val="003366"/>
        </a:dk1>
        <a:lt1>
          <a:srgbClr val="FFFFFF"/>
        </a:lt1>
        <a:dk2>
          <a:srgbClr val="000066"/>
        </a:dk2>
        <a:lt2>
          <a:srgbClr val="FFFF00"/>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9_Default Design 15">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9_Default Design 16">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rsonal">
  <a:themeElements>
    <a:clrScheme name="">
      <a:dk1>
        <a:srgbClr val="FAFD00"/>
      </a:dk1>
      <a:lt1>
        <a:srgbClr val="FFFFFF"/>
      </a:lt1>
      <a:dk2>
        <a:srgbClr val="00279F"/>
      </a:dk2>
      <a:lt2>
        <a:srgbClr val="EAEC5E"/>
      </a:lt2>
      <a:accent1>
        <a:srgbClr val="FE9B03"/>
      </a:accent1>
      <a:accent2>
        <a:srgbClr val="000000"/>
      </a:accent2>
      <a:accent3>
        <a:srgbClr val="AAACCD"/>
      </a:accent3>
      <a:accent4>
        <a:srgbClr val="DADADA"/>
      </a:accent4>
      <a:accent5>
        <a:srgbClr val="FECBAA"/>
      </a:accent5>
      <a:accent6>
        <a:srgbClr val="000000"/>
      </a:accent6>
      <a:hlink>
        <a:srgbClr val="618FFD"/>
      </a:hlink>
      <a:folHlink>
        <a:srgbClr val="FC0128"/>
      </a:folHlink>
    </a:clrScheme>
    <a:fontScheme name="Pers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ersonal">
  <a:themeElements>
    <a:clrScheme name="">
      <a:dk1>
        <a:srgbClr val="FAFD00"/>
      </a:dk1>
      <a:lt1>
        <a:srgbClr val="FFFFFF"/>
      </a:lt1>
      <a:dk2>
        <a:srgbClr val="00279F"/>
      </a:dk2>
      <a:lt2>
        <a:srgbClr val="EAEC5E"/>
      </a:lt2>
      <a:accent1>
        <a:srgbClr val="FE9B03"/>
      </a:accent1>
      <a:accent2>
        <a:srgbClr val="000000"/>
      </a:accent2>
      <a:accent3>
        <a:srgbClr val="AAACCD"/>
      </a:accent3>
      <a:accent4>
        <a:srgbClr val="DADADA"/>
      </a:accent4>
      <a:accent5>
        <a:srgbClr val="FECBAA"/>
      </a:accent5>
      <a:accent6>
        <a:srgbClr val="000000"/>
      </a:accent6>
      <a:hlink>
        <a:srgbClr val="618FFD"/>
      </a:hlink>
      <a:folHlink>
        <a:srgbClr val="FC0128"/>
      </a:folHlink>
    </a:clrScheme>
    <a:fontScheme name="1_Pers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ersonal">
  <a:themeElements>
    <a:clrScheme name="">
      <a:dk1>
        <a:srgbClr val="FAFD00"/>
      </a:dk1>
      <a:lt1>
        <a:srgbClr val="FFFFFF"/>
      </a:lt1>
      <a:dk2>
        <a:srgbClr val="00279F"/>
      </a:dk2>
      <a:lt2>
        <a:srgbClr val="EAEC5E"/>
      </a:lt2>
      <a:accent1>
        <a:srgbClr val="FE9B03"/>
      </a:accent1>
      <a:accent2>
        <a:srgbClr val="000000"/>
      </a:accent2>
      <a:accent3>
        <a:srgbClr val="AAACCD"/>
      </a:accent3>
      <a:accent4>
        <a:srgbClr val="DADADA"/>
      </a:accent4>
      <a:accent5>
        <a:srgbClr val="FECBAA"/>
      </a:accent5>
      <a:accent6>
        <a:srgbClr val="000000"/>
      </a:accent6>
      <a:hlink>
        <a:srgbClr val="618FFD"/>
      </a:hlink>
      <a:folHlink>
        <a:srgbClr val="FC0128"/>
      </a:folHlink>
    </a:clrScheme>
    <a:fontScheme name="2_Person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
      <a:dk1>
        <a:srgbClr val="003366"/>
      </a:dk1>
      <a:lt1>
        <a:srgbClr val="FFFFFF"/>
      </a:lt1>
      <a:dk2>
        <a:srgbClr val="000066"/>
      </a:dk2>
      <a:lt2>
        <a:srgbClr val="FFFF66"/>
      </a:lt2>
      <a:accent1>
        <a:srgbClr val="08BFF8"/>
      </a:accent1>
      <a:accent2>
        <a:srgbClr val="FF6600"/>
      </a:accent2>
      <a:accent3>
        <a:srgbClr val="AAAAB8"/>
      </a:accent3>
      <a:accent4>
        <a:srgbClr val="DADADA"/>
      </a:accent4>
      <a:accent5>
        <a:srgbClr val="AADCFB"/>
      </a:accent5>
      <a:accent6>
        <a:srgbClr val="E75C00"/>
      </a:accent6>
      <a:hlink>
        <a:srgbClr val="00FF00"/>
      </a:hlink>
      <a:folHlink>
        <a:srgbClr val="FF00FF"/>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08BFF9"/>
        </a:accent1>
        <a:accent2>
          <a:srgbClr val="F7A63B"/>
        </a:accent2>
        <a:accent3>
          <a:srgbClr val="FFFFFF"/>
        </a:accent3>
        <a:accent4>
          <a:srgbClr val="000000"/>
        </a:accent4>
        <a:accent5>
          <a:srgbClr val="AADCFB"/>
        </a:accent5>
        <a:accent6>
          <a:srgbClr val="E09635"/>
        </a:accent6>
        <a:hlink>
          <a:srgbClr val="C3D206"/>
        </a:hlink>
        <a:folHlink>
          <a:srgbClr val="800080"/>
        </a:folHlink>
      </a:clrScheme>
      <a:clrMap bg1="lt1" tx1="dk1" bg2="lt2" tx2="dk2" accent1="accent1" accent2="accent2" accent3="accent3" accent4="accent4" accent5="accent5" accent6="accent6" hlink="hlink" folHlink="folHlink"/>
    </a:extraClrScheme>
    <a:extraClrScheme>
      <a:clrScheme name="8_Default Design 14">
        <a:dk1>
          <a:srgbClr val="003366"/>
        </a:dk1>
        <a:lt1>
          <a:srgbClr val="FFFFFF"/>
        </a:lt1>
        <a:dk2>
          <a:srgbClr val="000066"/>
        </a:dk2>
        <a:lt2>
          <a:srgbClr val="FFFF00"/>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8_Default Design 15">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FF3399"/>
        </a:folHlink>
      </a:clrScheme>
      <a:clrMap bg1="dk2" tx1="lt1" bg2="dk1" tx2="lt2" accent1="accent1" accent2="accent2" accent3="accent3" accent4="accent4" accent5="accent5" accent6="accent6" hlink="hlink" folHlink="folHlink"/>
    </a:extraClrScheme>
    <a:extraClrScheme>
      <a:clrScheme name="8_Default Design 16">
        <a:dk1>
          <a:srgbClr val="003366"/>
        </a:dk1>
        <a:lt1>
          <a:srgbClr val="FFFFFF"/>
        </a:lt1>
        <a:dk2>
          <a:srgbClr val="000066"/>
        </a:dk2>
        <a:lt2>
          <a:srgbClr val="FFFF66"/>
        </a:lt2>
        <a:accent1>
          <a:srgbClr val="08BFF8"/>
        </a:accent1>
        <a:accent2>
          <a:srgbClr val="F7A63B"/>
        </a:accent2>
        <a:accent3>
          <a:srgbClr val="AAAAB8"/>
        </a:accent3>
        <a:accent4>
          <a:srgbClr val="DADADA"/>
        </a:accent4>
        <a:accent5>
          <a:srgbClr val="AADCFB"/>
        </a:accent5>
        <a:accent6>
          <a:srgbClr val="E09635"/>
        </a:accent6>
        <a:hlink>
          <a:srgbClr val="C3D206"/>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7605</TotalTime>
  <Words>3100</Words>
  <Application>Microsoft Office PowerPoint</Application>
  <PresentationFormat>On-screen Show (4:3)</PresentationFormat>
  <Paragraphs>964</Paragraphs>
  <Slides>45</Slides>
  <Notes>31</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2</vt:i4>
      </vt:variant>
      <vt:variant>
        <vt:lpstr>Slide Titles</vt:lpstr>
      </vt:variant>
      <vt:variant>
        <vt:i4>45</vt:i4>
      </vt:variant>
    </vt:vector>
  </HeadingPairs>
  <TitlesOfParts>
    <vt:vector size="63" baseType="lpstr">
      <vt:lpstr>Arial</vt:lpstr>
      <vt:lpstr>Wingdings</vt:lpstr>
      <vt:lpstr>Times New Roman</vt:lpstr>
      <vt:lpstr>Times</vt:lpstr>
      <vt:lpstr>Arial Black</vt:lpstr>
      <vt:lpstr>Univers</vt:lpstr>
      <vt:lpstr>Arial Unicode MS</vt:lpstr>
      <vt:lpstr>8_Default Design</vt:lpstr>
      <vt:lpstr>9_Default Design</vt:lpstr>
      <vt:lpstr>Personal</vt:lpstr>
      <vt:lpstr>4_Default Design</vt:lpstr>
      <vt:lpstr>1_Personal</vt:lpstr>
      <vt:lpstr>6_Default Design</vt:lpstr>
      <vt:lpstr>2_Personal</vt:lpstr>
      <vt:lpstr>3_Default Design</vt:lpstr>
      <vt:lpstr>10_Default Design</vt:lpstr>
      <vt:lpstr>Chart</vt:lpstr>
      <vt:lpstr>Worksheet</vt:lpstr>
      <vt:lpstr>hsCRP, Inflammation, LDL, and The JUPITER Trial:   Rationale, Results, and Public Health Implications</vt:lpstr>
      <vt:lpstr>PowerPoint Presentation</vt:lpstr>
      <vt:lpstr>PowerPoint Presentation</vt:lpstr>
      <vt:lpstr>PowerPoint Presentation</vt:lpstr>
      <vt:lpstr>hsCRP and Risk of Future MI and CVA in Apparently Healthy Men </vt:lpstr>
      <vt:lpstr>hsCRP Adds Prognostic Information Beyond Traditional Risk Factors in All Major Cohorts Evaluated</vt:lpstr>
      <vt:lpstr>PowerPoint Presentation</vt:lpstr>
      <vt:lpstr>Direct comparison of hsCRP, systolic blood pressure, total cholesterol, and non-HDLC</vt:lpstr>
      <vt:lpstr>PowerPoint Presentation</vt:lpstr>
      <vt:lpstr>Inflammation, Statin Therapy, and hsCRP: Initial Observations</vt:lpstr>
      <vt:lpstr>PowerPoint Presentation</vt:lpstr>
      <vt:lpstr>PowerPoint Presentation</vt:lpstr>
      <vt:lpstr>PowerPoint Presentation</vt:lpstr>
      <vt:lpstr>PowerPoint Presentation</vt:lpstr>
      <vt:lpstr>JUPITER: Primary Objectives</vt:lpstr>
      <vt:lpstr>JUPITER: Why Consider Statins for Low LDL, high hsCRP Patients?</vt:lpstr>
      <vt:lpstr>JUPITER: Trial Structure</vt:lpstr>
      <vt:lpstr>JUPITER: 17,802 Patients, 1,315 Sites, 26 Countries</vt:lpstr>
      <vt:lpstr>JUPITER: Inclusion/Exclusion Criteria, Study Flow</vt:lpstr>
      <vt:lpstr>JUPITER: Pre-specified Monitoring and Stopping Guidelines</vt:lpstr>
      <vt:lpstr>JUPITER: Statistical Analysis Plan</vt:lpstr>
      <vt:lpstr>JUPITER: Baseline Blood Levels (Median, Interquartile Range)</vt:lpstr>
      <vt:lpstr>Comparison of the JUPITER Trial Population to Previous Statin Trials of Primary Prevention </vt:lpstr>
      <vt:lpstr>JUPITER: Primary Endpoint </vt:lpstr>
      <vt:lpstr>JUPITER: Primary Endpoint by Time Since Randomization</vt:lpstr>
      <vt:lpstr>JUPITER: Fatal or Nonfatal Myocardial Infarction</vt:lpstr>
      <vt:lpstr>JUPITER: Fatal or Nonfatal Stroke</vt:lpstr>
      <vt:lpstr>JUPITER: Bypass Surgery or PTCA / Hospitalization for UA</vt:lpstr>
      <vt:lpstr>JUPITER: Primary Endpoint – Subgroup Analysis I</vt:lpstr>
      <vt:lpstr>JUPITER: Primary Endpoint – Subgroup Analysis II</vt:lpstr>
      <vt:lpstr>JUPITER: Primary Endpoint By Ethnicity</vt:lpstr>
      <vt:lpstr>JUPITER: Death from Any Cause</vt:lpstr>
      <vt:lpstr>PowerPoint Presentation</vt:lpstr>
      <vt:lpstr>PowerPoint Presentation</vt:lpstr>
      <vt:lpstr>JUPITER: Venous Thromboembolism</vt:lpstr>
      <vt:lpstr>JUPITER: Conclusions – Primary Endpoint</vt:lpstr>
      <vt:lpstr>JUPITER: Number Needed to Treat (5 year)</vt:lpstr>
      <vt:lpstr>2009 Canadian Cardiovascular Society (CCS) Guidelines for the Diagnosis and Treatment of Dyslipidemia and Prevention of Cardiovascular Disease in the Adult</vt:lpstr>
      <vt:lpstr>JUPITER: Public Health Implications: Primary Endpoint at “Intermediate Risk”</vt:lpstr>
      <vt:lpstr>PowerPoint Presentation</vt:lpstr>
      <vt:lpstr>PowerPoint Presentation</vt:lpstr>
      <vt:lpstr>Questions for Discussion</vt:lpstr>
      <vt:lpstr>Questions for Discussion</vt:lpstr>
      <vt:lpstr>Questions for Discussion</vt:lpstr>
      <vt:lpstr>Questions for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Wilson</dc:creator>
  <cp:lastModifiedBy>Halaby,Rim N. (BIDMC - Cardiology)</cp:lastModifiedBy>
  <cp:revision>377</cp:revision>
  <cp:lastPrinted>1601-01-01T00:00:00Z</cp:lastPrinted>
  <dcterms:created xsi:type="dcterms:W3CDTF">2009-04-21T14:59:37Z</dcterms:created>
  <dcterms:modified xsi:type="dcterms:W3CDTF">2014-10-16T12:27:49Z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