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74" r:id="rId6"/>
    <p:sldId id="264" r:id="rId7"/>
    <p:sldId id="265" r:id="rId8"/>
    <p:sldId id="260" r:id="rId9"/>
    <p:sldId id="261" r:id="rId10"/>
    <p:sldId id="266" r:id="rId11"/>
    <p:sldId id="267" r:id="rId12"/>
    <p:sldId id="268" r:id="rId13"/>
    <p:sldId id="269" r:id="rId14"/>
    <p:sldId id="270" r:id="rId15"/>
    <p:sldId id="271" r:id="rId16"/>
    <p:sldId id="262" r:id="rId17"/>
    <p:sldId id="263" r:id="rId18"/>
    <p:sldId id="273" r:id="rId19"/>
  </p:sldIdLst>
  <p:sldSz cx="10287000" cy="6858000" type="35mm"/>
  <p:notesSz cx="6308725"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28004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p:scale>
          <a:sx n="90" d="100"/>
          <a:sy n="90" d="100"/>
        </p:scale>
        <p:origin x="-870" y="-72"/>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488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639763"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584200" y="687388"/>
            <a:ext cx="5140325" cy="34258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229757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2507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20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609600"/>
            <a:ext cx="218598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609600"/>
            <a:ext cx="640556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68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71525" y="609600"/>
            <a:ext cx="874395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71525" y="1981200"/>
            <a:ext cx="8743950" cy="4114800"/>
          </a:xfrm>
        </p:spPr>
        <p:txBody>
          <a:bodyPr/>
          <a:lstStyle/>
          <a:p>
            <a:endParaRPr lang="en-US"/>
          </a:p>
        </p:txBody>
      </p:sp>
    </p:spTree>
    <p:extLst>
      <p:ext uri="{BB962C8B-B14F-4D97-AF65-F5344CB8AC3E}">
        <p14:creationId xmlns:p14="http://schemas.microsoft.com/office/powerpoint/2010/main" val="2417635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71525" y="609600"/>
            <a:ext cx="87439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71525" y="1981200"/>
            <a:ext cx="8743950" cy="4114800"/>
          </a:xfrm>
        </p:spPr>
        <p:txBody>
          <a:bodyPr/>
          <a:lstStyle/>
          <a:p>
            <a:endParaRPr lang="en-US"/>
          </a:p>
        </p:txBody>
      </p:sp>
    </p:spTree>
    <p:extLst>
      <p:ext uri="{BB962C8B-B14F-4D97-AF65-F5344CB8AC3E}">
        <p14:creationId xmlns:p14="http://schemas.microsoft.com/office/powerpoint/2010/main" val="326355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580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7524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9812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344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83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545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75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003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0056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771525" y="609600"/>
            <a:ext cx="87439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771525" y="1981200"/>
            <a:ext cx="87439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FFCC"/>
        </a:buClr>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Char char="–"/>
        <a:defRPr>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23900" y="1905000"/>
            <a:ext cx="91440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400"/>
              <a:t>Prevention of Coronary Heart Disease with Pravastatin in Men with Hypercholesterolemia</a:t>
            </a:r>
          </a:p>
        </p:txBody>
      </p:sp>
      <p:sp>
        <p:nvSpPr>
          <p:cNvPr id="4099" name="Rectangle 3"/>
          <p:cNvSpPr>
            <a:spLocks noGrp="1" noChangeArrowheads="1"/>
          </p:cNvSpPr>
          <p:nvPr>
            <p:ph type="subTitle" idx="1"/>
          </p:nvPr>
        </p:nvSpPr>
        <p:spPr>
          <a:xfrm>
            <a:off x="1730375" y="3944938"/>
            <a:ext cx="7162800" cy="1752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42900" indent="-342900"/>
            <a:r>
              <a:rPr lang="en-US" altLang="en-US" sz="2000"/>
              <a:t>James Shepherd, M.D., Stuart M. Cobbe, M.D., Ian Ford, Ph.D., Christopher G. Isles., M.D., A. Ross Lorimer, M.D., Peter W. Macfarlane, Ph. D., James H. McKillop, M.D., and Christopher J. Packard, D. Sc., for the West of Scotland Coronary Prevention Study Group</a:t>
            </a:r>
          </a:p>
        </p:txBody>
      </p:sp>
      <p:sp>
        <p:nvSpPr>
          <p:cNvPr id="4104" name="Rectangle 8"/>
          <p:cNvSpPr>
            <a:spLocks noChangeArrowheads="1"/>
          </p:cNvSpPr>
          <p:nvPr/>
        </p:nvSpPr>
        <p:spPr bwMode="auto">
          <a:xfrm>
            <a:off x="787400" y="6134100"/>
            <a:ext cx="25193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N Engl J Med 1995;333:1301-7</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27100" y="615950"/>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a:t>Nonfatal MI or CHD Death</a:t>
            </a:r>
            <a:br>
              <a:rPr lang="en-US" altLang="en-US"/>
            </a:br>
            <a:r>
              <a:rPr lang="en-US" altLang="en-US" sz="2400" i="1"/>
              <a:t>(Primary Endpoint)</a:t>
            </a:r>
            <a:endParaRPr lang="en-US" altLang="en-US"/>
          </a:p>
        </p:txBody>
      </p:sp>
      <p:graphicFrame>
        <p:nvGraphicFramePr>
          <p:cNvPr id="15363" name="Object 3">
            <a:hlinkClick r:id="" action="ppaction://ole?verb=0"/>
          </p:cNvPr>
          <p:cNvGraphicFramePr>
            <a:graphicFrameLocks/>
          </p:cNvGraphicFramePr>
          <p:nvPr>
            <p:ph type="chart" idx="1"/>
          </p:nvPr>
        </p:nvGraphicFramePr>
        <p:xfrm>
          <a:off x="42863" y="863600"/>
          <a:ext cx="9601200" cy="5270500"/>
        </p:xfrm>
        <a:graphic>
          <a:graphicData uri="http://schemas.openxmlformats.org/presentationml/2006/ole">
            <mc:AlternateContent xmlns:mc="http://schemas.openxmlformats.org/markup-compatibility/2006">
              <mc:Choice xmlns:v="urn:schemas-microsoft-com:vml" Requires="v">
                <p:oleObj spid="_x0000_s25600" name="Chart" r:id="rId3" imgW="9601516" imgH="5048569" progId="MSGraph.Chart.8">
                  <p:embed followColorScheme="full"/>
                </p:oleObj>
              </mc:Choice>
              <mc:Fallback>
                <p:oleObj name="Chart" r:id="rId3" imgW="9601516" imgH="5048569"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3" y="863600"/>
                        <a:ext cx="9601200" cy="527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Rectangle 4"/>
          <p:cNvSpPr>
            <a:spLocks noChangeArrowheads="1"/>
          </p:cNvSpPr>
          <p:nvPr/>
        </p:nvSpPr>
        <p:spPr bwMode="auto">
          <a:xfrm>
            <a:off x="8821738" y="2387600"/>
            <a:ext cx="1209675"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a:effectLst>
                  <a:outerShdw blurRad="38100" dist="38100" dir="2700000" algn="tl">
                    <a:srgbClr val="000000"/>
                  </a:outerShdw>
                </a:effectLst>
                <a:latin typeface="Arial" charset="0"/>
              </a:rPr>
              <a:t>31%</a:t>
            </a:r>
          </a:p>
          <a:p>
            <a:pPr algn="ctr"/>
            <a:r>
              <a:rPr lang="en-US" altLang="en-US" sz="1800">
                <a:effectLst>
                  <a:outerShdw blurRad="38100" dist="38100" dir="2700000" algn="tl">
                    <a:srgbClr val="000000"/>
                  </a:outerShdw>
                </a:effectLst>
                <a:latin typeface="Arial" charset="0"/>
              </a:rPr>
              <a:t>Risk</a:t>
            </a:r>
          </a:p>
          <a:p>
            <a:pPr algn="ctr"/>
            <a:r>
              <a:rPr lang="en-US" altLang="en-US" sz="1800">
                <a:effectLst>
                  <a:outerShdw blurRad="38100" dist="38100" dir="2700000" algn="tl">
                    <a:srgbClr val="000000"/>
                  </a:outerShdw>
                </a:effectLst>
                <a:latin typeface="Arial" charset="0"/>
              </a:rPr>
              <a:t>Reduction</a:t>
            </a:r>
          </a:p>
        </p:txBody>
      </p:sp>
      <p:sp>
        <p:nvSpPr>
          <p:cNvPr id="15365" name="Rectangle 5"/>
          <p:cNvSpPr>
            <a:spLocks noChangeArrowheads="1"/>
          </p:cNvSpPr>
          <p:nvPr/>
        </p:nvSpPr>
        <p:spPr bwMode="auto">
          <a:xfrm>
            <a:off x="8785225" y="3384550"/>
            <a:ext cx="12747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i="1">
                <a:effectLst>
                  <a:outerShdw blurRad="38100" dist="38100" dir="2700000" algn="tl">
                    <a:srgbClr val="000000"/>
                  </a:outerShdw>
                </a:effectLst>
                <a:latin typeface="Arial" charset="0"/>
              </a:rPr>
              <a:t>P=0.0001</a:t>
            </a:r>
          </a:p>
        </p:txBody>
      </p:sp>
      <p:sp>
        <p:nvSpPr>
          <p:cNvPr id="15369" name="Rectangle 9"/>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5370" name="Line 10"/>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79488" y="374650"/>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Non-Fatal MI</a:t>
            </a:r>
            <a:br>
              <a:rPr lang="en-US" altLang="en-US" sz="4000"/>
            </a:br>
            <a:r>
              <a:rPr lang="en-US" altLang="en-US" sz="2400" i="1"/>
              <a:t>(Secondary Endpoint)</a:t>
            </a:r>
            <a:endParaRPr lang="en-US" altLang="en-US" sz="4000"/>
          </a:p>
        </p:txBody>
      </p:sp>
      <p:graphicFrame>
        <p:nvGraphicFramePr>
          <p:cNvPr id="16387" name="Object 3">
            <a:hlinkClick r:id="" action="ppaction://ole?verb=0"/>
          </p:cNvPr>
          <p:cNvGraphicFramePr>
            <a:graphicFrameLocks/>
          </p:cNvGraphicFramePr>
          <p:nvPr/>
        </p:nvGraphicFramePr>
        <p:xfrm>
          <a:off x="66675" y="876300"/>
          <a:ext cx="9602788" cy="5311775"/>
        </p:xfrm>
        <a:graphic>
          <a:graphicData uri="http://schemas.openxmlformats.org/presentationml/2006/ole">
            <mc:AlternateContent xmlns:mc="http://schemas.openxmlformats.org/markup-compatibility/2006">
              <mc:Choice xmlns:v="urn:schemas-microsoft-com:vml" Requires="v">
                <p:oleObj spid="_x0000_s26624" name="Chart" r:id="rId3" imgW="9601516" imgH="5048569" progId="MSGraph.Chart.8">
                  <p:embed followColorScheme="full"/>
                </p:oleObj>
              </mc:Choice>
              <mc:Fallback>
                <p:oleObj name="Chart" r:id="rId3" imgW="9601516" imgH="5048569"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75" y="876300"/>
                        <a:ext cx="9602788" cy="531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Rectangle 4"/>
          <p:cNvSpPr>
            <a:spLocks noChangeArrowheads="1"/>
          </p:cNvSpPr>
          <p:nvPr/>
        </p:nvSpPr>
        <p:spPr bwMode="auto">
          <a:xfrm>
            <a:off x="8775700" y="2724150"/>
            <a:ext cx="1209675"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a:effectLst>
                  <a:outerShdw blurRad="38100" dist="38100" dir="2700000" algn="tl">
                    <a:srgbClr val="000000"/>
                  </a:outerShdw>
                </a:effectLst>
                <a:latin typeface="Arial" charset="0"/>
              </a:rPr>
              <a:t>31%</a:t>
            </a:r>
          </a:p>
          <a:p>
            <a:pPr algn="ctr"/>
            <a:r>
              <a:rPr lang="en-US" altLang="en-US" sz="1800">
                <a:effectLst>
                  <a:outerShdw blurRad="38100" dist="38100" dir="2700000" algn="tl">
                    <a:srgbClr val="000000"/>
                  </a:outerShdw>
                </a:effectLst>
                <a:latin typeface="Arial" charset="0"/>
              </a:rPr>
              <a:t>Risk</a:t>
            </a:r>
          </a:p>
          <a:p>
            <a:pPr algn="ctr"/>
            <a:r>
              <a:rPr lang="en-US" altLang="en-US" sz="1800">
                <a:effectLst>
                  <a:outerShdw blurRad="38100" dist="38100" dir="2700000" algn="tl">
                    <a:srgbClr val="000000"/>
                  </a:outerShdw>
                </a:effectLst>
                <a:latin typeface="Arial" charset="0"/>
              </a:rPr>
              <a:t>Reduction</a:t>
            </a:r>
          </a:p>
        </p:txBody>
      </p:sp>
      <p:sp>
        <p:nvSpPr>
          <p:cNvPr id="16389" name="Rectangle 5"/>
          <p:cNvSpPr>
            <a:spLocks noChangeArrowheads="1"/>
          </p:cNvSpPr>
          <p:nvPr/>
        </p:nvSpPr>
        <p:spPr bwMode="auto">
          <a:xfrm>
            <a:off x="8524875" y="3794125"/>
            <a:ext cx="13970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000" i="1">
                <a:effectLst>
                  <a:outerShdw blurRad="38100" dist="38100" dir="2700000" algn="tl">
                    <a:srgbClr val="000000"/>
                  </a:outerShdw>
                </a:effectLst>
                <a:latin typeface="Arial" charset="0"/>
              </a:rPr>
              <a:t>P=0.0005</a:t>
            </a:r>
          </a:p>
        </p:txBody>
      </p:sp>
      <p:sp>
        <p:nvSpPr>
          <p:cNvPr id="16393" name="Rectangle 9"/>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6394" name="Line 10"/>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8388" y="341313"/>
            <a:ext cx="8747125" cy="1176337"/>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CHD Death</a:t>
            </a:r>
            <a:br>
              <a:rPr lang="en-US" altLang="en-US" sz="4000"/>
            </a:br>
            <a:r>
              <a:rPr lang="en-US" altLang="en-US" sz="2400" i="1"/>
              <a:t>(Secondary Endpoint)</a:t>
            </a:r>
            <a:endParaRPr lang="en-US" altLang="en-US" sz="4000"/>
          </a:p>
        </p:txBody>
      </p:sp>
      <p:graphicFrame>
        <p:nvGraphicFramePr>
          <p:cNvPr id="17411" name="Object 3">
            <a:hlinkClick r:id="" action="ppaction://ole?verb=0"/>
          </p:cNvPr>
          <p:cNvGraphicFramePr>
            <a:graphicFrameLocks/>
          </p:cNvGraphicFramePr>
          <p:nvPr>
            <p:ph type="chart" idx="1"/>
          </p:nvPr>
        </p:nvGraphicFramePr>
        <p:xfrm>
          <a:off x="285750" y="1563688"/>
          <a:ext cx="9431338" cy="4621212"/>
        </p:xfrm>
        <a:graphic>
          <a:graphicData uri="http://schemas.openxmlformats.org/presentationml/2006/ole">
            <mc:AlternateContent xmlns:mc="http://schemas.openxmlformats.org/markup-compatibility/2006">
              <mc:Choice xmlns:v="urn:schemas-microsoft-com:vml" Requires="v">
                <p:oleObj spid="_x0000_s27648" name="Chart" r:id="rId3" imgW="8744283" imgH="4191285" progId="MSGraph.Chart.8">
                  <p:embed followColorScheme="full"/>
                </p:oleObj>
              </mc:Choice>
              <mc:Fallback>
                <p:oleObj name="Chart" r:id="rId3" imgW="8744283" imgH="4191285"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1563688"/>
                        <a:ext cx="9431338"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Rectangle 4"/>
          <p:cNvSpPr>
            <a:spLocks noChangeArrowheads="1"/>
          </p:cNvSpPr>
          <p:nvPr/>
        </p:nvSpPr>
        <p:spPr bwMode="auto">
          <a:xfrm>
            <a:off x="8782050" y="2332038"/>
            <a:ext cx="1209675"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a:latin typeface="Arial" charset="0"/>
              </a:rPr>
              <a:t>28%</a:t>
            </a:r>
          </a:p>
          <a:p>
            <a:pPr algn="ctr"/>
            <a:r>
              <a:rPr lang="en-US" altLang="en-US" sz="1800">
                <a:latin typeface="Arial" charset="0"/>
              </a:rPr>
              <a:t>Risk</a:t>
            </a:r>
          </a:p>
          <a:p>
            <a:pPr algn="ctr"/>
            <a:r>
              <a:rPr lang="en-US" altLang="en-US" sz="1800">
                <a:latin typeface="Arial" charset="0"/>
              </a:rPr>
              <a:t>Reduction</a:t>
            </a:r>
          </a:p>
        </p:txBody>
      </p:sp>
      <p:sp>
        <p:nvSpPr>
          <p:cNvPr id="17413" name="Rectangle 5"/>
          <p:cNvSpPr>
            <a:spLocks noChangeArrowheads="1"/>
          </p:cNvSpPr>
          <p:nvPr/>
        </p:nvSpPr>
        <p:spPr bwMode="auto">
          <a:xfrm>
            <a:off x="8772525" y="3335338"/>
            <a:ext cx="12271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000" i="1">
                <a:effectLst>
                  <a:outerShdw blurRad="38100" dist="38100" dir="2700000" algn="tl">
                    <a:srgbClr val="000000"/>
                  </a:outerShdw>
                </a:effectLst>
                <a:latin typeface="Arial" charset="0"/>
              </a:rPr>
              <a:t>P=0.13</a:t>
            </a:r>
          </a:p>
        </p:txBody>
      </p:sp>
      <p:sp>
        <p:nvSpPr>
          <p:cNvPr id="17417" name="Rectangle 9"/>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7418" name="Line 10"/>
          <p:cNvSpPr>
            <a:spLocks noChangeShapeType="1"/>
          </p:cNvSpPr>
          <p:nvPr/>
        </p:nvSpPr>
        <p:spPr bwMode="auto">
          <a:xfrm>
            <a:off x="533400" y="16002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90613" y="498475"/>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Cardiovascular Death</a:t>
            </a:r>
          </a:p>
        </p:txBody>
      </p:sp>
      <p:graphicFrame>
        <p:nvGraphicFramePr>
          <p:cNvPr id="18435" name="Object 3">
            <a:hlinkClick r:id="" action="ppaction://ole?verb=0"/>
          </p:cNvPr>
          <p:cNvGraphicFramePr>
            <a:graphicFrameLocks/>
          </p:cNvGraphicFramePr>
          <p:nvPr>
            <p:ph type="chart" idx="1"/>
          </p:nvPr>
        </p:nvGraphicFramePr>
        <p:xfrm>
          <a:off x="307975" y="1744663"/>
          <a:ext cx="9282113" cy="4633912"/>
        </p:xfrm>
        <a:graphic>
          <a:graphicData uri="http://schemas.openxmlformats.org/presentationml/2006/ole">
            <mc:AlternateContent xmlns:mc="http://schemas.openxmlformats.org/markup-compatibility/2006">
              <mc:Choice xmlns:v="urn:schemas-microsoft-com:vml" Requires="v">
                <p:oleObj spid="_x0000_s28672" name="Chart" r:id="rId3" imgW="8744283" imgH="4191285" progId="MSGraph.Chart.8">
                  <p:embed followColorScheme="full"/>
                </p:oleObj>
              </mc:Choice>
              <mc:Fallback>
                <p:oleObj name="Chart" r:id="rId3" imgW="8744283" imgH="4191285"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1744663"/>
                        <a:ext cx="9282113" cy="463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6" name="Rectangle 4"/>
          <p:cNvSpPr>
            <a:spLocks noChangeArrowheads="1"/>
          </p:cNvSpPr>
          <p:nvPr/>
        </p:nvSpPr>
        <p:spPr bwMode="auto">
          <a:xfrm>
            <a:off x="8602663" y="2478088"/>
            <a:ext cx="1209675"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a:effectLst>
                  <a:outerShdw blurRad="38100" dist="38100" dir="2700000" algn="tl">
                    <a:srgbClr val="000000"/>
                  </a:outerShdw>
                </a:effectLst>
                <a:latin typeface="Arial" charset="0"/>
              </a:rPr>
              <a:t>32%</a:t>
            </a:r>
          </a:p>
          <a:p>
            <a:pPr algn="ctr"/>
            <a:r>
              <a:rPr lang="en-US" altLang="en-US" sz="1800">
                <a:effectLst>
                  <a:outerShdw blurRad="38100" dist="38100" dir="2700000" algn="tl">
                    <a:srgbClr val="000000"/>
                  </a:outerShdw>
                </a:effectLst>
                <a:latin typeface="Arial" charset="0"/>
              </a:rPr>
              <a:t>Risk</a:t>
            </a:r>
          </a:p>
          <a:p>
            <a:pPr algn="ctr"/>
            <a:r>
              <a:rPr lang="en-US" altLang="en-US" sz="1800">
                <a:effectLst>
                  <a:outerShdw blurRad="38100" dist="38100" dir="2700000" algn="tl">
                    <a:srgbClr val="000000"/>
                  </a:outerShdw>
                </a:effectLst>
                <a:latin typeface="Arial" charset="0"/>
              </a:rPr>
              <a:t>Reduction</a:t>
            </a:r>
          </a:p>
        </p:txBody>
      </p:sp>
      <p:sp>
        <p:nvSpPr>
          <p:cNvPr id="18437" name="Rectangle 5"/>
          <p:cNvSpPr>
            <a:spLocks noChangeArrowheads="1"/>
          </p:cNvSpPr>
          <p:nvPr/>
        </p:nvSpPr>
        <p:spPr bwMode="auto">
          <a:xfrm>
            <a:off x="8605838" y="3568700"/>
            <a:ext cx="12573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000" i="1">
                <a:effectLst>
                  <a:outerShdw blurRad="38100" dist="38100" dir="2700000" algn="tl">
                    <a:srgbClr val="000000"/>
                  </a:outerShdw>
                </a:effectLst>
                <a:latin typeface="Arial" charset="0"/>
              </a:rPr>
              <a:t>P=0.033</a:t>
            </a:r>
          </a:p>
        </p:txBody>
      </p:sp>
      <p:sp>
        <p:nvSpPr>
          <p:cNvPr id="18441" name="Rectangle 9"/>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8442" name="Line 10"/>
          <p:cNvSpPr>
            <a:spLocks noChangeShapeType="1"/>
          </p:cNvSpPr>
          <p:nvPr/>
        </p:nvSpPr>
        <p:spPr bwMode="auto">
          <a:xfrm>
            <a:off x="533400" y="13843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1039813" y="587375"/>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Coronary Interventions</a:t>
            </a:r>
          </a:p>
        </p:txBody>
      </p:sp>
      <p:sp>
        <p:nvSpPr>
          <p:cNvPr id="19460" name="Rectangle 1028"/>
          <p:cNvSpPr>
            <a:spLocks noGrp="1" noChangeArrowheads="1"/>
          </p:cNvSpPr>
          <p:nvPr>
            <p:ph type="body" idx="1"/>
          </p:nvPr>
        </p:nvSpPr>
        <p:spPr>
          <a:xfrm>
            <a:off x="1114425" y="2000250"/>
            <a:ext cx="8734425" cy="4181475"/>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lstStyle/>
          <a:p>
            <a:pPr marL="366713" indent="-366713" defTabSz="977900">
              <a:buFontTx/>
              <a:buNone/>
            </a:pPr>
            <a:r>
              <a:rPr lang="en-US" altLang="en-US" sz="1800" b="1"/>
              <a:t>Intervention      	 Placebo		Pravastatin           Risk	</a:t>
            </a:r>
          </a:p>
          <a:p>
            <a:pPr marL="366713" indent="-366713" defTabSz="977900">
              <a:buFontTx/>
              <a:buNone/>
            </a:pPr>
            <a:r>
              <a:rPr lang="en-US" altLang="en-US" sz="1800" b="1"/>
              <a:t>               	  	(n= 3293)	(n=3302)         Reductions	       p-value</a:t>
            </a:r>
          </a:p>
          <a:p>
            <a:pPr marL="366713" indent="-366713" defTabSz="977900">
              <a:buFontTx/>
              <a:buNone/>
            </a:pPr>
            <a:endParaRPr lang="en-US" altLang="en-US" sz="1800" b="1"/>
          </a:p>
          <a:p>
            <a:pPr marL="366713" indent="-366713" defTabSz="977900">
              <a:buFontTx/>
              <a:buNone/>
            </a:pPr>
            <a:r>
              <a:rPr lang="en-US" altLang="en-US" sz="1800" b="1"/>
              <a:t>Coronary</a:t>
            </a:r>
          </a:p>
          <a:p>
            <a:pPr marL="366713" indent="-366713" defTabSz="977900">
              <a:buFontTx/>
              <a:buNone/>
            </a:pPr>
            <a:r>
              <a:rPr lang="en-US" altLang="en-US" sz="1800" b="1"/>
              <a:t>Angiography           128		90		31%	         0.007</a:t>
            </a:r>
          </a:p>
          <a:p>
            <a:pPr marL="366713" indent="-366713" defTabSz="977900">
              <a:buFontTx/>
              <a:buNone/>
            </a:pPr>
            <a:endParaRPr lang="en-US" altLang="en-US" sz="1800" b="1"/>
          </a:p>
          <a:p>
            <a:pPr marL="366713" indent="-366713" defTabSz="977900">
              <a:buFontTx/>
              <a:buNone/>
            </a:pPr>
            <a:r>
              <a:rPr lang="en-US" altLang="en-US" sz="1800" b="1"/>
              <a:t>PTCA / CABG	      80		51		37%	         0.009</a:t>
            </a:r>
          </a:p>
        </p:txBody>
      </p:sp>
      <p:sp>
        <p:nvSpPr>
          <p:cNvPr id="19461" name="Line 1029"/>
          <p:cNvSpPr>
            <a:spLocks noChangeShapeType="1"/>
          </p:cNvSpPr>
          <p:nvPr/>
        </p:nvSpPr>
        <p:spPr bwMode="auto">
          <a:xfrm>
            <a:off x="1139825" y="2990850"/>
            <a:ext cx="84455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Rectangle 1032"/>
          <p:cNvSpPr>
            <a:spLocks noChangeArrowheads="1"/>
          </p:cNvSpPr>
          <p:nvPr/>
        </p:nvSpPr>
        <p:spPr bwMode="auto">
          <a:xfrm>
            <a:off x="960438" y="5976938"/>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9465" name="Line 1033"/>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28688" y="455613"/>
            <a:ext cx="8747125" cy="1176337"/>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Total Mortality</a:t>
            </a:r>
          </a:p>
        </p:txBody>
      </p:sp>
      <p:graphicFrame>
        <p:nvGraphicFramePr>
          <p:cNvPr id="20483" name="Object 3">
            <a:hlinkClick r:id="" action="ppaction://ole?verb=0"/>
          </p:cNvPr>
          <p:cNvGraphicFramePr>
            <a:graphicFrameLocks/>
          </p:cNvGraphicFramePr>
          <p:nvPr/>
        </p:nvGraphicFramePr>
        <p:xfrm>
          <a:off x="295275" y="1400175"/>
          <a:ext cx="9340850" cy="4916488"/>
        </p:xfrm>
        <a:graphic>
          <a:graphicData uri="http://schemas.openxmlformats.org/presentationml/2006/ole">
            <mc:AlternateContent xmlns:mc="http://schemas.openxmlformats.org/markup-compatibility/2006">
              <mc:Choice xmlns:v="urn:schemas-microsoft-com:vml" Requires="v">
                <p:oleObj spid="_x0000_s29696" name="Chart" r:id="rId3" imgW="8744283" imgH="4191285" progId="MSGraph.Chart.8">
                  <p:embed followColorScheme="textAndBackground"/>
                </p:oleObj>
              </mc:Choice>
              <mc:Fallback>
                <p:oleObj name="Chart" r:id="rId3" imgW="8744283" imgH="4191285" progId="MSGraph.Chart.8">
                  <p:embed followColorScheme="textAndBackgroun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275" y="1400175"/>
                        <a:ext cx="9340850" cy="491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4" name="Rectangle 4"/>
          <p:cNvSpPr>
            <a:spLocks noChangeArrowheads="1"/>
          </p:cNvSpPr>
          <p:nvPr/>
        </p:nvSpPr>
        <p:spPr bwMode="auto">
          <a:xfrm>
            <a:off x="8747125" y="3089275"/>
            <a:ext cx="10382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i="1">
                <a:effectLst>
                  <a:outerShdw blurRad="38100" dist="38100" dir="2700000" algn="tl">
                    <a:srgbClr val="000000"/>
                  </a:outerShdw>
                </a:effectLst>
                <a:latin typeface="Arial" charset="0"/>
              </a:rPr>
              <a:t>P=0.051</a:t>
            </a:r>
          </a:p>
        </p:txBody>
      </p:sp>
      <p:sp>
        <p:nvSpPr>
          <p:cNvPr id="20486" name="Rectangle 6"/>
          <p:cNvSpPr>
            <a:spLocks noChangeArrowheads="1"/>
          </p:cNvSpPr>
          <p:nvPr/>
        </p:nvSpPr>
        <p:spPr bwMode="auto">
          <a:xfrm>
            <a:off x="8620125" y="1943100"/>
            <a:ext cx="1209675" cy="91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a:effectLst>
                  <a:outerShdw blurRad="38100" dist="38100" dir="2700000" algn="tl">
                    <a:srgbClr val="000000"/>
                  </a:outerShdw>
                </a:effectLst>
                <a:latin typeface="Arial" charset="0"/>
              </a:rPr>
              <a:t>22%</a:t>
            </a:r>
          </a:p>
          <a:p>
            <a:pPr algn="ctr"/>
            <a:r>
              <a:rPr lang="en-US" altLang="en-US" sz="1800">
                <a:effectLst>
                  <a:outerShdw blurRad="38100" dist="38100" dir="2700000" algn="tl">
                    <a:srgbClr val="000000"/>
                  </a:outerShdw>
                </a:effectLst>
                <a:latin typeface="Arial" charset="0"/>
              </a:rPr>
              <a:t>Risk</a:t>
            </a:r>
          </a:p>
          <a:p>
            <a:pPr algn="ctr"/>
            <a:r>
              <a:rPr lang="en-US" altLang="en-US" sz="1800">
                <a:effectLst>
                  <a:outerShdw blurRad="38100" dist="38100" dir="2700000" algn="tl">
                    <a:srgbClr val="000000"/>
                  </a:outerShdw>
                </a:effectLst>
                <a:latin typeface="Arial" charset="0"/>
              </a:rPr>
              <a:t>Reduction</a:t>
            </a:r>
          </a:p>
        </p:txBody>
      </p:sp>
      <p:sp>
        <p:nvSpPr>
          <p:cNvPr id="20489" name="Rectangle 9"/>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20490" name="Line 10"/>
          <p:cNvSpPr>
            <a:spLocks noChangeShapeType="1"/>
          </p:cNvSpPr>
          <p:nvPr/>
        </p:nvSpPr>
        <p:spPr bwMode="auto">
          <a:xfrm>
            <a:off x="533400" y="13208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57300" y="3048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WOS </a:t>
            </a:r>
            <a:br>
              <a:rPr lang="en-US" altLang="en-US"/>
            </a:br>
            <a:r>
              <a:rPr lang="en-US" altLang="en-US"/>
              <a:t>Results/Clinical Events</a:t>
            </a:r>
          </a:p>
        </p:txBody>
      </p:sp>
      <p:graphicFrame>
        <p:nvGraphicFramePr>
          <p:cNvPr id="10243" name="Object 3">
            <a:hlinkClick r:id="" action="ppaction://ole?verb=0"/>
          </p:cNvPr>
          <p:cNvGraphicFramePr>
            <a:graphicFrameLocks/>
          </p:cNvGraphicFramePr>
          <p:nvPr>
            <p:ph type="tbl" idx="1"/>
          </p:nvPr>
        </p:nvGraphicFramePr>
        <p:xfrm>
          <a:off x="1257300" y="1676400"/>
          <a:ext cx="7772400" cy="4991100"/>
        </p:xfrm>
        <a:graphic>
          <a:graphicData uri="http://schemas.openxmlformats.org/presentationml/2006/ole">
            <mc:AlternateContent xmlns:mc="http://schemas.openxmlformats.org/markup-compatibility/2006">
              <mc:Choice xmlns:v="urn:schemas-microsoft-com:vml" Requires="v">
                <p:oleObj spid="_x0000_s30720" name="Document" r:id="rId3" imgW="7772400" imgH="4989240" progId="Word.Document.6">
                  <p:embed/>
                </p:oleObj>
              </mc:Choice>
              <mc:Fallback>
                <p:oleObj name="Document" r:id="rId3" imgW="7772400" imgH="4989240" progId="Word.Document.6">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0" y="1676400"/>
                        <a:ext cx="7772400" cy="499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Line 4"/>
          <p:cNvSpPr>
            <a:spLocks noChangeShapeType="1"/>
          </p:cNvSpPr>
          <p:nvPr/>
        </p:nvSpPr>
        <p:spPr bwMode="auto">
          <a:xfrm>
            <a:off x="63500" y="1600200"/>
            <a:ext cx="10160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p:cNvSpPr>
            <a:spLocks noChangeShapeType="1"/>
          </p:cNvSpPr>
          <p:nvPr/>
        </p:nvSpPr>
        <p:spPr bwMode="auto">
          <a:xfrm>
            <a:off x="63500" y="2133600"/>
            <a:ext cx="10160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6"/>
          <p:cNvSpPr>
            <a:spLocks noChangeShapeType="1"/>
          </p:cNvSpPr>
          <p:nvPr/>
        </p:nvSpPr>
        <p:spPr bwMode="auto">
          <a:xfrm>
            <a:off x="63500" y="5943600"/>
            <a:ext cx="10160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Rectangle 7"/>
          <p:cNvSpPr>
            <a:spLocks noChangeArrowheads="1"/>
          </p:cNvSpPr>
          <p:nvPr/>
        </p:nvSpPr>
        <p:spPr bwMode="auto">
          <a:xfrm>
            <a:off x="1236663" y="60452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WOS</a:t>
            </a:r>
            <a:br>
              <a:rPr lang="en-US" altLang="en-US"/>
            </a:br>
            <a:r>
              <a:rPr lang="en-US" altLang="en-US"/>
              <a:t>Conclusions</a:t>
            </a:r>
          </a:p>
        </p:txBody>
      </p:sp>
      <p:sp>
        <p:nvSpPr>
          <p:cNvPr id="1126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“Treatment with pravastatin significantly reduced the incidence of myocardial infarction and death from cardiovascular causes without adversely affecting the risk of death from noncardiovascular causes in men with moderate hypercholesterolemia and no history of myocardial infarction.”</a:t>
            </a:r>
          </a:p>
        </p:txBody>
      </p:sp>
      <p:sp>
        <p:nvSpPr>
          <p:cNvPr id="11268" name="Rectangle 4"/>
          <p:cNvSpPr>
            <a:spLocks noChangeArrowheads="1"/>
          </p:cNvSpPr>
          <p:nvPr/>
        </p:nvSpPr>
        <p:spPr bwMode="auto">
          <a:xfrm>
            <a:off x="1236663" y="6121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1269" name="Line 5"/>
          <p:cNvSpPr>
            <a:spLocks noChangeShapeType="1"/>
          </p:cNvSpPr>
          <p:nvPr/>
        </p:nvSpPr>
        <p:spPr bwMode="auto">
          <a:xfrm>
            <a:off x="533400" y="17907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44575" y="479425"/>
            <a:ext cx="8747125" cy="1554163"/>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000"/>
              <a:t>Projected Benefits</a:t>
            </a:r>
          </a:p>
        </p:txBody>
      </p:sp>
      <p:sp>
        <p:nvSpPr>
          <p:cNvPr id="22531" name="Rectangle 3"/>
          <p:cNvSpPr>
            <a:spLocks noGrp="1" noChangeArrowheads="1"/>
          </p:cNvSpPr>
          <p:nvPr>
            <p:ph type="body" idx="1"/>
          </p:nvPr>
        </p:nvSpPr>
        <p:spPr>
          <a:xfrm>
            <a:off x="871538" y="630238"/>
            <a:ext cx="8734425" cy="4181475"/>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lstStyle/>
          <a:p>
            <a:pPr marL="366713" indent="-366713" defTabSz="977900">
              <a:buFontTx/>
              <a:buNone/>
            </a:pPr>
            <a:r>
              <a:rPr lang="en-US" altLang="en-US" sz="2800"/>
              <a:t/>
            </a:r>
            <a:br>
              <a:rPr lang="en-US" altLang="en-US" sz="2800"/>
            </a:br>
            <a:endParaRPr lang="en-US" altLang="en-US" sz="2800"/>
          </a:p>
          <a:p>
            <a:pPr marL="366713" indent="-366713" defTabSz="977900">
              <a:buFontTx/>
              <a:buNone/>
            </a:pPr>
            <a:r>
              <a:rPr lang="en-US" altLang="en-US"/>
              <a:t>Treatment of 1000 hypercholesterolemic middle aged</a:t>
            </a:r>
          </a:p>
          <a:p>
            <a:pPr marL="366713" indent="-366713" defTabSz="977900">
              <a:buFontTx/>
              <a:buNone/>
            </a:pPr>
            <a:r>
              <a:rPr lang="en-US" altLang="en-US"/>
              <a:t>men with pravastatin for five years will avoid:</a:t>
            </a:r>
          </a:p>
          <a:p>
            <a:pPr marL="795338" lvl="1" indent="-306388" defTabSz="977900">
              <a:buClr>
                <a:srgbClr val="00FF00"/>
              </a:buClr>
              <a:buFontTx/>
              <a:buChar char="•"/>
            </a:pPr>
            <a:r>
              <a:rPr lang="en-US" altLang="en-US" sz="2800"/>
              <a:t>14 coronary angiograms</a:t>
            </a:r>
          </a:p>
          <a:p>
            <a:pPr marL="795338" lvl="1" indent="-306388" defTabSz="977900">
              <a:buClr>
                <a:srgbClr val="00FF00"/>
              </a:buClr>
              <a:buFontTx/>
              <a:buChar char="•"/>
            </a:pPr>
            <a:r>
              <a:rPr lang="en-US" altLang="en-US" sz="2800"/>
              <a:t>8 revascularization procedures</a:t>
            </a:r>
          </a:p>
          <a:p>
            <a:pPr marL="366713" indent="-366713" defTabSz="977900">
              <a:buFontTx/>
              <a:buNone/>
            </a:pPr>
            <a:r>
              <a:rPr lang="en-US" altLang="en-US"/>
              <a:t>And avoid:</a:t>
            </a:r>
          </a:p>
          <a:p>
            <a:pPr marL="795338" lvl="1" indent="-306388" defTabSz="977900">
              <a:buClr>
                <a:srgbClr val="00FF00"/>
              </a:buClr>
              <a:buFontTx/>
              <a:buChar char="•"/>
            </a:pPr>
            <a:r>
              <a:rPr lang="en-US" altLang="en-US" sz="2800"/>
              <a:t>20 nonfatal MIs</a:t>
            </a:r>
          </a:p>
          <a:p>
            <a:pPr marL="795338" lvl="1" indent="-306388" defTabSz="977900">
              <a:buClr>
                <a:srgbClr val="00FF00"/>
              </a:buClr>
              <a:buFontTx/>
              <a:buChar char="•"/>
            </a:pPr>
            <a:r>
              <a:rPr lang="en-US" altLang="en-US" sz="2800"/>
              <a:t>7 CHD deaths </a:t>
            </a:r>
          </a:p>
          <a:p>
            <a:pPr marL="795338" lvl="1" indent="-306388" defTabSz="977900">
              <a:buClr>
                <a:srgbClr val="00FF00"/>
              </a:buClr>
              <a:buFontTx/>
              <a:buChar char="•"/>
            </a:pPr>
            <a:r>
              <a:rPr lang="en-US" altLang="en-US" sz="2800"/>
              <a:t>2 additional deaths</a:t>
            </a:r>
          </a:p>
        </p:txBody>
      </p:sp>
      <p:sp>
        <p:nvSpPr>
          <p:cNvPr id="22535" name="Rectangle 7"/>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22536" name="Line 8"/>
          <p:cNvSpPr>
            <a:spLocks noChangeShapeType="1"/>
          </p:cNvSpPr>
          <p:nvPr/>
        </p:nvSpPr>
        <p:spPr bwMode="auto">
          <a:xfrm>
            <a:off x="533400" y="13081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a:t>Background</a:t>
            </a:r>
          </a:p>
        </p:txBody>
      </p:sp>
      <p:sp>
        <p:nvSpPr>
          <p:cNvPr id="512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This double-blind study was designed to determine whether the administration of pravastatin to men with hypercholesterolemia and no history of myocardial infarction reduced the combined incidence of nonfatal myocardial infarction and death from coronary heart disease</a:t>
            </a:r>
          </a:p>
        </p:txBody>
      </p:sp>
      <p:sp>
        <p:nvSpPr>
          <p:cNvPr id="5124" name="Rectangle 4"/>
          <p:cNvSpPr>
            <a:spLocks noChangeArrowheads="1"/>
          </p:cNvSpPr>
          <p:nvPr/>
        </p:nvSpPr>
        <p:spPr bwMode="auto">
          <a:xfrm>
            <a:off x="990600" y="59436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5125" name="Line 5"/>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West of Scotland Coronary Prevention Study Group (WOS)</a:t>
            </a:r>
          </a:p>
        </p:txBody>
      </p:sp>
      <p:sp>
        <p:nvSpPr>
          <p:cNvPr id="6147" name="Rectangle 3"/>
          <p:cNvSpPr>
            <a:spLocks noGrp="1" noChangeArrowheads="1"/>
          </p:cNvSpPr>
          <p:nvPr>
            <p:ph type="body" idx="1"/>
          </p:nvPr>
        </p:nvSpPr>
        <p:spPr>
          <a:xfrm>
            <a:off x="771525" y="2057400"/>
            <a:ext cx="874395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Randomized, double-blind, placebo controlled</a:t>
            </a:r>
          </a:p>
          <a:p>
            <a:r>
              <a:rPr lang="en-US" altLang="en-US" sz="2800"/>
              <a:t>6595 men, 45 to 64 years of age </a:t>
            </a:r>
          </a:p>
          <a:p>
            <a:r>
              <a:rPr lang="en-US" altLang="en-US" sz="2800"/>
              <a:t>Average follow-up of 4.9 years (seen at 3 month intervals)</a:t>
            </a:r>
          </a:p>
          <a:p>
            <a:r>
              <a:rPr lang="en-US" altLang="en-US" sz="2800"/>
              <a:t>Pravastatin (40 mg each evening) vs. placebo</a:t>
            </a:r>
          </a:p>
        </p:txBody>
      </p:sp>
      <p:sp>
        <p:nvSpPr>
          <p:cNvPr id="6148" name="Rectangle 4"/>
          <p:cNvSpPr>
            <a:spLocks noChangeArrowheads="1"/>
          </p:cNvSpPr>
          <p:nvPr/>
        </p:nvSpPr>
        <p:spPr bwMode="auto">
          <a:xfrm>
            <a:off x="914400" y="60198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6149" name="Line 5"/>
          <p:cNvSpPr>
            <a:spLocks noChangeShapeType="1"/>
          </p:cNvSpPr>
          <p:nvPr/>
        </p:nvSpPr>
        <p:spPr bwMode="auto">
          <a:xfrm>
            <a:off x="533400" y="19050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71525" y="381000"/>
            <a:ext cx="874395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WOS</a:t>
            </a:r>
            <a:br>
              <a:rPr lang="en-US" altLang="en-US"/>
            </a:br>
            <a:r>
              <a:rPr lang="en-US" altLang="en-US"/>
              <a:t>Baseline Characteristics</a:t>
            </a:r>
          </a:p>
        </p:txBody>
      </p:sp>
      <p:sp>
        <p:nvSpPr>
          <p:cNvPr id="7171" name="Rectangle 3"/>
          <p:cNvSpPr>
            <a:spLocks noGrp="1" noChangeArrowheads="1"/>
          </p:cNvSpPr>
          <p:nvPr>
            <p:ph type="body" idx="1"/>
          </p:nvPr>
        </p:nvSpPr>
        <p:spPr>
          <a:xfrm>
            <a:off x="1181100" y="17526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Mean lipid levels:</a:t>
            </a:r>
          </a:p>
          <a:p>
            <a:pPr lvl="1"/>
            <a:r>
              <a:rPr lang="en-US" altLang="en-US" sz="2600"/>
              <a:t>TC 	= 272 mg/dL</a:t>
            </a:r>
          </a:p>
          <a:p>
            <a:pPr lvl="1"/>
            <a:r>
              <a:rPr lang="en-US" altLang="en-US" sz="2600"/>
              <a:t>LDL 	= 192 mg/dL</a:t>
            </a:r>
          </a:p>
          <a:p>
            <a:pPr lvl="1"/>
            <a:r>
              <a:rPr lang="en-US" altLang="en-US" sz="2600"/>
              <a:t>HDL 	= 44 mg/dL</a:t>
            </a:r>
          </a:p>
          <a:p>
            <a:pPr lvl="1"/>
            <a:r>
              <a:rPr lang="en-US" altLang="en-US" sz="2600"/>
              <a:t>Trigs 	= 162-164 mg/dL</a:t>
            </a:r>
          </a:p>
          <a:p>
            <a:r>
              <a:rPr lang="en-US" altLang="en-US" sz="2800"/>
              <a:t>5% of patients with angina</a:t>
            </a:r>
          </a:p>
          <a:p>
            <a:r>
              <a:rPr lang="en-US" altLang="en-US" sz="2800"/>
              <a:t>3% of patients with claudication</a:t>
            </a:r>
          </a:p>
          <a:p>
            <a:r>
              <a:rPr lang="en-US" altLang="en-US" sz="2800"/>
              <a:t>8% of patients with abnormal EKG</a:t>
            </a:r>
          </a:p>
          <a:p>
            <a:r>
              <a:rPr lang="en-US" altLang="en-US" sz="2800"/>
              <a:t>44% current smokers, 34% ex-smokers</a:t>
            </a:r>
          </a:p>
        </p:txBody>
      </p:sp>
      <p:sp>
        <p:nvSpPr>
          <p:cNvPr id="7172" name="Rectangle 4"/>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7173" name="Line 5"/>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952500" y="609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lgn="ctr">
              <a:defRPr sz="3600">
                <a:solidFill>
                  <a:schemeClr val="tx2"/>
                </a:solidFill>
                <a:effectLst>
                  <a:outerShdw blurRad="38100" dist="38100" dir="2700000" algn="tl">
                    <a:srgbClr val="000000"/>
                  </a:outerShdw>
                </a:effectLst>
                <a:latin typeface="Arial" charset="0"/>
              </a:defRPr>
            </a:lvl1pPr>
            <a:lvl2pPr algn="ctr">
              <a:defRPr sz="3600">
                <a:solidFill>
                  <a:schemeClr val="tx2"/>
                </a:solidFill>
                <a:effectLst>
                  <a:outerShdw blurRad="38100" dist="38100" dir="2700000" algn="tl">
                    <a:srgbClr val="000000"/>
                  </a:outerShdw>
                </a:effectLst>
                <a:latin typeface="Arial" charset="0"/>
              </a:defRPr>
            </a:lvl2pPr>
            <a:lvl3pPr algn="ctr">
              <a:defRPr sz="3600">
                <a:solidFill>
                  <a:schemeClr val="tx2"/>
                </a:solidFill>
                <a:effectLst>
                  <a:outerShdw blurRad="38100" dist="38100" dir="2700000" algn="tl">
                    <a:srgbClr val="000000"/>
                  </a:outerShdw>
                </a:effectLst>
                <a:latin typeface="Arial" charset="0"/>
              </a:defRPr>
            </a:lvl3pPr>
            <a:lvl4pPr algn="ctr">
              <a:defRPr sz="3600">
                <a:solidFill>
                  <a:schemeClr val="tx2"/>
                </a:solidFill>
                <a:effectLst>
                  <a:outerShdw blurRad="38100" dist="38100" dir="2700000" algn="tl">
                    <a:srgbClr val="000000"/>
                  </a:outerShdw>
                </a:effectLst>
                <a:latin typeface="Arial" charset="0"/>
              </a:defRPr>
            </a:lvl4pPr>
            <a:lvl5pPr algn="ctr">
              <a:defRPr sz="3600">
                <a:solidFill>
                  <a:schemeClr val="tx2"/>
                </a:solidFill>
                <a:effectLst>
                  <a:outerShdw blurRad="38100" dist="38100" dir="2700000" algn="tl">
                    <a:srgbClr val="000000"/>
                  </a:outerShdw>
                </a:effectLst>
                <a:latin typeface="Arial" charset="0"/>
              </a:defRPr>
            </a:lvl5pPr>
            <a:lvl6pPr marL="457200" algn="ctr"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ctr"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ctr"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ctr"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9pPr>
          </a:lstStyle>
          <a:p>
            <a:r>
              <a:rPr lang="en-US" altLang="en-US"/>
              <a:t>WOSCOPS:</a:t>
            </a:r>
            <a:br>
              <a:rPr lang="en-US" altLang="en-US"/>
            </a:br>
            <a:r>
              <a:rPr lang="en-US" altLang="en-US" i="1"/>
              <a:t>High Risk </a:t>
            </a:r>
            <a:r>
              <a:rPr lang="en-US" altLang="en-US"/>
              <a:t>Primary Prevention</a:t>
            </a:r>
          </a:p>
        </p:txBody>
      </p:sp>
      <p:graphicFrame>
        <p:nvGraphicFramePr>
          <p:cNvPr id="23555" name="Object 3">
            <a:hlinkClick r:id="" action="ppaction://ole?verb=0"/>
          </p:cNvPr>
          <p:cNvGraphicFramePr>
            <a:graphicFrameLocks/>
          </p:cNvGraphicFramePr>
          <p:nvPr/>
        </p:nvGraphicFramePr>
        <p:xfrm>
          <a:off x="644525" y="1801813"/>
          <a:ext cx="4540250" cy="4538662"/>
        </p:xfrm>
        <a:graphic>
          <a:graphicData uri="http://schemas.openxmlformats.org/presentationml/2006/ole">
            <mc:AlternateContent xmlns:mc="http://schemas.openxmlformats.org/markup-compatibility/2006">
              <mc:Choice xmlns:v="urn:schemas-microsoft-com:vml" Requires="v">
                <p:oleObj spid="_x0000_s23559" name="Chart" r:id="rId3" imgW="4553486" imgH="4115250" progId="MSGraph.Chart.8">
                  <p:embed followColorScheme="full"/>
                </p:oleObj>
              </mc:Choice>
              <mc:Fallback>
                <p:oleObj name="Chart" r:id="rId3" imgW="4553486" imgH="4115250"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25" y="1801813"/>
                        <a:ext cx="4540250" cy="45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6" name="Rectangle 4"/>
          <p:cNvSpPr>
            <a:spLocks noChangeArrowheads="1"/>
          </p:cNvSpPr>
          <p:nvPr/>
        </p:nvSpPr>
        <p:spPr bwMode="auto">
          <a:xfrm>
            <a:off x="5503863" y="2362200"/>
            <a:ext cx="451167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lr>
                <a:schemeClr val="accent1"/>
              </a:buClr>
              <a:buChar char="•"/>
              <a:defRPr sz="2000">
                <a:solidFill>
                  <a:schemeClr val="tx1"/>
                </a:solidFill>
                <a:effectLst>
                  <a:outerShdw blurRad="38100" dist="38100" dir="2700000" algn="tl">
                    <a:srgbClr val="000000"/>
                  </a:outerShdw>
                </a:effectLst>
                <a:latin typeface="Arial" charset="0"/>
              </a:defRPr>
            </a:lvl1pPr>
            <a:lvl2pPr marL="742950" indent="-285750">
              <a:spcBef>
                <a:spcPct val="20000"/>
              </a:spcBef>
              <a:buClr>
                <a:schemeClr val="tx2"/>
              </a:buClr>
              <a:buChar char="–"/>
              <a:defRPr sz="2000">
                <a:solidFill>
                  <a:schemeClr val="tx1"/>
                </a:solidFill>
                <a:effectLst>
                  <a:outerShdw blurRad="38100" dist="38100" dir="2700000" algn="tl">
                    <a:srgbClr val="000000"/>
                  </a:outerShdw>
                </a:effectLst>
                <a:latin typeface="Arial" charset="0"/>
              </a:defRPr>
            </a:lvl2pPr>
            <a:lvl3pPr marL="1143000" indent="-228600">
              <a:spcBef>
                <a:spcPct val="20000"/>
              </a:spcBef>
              <a:buClr>
                <a:srgbClr val="00FFCC"/>
              </a:buClr>
              <a:buChar char="•"/>
              <a:defRPr>
                <a:solidFill>
                  <a:schemeClr val="tx1"/>
                </a:solidFill>
                <a:effectLst>
                  <a:outerShdw blurRad="38100" dist="38100" dir="2700000" algn="tl">
                    <a:srgbClr val="000000"/>
                  </a:outerShdw>
                </a:effectLst>
                <a:latin typeface="Arial" charset="0"/>
              </a:defRPr>
            </a:lvl3pPr>
            <a:lvl4pPr marL="1600200" indent="-228600">
              <a:spcBef>
                <a:spcPct val="20000"/>
              </a:spcBef>
              <a:buClr>
                <a:schemeClr val="hlink"/>
              </a:buClr>
              <a:buChar char="–"/>
              <a:defRPr sz="1600">
                <a:solidFill>
                  <a:schemeClr val="tx1"/>
                </a:solidFill>
                <a:effectLst>
                  <a:outerShdw blurRad="38100" dist="38100" dir="2700000" algn="tl">
                    <a:srgbClr val="000000"/>
                  </a:outerShdw>
                </a:effectLst>
                <a:latin typeface="Arial" charset="0"/>
              </a:defRPr>
            </a:lvl4pPr>
            <a:lvl5pPr marL="2057400" indent="-228600">
              <a:spcBef>
                <a:spcPct val="20000"/>
              </a:spcBef>
              <a:buChar char="»"/>
              <a:defRPr sz="1600">
                <a:solidFill>
                  <a:schemeClr val="tx1"/>
                </a:solidFill>
                <a:effectLst>
                  <a:outerShdw blurRad="38100" dist="38100" dir="2700000" algn="tl">
                    <a:srgbClr val="000000"/>
                  </a:outerShdw>
                </a:effectLst>
                <a:latin typeface="Arial" charset="0"/>
              </a:defRPr>
            </a:lvl5pPr>
            <a:lvl6pPr marL="2514600" indent="-228600" eaLnBrk="0" fontAlgn="base" hangingPunct="0">
              <a:spcBef>
                <a:spcPct val="20000"/>
              </a:spcBef>
              <a:spcAft>
                <a:spcPct val="0"/>
              </a:spcAft>
              <a:buChar char="»"/>
              <a:defRPr sz="1600">
                <a:solidFill>
                  <a:schemeClr val="tx1"/>
                </a:solidFill>
                <a:effectLst>
                  <a:outerShdw blurRad="38100" dist="38100" dir="2700000" algn="tl">
                    <a:srgbClr val="000000"/>
                  </a:outerShdw>
                </a:effectLst>
                <a:latin typeface="Arial" charset="0"/>
              </a:defRPr>
            </a:lvl6pPr>
            <a:lvl7pPr marL="2971800" indent="-228600" eaLnBrk="0" fontAlgn="base" hangingPunct="0">
              <a:spcBef>
                <a:spcPct val="20000"/>
              </a:spcBef>
              <a:spcAft>
                <a:spcPct val="0"/>
              </a:spcAft>
              <a:buChar char="»"/>
              <a:defRPr sz="1600">
                <a:solidFill>
                  <a:schemeClr val="tx1"/>
                </a:solidFill>
                <a:effectLst>
                  <a:outerShdw blurRad="38100" dist="38100" dir="2700000" algn="tl">
                    <a:srgbClr val="000000"/>
                  </a:outerShdw>
                </a:effectLst>
                <a:latin typeface="Arial" charset="0"/>
              </a:defRPr>
            </a:lvl7pPr>
            <a:lvl8pPr marL="3429000" indent="-228600" eaLnBrk="0" fontAlgn="base" hangingPunct="0">
              <a:spcBef>
                <a:spcPct val="20000"/>
              </a:spcBef>
              <a:spcAft>
                <a:spcPct val="0"/>
              </a:spcAft>
              <a:buChar char="»"/>
              <a:defRPr sz="1600">
                <a:solidFill>
                  <a:schemeClr val="tx1"/>
                </a:solidFill>
                <a:effectLst>
                  <a:outerShdw blurRad="38100" dist="38100" dir="2700000" algn="tl">
                    <a:srgbClr val="000000"/>
                  </a:outerShdw>
                </a:effectLst>
                <a:latin typeface="Arial" charset="0"/>
              </a:defRPr>
            </a:lvl8pPr>
            <a:lvl9pPr marL="3886200" indent="-228600" eaLnBrk="0" fontAlgn="base" hangingPunct="0">
              <a:spcBef>
                <a:spcPct val="20000"/>
              </a:spcBef>
              <a:spcAft>
                <a:spcPct val="0"/>
              </a:spcAft>
              <a:buChar char="»"/>
              <a:defRPr sz="1600">
                <a:solidFill>
                  <a:schemeClr val="tx1"/>
                </a:solidFill>
                <a:effectLst>
                  <a:outerShdw blurRad="38100" dist="38100" dir="2700000" algn="tl">
                    <a:srgbClr val="000000"/>
                  </a:outerShdw>
                </a:effectLst>
                <a:latin typeface="Arial" charset="0"/>
              </a:defRPr>
            </a:lvl9pPr>
          </a:lstStyle>
          <a:p>
            <a:pPr>
              <a:buFontTx/>
              <a:buNone/>
            </a:pPr>
            <a:r>
              <a:rPr lang="en-US" altLang="en-US" sz="2400">
                <a:solidFill>
                  <a:schemeClr val="tx2"/>
                </a:solidFill>
              </a:rPr>
              <a:t>Risk Factors...</a:t>
            </a:r>
          </a:p>
          <a:p>
            <a:r>
              <a:rPr lang="en-US" altLang="en-US" sz="2400"/>
              <a:t>1 risk factor:	100 %</a:t>
            </a:r>
          </a:p>
          <a:p>
            <a:r>
              <a:rPr lang="en-US" altLang="en-US" sz="2400"/>
              <a:t>2 risk factors:	44+ %</a:t>
            </a:r>
          </a:p>
          <a:p>
            <a:r>
              <a:rPr lang="en-US" altLang="en-US" sz="2400"/>
              <a:t>3 risk factors:	?</a:t>
            </a:r>
          </a:p>
          <a:p>
            <a:r>
              <a:rPr lang="en-US" altLang="en-US" sz="2400"/>
              <a:t>Family history:	?</a:t>
            </a:r>
          </a:p>
          <a:p>
            <a:r>
              <a:rPr lang="en-US" altLang="en-US" sz="2400"/>
              <a:t>Current CHD:	5+ %?</a:t>
            </a:r>
          </a:p>
        </p:txBody>
      </p:sp>
      <p:sp>
        <p:nvSpPr>
          <p:cNvPr id="23557" name="Rectangle 5"/>
          <p:cNvSpPr>
            <a:spLocks noChangeArrowheads="1"/>
          </p:cNvSpPr>
          <p:nvPr/>
        </p:nvSpPr>
        <p:spPr bwMode="auto">
          <a:xfrm>
            <a:off x="1219200" y="62484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23558" name="Line 6"/>
          <p:cNvSpPr>
            <a:spLocks noChangeShapeType="1"/>
          </p:cNvSpPr>
          <p:nvPr/>
        </p:nvSpPr>
        <p:spPr bwMode="auto">
          <a:xfrm>
            <a:off x="533400" y="18161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3550" y="644525"/>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400"/>
              <a:t>Endpoints</a:t>
            </a:r>
          </a:p>
        </p:txBody>
      </p:sp>
      <p:sp>
        <p:nvSpPr>
          <p:cNvPr id="1331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lstStyle/>
          <a:p>
            <a:pPr marL="366713" indent="-366713" defTabSz="977900">
              <a:buFontTx/>
              <a:buNone/>
            </a:pPr>
            <a:r>
              <a:rPr lang="en-US" altLang="en-US" sz="2800" b="1" i="1" u="sng"/>
              <a:t>Primary</a:t>
            </a:r>
            <a:endParaRPr lang="en-US" altLang="en-US" sz="2800" i="1"/>
          </a:p>
          <a:p>
            <a:pPr marL="795338" lvl="1" indent="-306388" defTabSz="977900">
              <a:buClr>
                <a:srgbClr val="00FF00"/>
              </a:buClr>
              <a:buFontTx/>
              <a:buChar char="•"/>
            </a:pPr>
            <a:r>
              <a:rPr lang="en-US" altLang="en-US" sz="2400" i="1"/>
              <a:t> </a:t>
            </a:r>
            <a:r>
              <a:rPr lang="en-US" altLang="en-US" sz="2400"/>
              <a:t>Non-fatal MI or coronary heart disease death as a first  event</a:t>
            </a:r>
          </a:p>
          <a:p>
            <a:pPr marL="366713" indent="-366713" defTabSz="977900">
              <a:buFontTx/>
              <a:buNone/>
            </a:pPr>
            <a:r>
              <a:rPr lang="en-US" altLang="en-US" sz="2800" b="1" i="1" u="sng"/>
              <a:t>Secondary</a:t>
            </a:r>
            <a:endParaRPr lang="en-US" altLang="en-US" sz="2800" i="1"/>
          </a:p>
          <a:p>
            <a:pPr marL="795338" lvl="1" indent="-306388" defTabSz="977900">
              <a:buClr>
                <a:srgbClr val="00FF00"/>
              </a:buClr>
              <a:buFontTx/>
              <a:buChar char="•"/>
            </a:pPr>
            <a:r>
              <a:rPr lang="en-US" altLang="en-US" sz="2400"/>
              <a:t>	Non-fatal MI</a:t>
            </a:r>
          </a:p>
          <a:p>
            <a:pPr marL="795338" lvl="1" indent="-306388" defTabSz="977900">
              <a:buClr>
                <a:srgbClr val="00FF00"/>
              </a:buClr>
              <a:buFontTx/>
              <a:buChar char="•"/>
            </a:pPr>
            <a:r>
              <a:rPr lang="en-US" altLang="en-US" sz="2400"/>
              <a:t>	Coronary heart disease death</a:t>
            </a:r>
          </a:p>
        </p:txBody>
      </p:sp>
      <p:sp>
        <p:nvSpPr>
          <p:cNvPr id="13319" name="Rectangle 7"/>
          <p:cNvSpPr>
            <a:spLocks noChangeArrowheads="1"/>
          </p:cNvSpPr>
          <p:nvPr/>
        </p:nvSpPr>
        <p:spPr bwMode="auto">
          <a:xfrm>
            <a:off x="773113" y="6062663"/>
            <a:ext cx="40751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a:effectLst>
                  <a:outerShdw blurRad="38100" dist="38100" dir="2700000" algn="tl">
                    <a:srgbClr val="000000"/>
                  </a:outerShdw>
                </a:effectLst>
                <a:latin typeface="Footlight MT Light" pitchFamily="18" charset="0"/>
              </a:rPr>
              <a:t>James Shepherd, et al, N Engl J Med 1995;333:1301-7</a:t>
            </a:r>
          </a:p>
        </p:txBody>
      </p:sp>
      <p:sp>
        <p:nvSpPr>
          <p:cNvPr id="13320" name="Line 8"/>
          <p:cNvSpPr>
            <a:spLocks noChangeShapeType="1"/>
          </p:cNvSpPr>
          <p:nvPr/>
        </p:nvSpPr>
        <p:spPr bwMode="auto">
          <a:xfrm>
            <a:off x="533400" y="16510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04850" y="606425"/>
            <a:ext cx="8747125" cy="1176338"/>
          </a:xfrm>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nchor="t"/>
          <a:lstStyle/>
          <a:p>
            <a:pPr defTabSz="977900"/>
            <a:r>
              <a:rPr lang="en-US" altLang="en-US" sz="4400"/>
              <a:t>Other Endpoints</a:t>
            </a:r>
          </a:p>
        </p:txBody>
      </p:sp>
      <p:sp>
        <p:nvSpPr>
          <p:cNvPr id="1433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8425" tIns="49212" rIns="98425" bIns="49212"/>
          <a:lstStyle/>
          <a:p>
            <a:pPr marL="366713" indent="-366713" defTabSz="977900"/>
            <a:r>
              <a:rPr lang="en-US" altLang="en-US" sz="2800"/>
              <a:t>Cardiovascular mortality</a:t>
            </a:r>
          </a:p>
          <a:p>
            <a:pPr marL="366713" indent="-366713" defTabSz="977900"/>
            <a:endParaRPr lang="en-US" altLang="en-US" sz="2800"/>
          </a:p>
          <a:p>
            <a:pPr marL="366713" indent="-366713" defTabSz="977900"/>
            <a:r>
              <a:rPr lang="en-US" altLang="en-US" sz="2800"/>
              <a:t>Total mortality</a:t>
            </a:r>
          </a:p>
          <a:p>
            <a:pPr marL="366713" indent="-366713" defTabSz="977900"/>
            <a:endParaRPr lang="en-US" altLang="en-US" sz="2800"/>
          </a:p>
          <a:p>
            <a:pPr marL="366713" indent="-366713" defTabSz="977900"/>
            <a:r>
              <a:rPr lang="en-US" altLang="en-US" sz="2800"/>
              <a:t>Coronary revascularization procedures</a:t>
            </a:r>
          </a:p>
        </p:txBody>
      </p:sp>
      <p:sp>
        <p:nvSpPr>
          <p:cNvPr id="14343" name="Rectangle 7"/>
          <p:cNvSpPr>
            <a:spLocks noChangeArrowheads="1"/>
          </p:cNvSpPr>
          <p:nvPr/>
        </p:nvSpPr>
        <p:spPr bwMode="auto">
          <a:xfrm>
            <a:off x="922338" y="5926138"/>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14344" name="Line 8"/>
          <p:cNvSpPr>
            <a:spLocks noChangeShapeType="1"/>
          </p:cNvSpPr>
          <p:nvPr/>
        </p:nvSpPr>
        <p:spPr bwMode="auto">
          <a:xfrm>
            <a:off x="533400" y="16764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WOS</a:t>
            </a:r>
            <a:br>
              <a:rPr lang="en-US" altLang="en-US"/>
            </a:br>
            <a:r>
              <a:rPr lang="en-US" altLang="en-US"/>
              <a:t>Reduction in Lipids</a:t>
            </a:r>
          </a:p>
        </p:txBody>
      </p:sp>
      <p:sp>
        <p:nvSpPr>
          <p:cNvPr id="819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Pravastatin reduced lipid levels by*:</a:t>
            </a:r>
          </a:p>
          <a:p>
            <a:pPr lvl="1"/>
            <a:r>
              <a:rPr lang="en-US" altLang="en-US" sz="2600"/>
              <a:t>20% reduction in TC</a:t>
            </a:r>
          </a:p>
          <a:p>
            <a:pPr lvl="1"/>
            <a:r>
              <a:rPr lang="en-US" altLang="en-US" sz="2600"/>
              <a:t>26% reduction in LDL</a:t>
            </a:r>
          </a:p>
          <a:p>
            <a:pPr lvl="1"/>
            <a:r>
              <a:rPr lang="en-US" altLang="en-US" sz="2600"/>
              <a:t>12% reduction in Trigs</a:t>
            </a:r>
          </a:p>
          <a:p>
            <a:pPr lvl="1"/>
            <a:r>
              <a:rPr lang="en-US" altLang="en-US" sz="2600"/>
              <a:t>5% increase in HDL</a:t>
            </a:r>
          </a:p>
        </p:txBody>
      </p:sp>
      <p:sp>
        <p:nvSpPr>
          <p:cNvPr id="8196" name="Rectangle 4"/>
          <p:cNvSpPr>
            <a:spLocks noChangeArrowheads="1"/>
          </p:cNvSpPr>
          <p:nvPr/>
        </p:nvSpPr>
        <p:spPr bwMode="auto">
          <a:xfrm>
            <a:off x="914400" y="4800600"/>
            <a:ext cx="80772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1800" i="1">
                <a:effectLst>
                  <a:outerShdw blurRad="38100" dist="38100" dir="2700000" algn="tl">
                    <a:srgbClr val="000000"/>
                  </a:outerShdw>
                </a:effectLst>
                <a:latin typeface="Footlight MT Light" pitchFamily="18" charset="0"/>
              </a:rPr>
              <a:t>*Data analyzed according to the treatment actually received </a:t>
            </a:r>
            <a:r>
              <a:rPr lang="en-US" altLang="en-US" sz="1800" b="1" i="1" u="sng">
                <a:effectLst>
                  <a:outerShdw blurRad="38100" dist="38100" dir="2700000" algn="tl">
                    <a:srgbClr val="000000"/>
                  </a:outerShdw>
                </a:effectLst>
                <a:latin typeface="Footlight MT Light" pitchFamily="18" charset="0"/>
              </a:rPr>
              <a:t>not</a:t>
            </a:r>
            <a:r>
              <a:rPr lang="en-US" altLang="en-US" sz="1800" i="1">
                <a:effectLst>
                  <a:outerShdw blurRad="38100" dist="38100" dir="2700000" algn="tl">
                    <a:srgbClr val="000000"/>
                  </a:outerShdw>
                </a:effectLst>
                <a:latin typeface="Footlight MT Light" pitchFamily="18" charset="0"/>
              </a:rPr>
              <a:t>  according to the intention-to-treat principle</a:t>
            </a:r>
          </a:p>
        </p:txBody>
      </p:sp>
      <p:sp>
        <p:nvSpPr>
          <p:cNvPr id="8197" name="Rectangle 5"/>
          <p:cNvSpPr>
            <a:spLocks noChangeArrowheads="1"/>
          </p:cNvSpPr>
          <p:nvPr/>
        </p:nvSpPr>
        <p:spPr bwMode="auto">
          <a:xfrm>
            <a:off x="990600" y="59436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8198" name="Line 6"/>
          <p:cNvSpPr>
            <a:spLocks noChangeShapeType="1"/>
          </p:cNvSpPr>
          <p:nvPr/>
        </p:nvSpPr>
        <p:spPr bwMode="auto">
          <a:xfrm>
            <a:off x="533400" y="19050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2325" y="342900"/>
            <a:ext cx="874395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Effects of Pravastatin Therapy on Plasma LDL Cholesterol Levels</a:t>
            </a:r>
          </a:p>
        </p:txBody>
      </p:sp>
      <p:graphicFrame>
        <p:nvGraphicFramePr>
          <p:cNvPr id="9219" name="Object 3">
            <a:hlinkClick r:id="" action="ppaction://ole?verb=0"/>
          </p:cNvPr>
          <p:cNvGraphicFramePr>
            <a:graphicFrameLocks/>
          </p:cNvGraphicFramePr>
          <p:nvPr>
            <p:ph type="chart" idx="1"/>
          </p:nvPr>
        </p:nvGraphicFramePr>
        <p:xfrm>
          <a:off x="723900" y="1639888"/>
          <a:ext cx="8915400" cy="4721225"/>
        </p:xfrm>
        <a:graphic>
          <a:graphicData uri="http://schemas.openxmlformats.org/presentationml/2006/ole">
            <mc:AlternateContent xmlns:mc="http://schemas.openxmlformats.org/markup-compatibility/2006">
              <mc:Choice xmlns:v="urn:schemas-microsoft-com:vml" Requires="v">
                <p:oleObj spid="_x0000_s24576" name="Chart" r:id="rId3" imgW="7772897" imgH="4115250" progId="MSGraph.Chart.8">
                  <p:embed followColorScheme="full"/>
                </p:oleObj>
              </mc:Choice>
              <mc:Fallback>
                <p:oleObj name="Chart" r:id="rId3" imgW="7772897" imgH="4115250"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 y="1639888"/>
                        <a:ext cx="8915400" cy="472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Rectangle 4"/>
          <p:cNvSpPr>
            <a:spLocks noChangeArrowheads="1"/>
          </p:cNvSpPr>
          <p:nvPr/>
        </p:nvSpPr>
        <p:spPr bwMode="auto">
          <a:xfrm>
            <a:off x="1066800" y="6172200"/>
            <a:ext cx="4156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400" i="1">
                <a:effectLst>
                  <a:outerShdw blurRad="38100" dist="38100" dir="2700000" algn="tl">
                    <a:srgbClr val="000000"/>
                  </a:outerShdw>
                </a:effectLst>
                <a:latin typeface="Footlight MT Light" pitchFamily="18" charset="0"/>
              </a:rPr>
              <a:t>James Shepherd, et al, N Engl J Med 1995;333:1301-7</a:t>
            </a:r>
          </a:p>
        </p:txBody>
      </p:sp>
      <p:sp>
        <p:nvSpPr>
          <p:cNvPr id="9221" name="Rectangle 5"/>
          <p:cNvSpPr>
            <a:spLocks noChangeArrowheads="1"/>
          </p:cNvSpPr>
          <p:nvPr/>
        </p:nvSpPr>
        <p:spPr bwMode="auto">
          <a:xfrm>
            <a:off x="3789363" y="3041650"/>
            <a:ext cx="29432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a:effectLst>
                  <a:outerShdw blurRad="38100" dist="38100" dir="2700000" algn="tl">
                    <a:srgbClr val="000000"/>
                  </a:outerShdw>
                </a:effectLst>
              </a:rPr>
              <a:t>pravastatin (intention-to-treat)</a:t>
            </a:r>
          </a:p>
        </p:txBody>
      </p:sp>
      <p:sp>
        <p:nvSpPr>
          <p:cNvPr id="9222" name="Rectangle 6"/>
          <p:cNvSpPr>
            <a:spLocks noChangeArrowheads="1"/>
          </p:cNvSpPr>
          <p:nvPr/>
        </p:nvSpPr>
        <p:spPr bwMode="auto">
          <a:xfrm>
            <a:off x="3886200" y="4038600"/>
            <a:ext cx="28606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a:effectLst>
                  <a:outerShdw blurRad="38100" dist="38100" dir="2700000" algn="tl">
                    <a:srgbClr val="000000"/>
                  </a:outerShdw>
                </a:effectLst>
              </a:rPr>
              <a:t>pravastatin (actual treatment)</a:t>
            </a:r>
          </a:p>
        </p:txBody>
      </p:sp>
      <p:sp>
        <p:nvSpPr>
          <p:cNvPr id="9223" name="Rectangle 7"/>
          <p:cNvSpPr>
            <a:spLocks noChangeArrowheads="1"/>
          </p:cNvSpPr>
          <p:nvPr/>
        </p:nvSpPr>
        <p:spPr bwMode="auto">
          <a:xfrm>
            <a:off x="3713163" y="2359025"/>
            <a:ext cx="2568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a:effectLst>
                  <a:outerShdw blurRad="38100" dist="38100" dir="2700000" algn="tl">
                    <a:srgbClr val="000000"/>
                  </a:outerShdw>
                </a:effectLst>
              </a:rPr>
              <a:t>placebo (actual treatment)</a:t>
            </a:r>
          </a:p>
        </p:txBody>
      </p:sp>
      <p:sp>
        <p:nvSpPr>
          <p:cNvPr id="9224" name="Rectangle 8"/>
          <p:cNvSpPr>
            <a:spLocks noChangeArrowheads="1"/>
          </p:cNvSpPr>
          <p:nvPr/>
        </p:nvSpPr>
        <p:spPr bwMode="auto">
          <a:xfrm>
            <a:off x="3675063" y="1876425"/>
            <a:ext cx="2720975"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a:effectLst>
                  <a:outerShdw blurRad="38100" dist="38100" dir="2700000" algn="tl">
                    <a:srgbClr val="000000"/>
                  </a:outerShdw>
                </a:effectLst>
              </a:rPr>
              <a:t>placebo (intention -to-treat)</a:t>
            </a:r>
          </a:p>
        </p:txBody>
      </p:sp>
      <p:sp>
        <p:nvSpPr>
          <p:cNvPr id="9225" name="Line 9"/>
          <p:cNvSpPr>
            <a:spLocks noChangeShapeType="1"/>
          </p:cNvSpPr>
          <p:nvPr/>
        </p:nvSpPr>
        <p:spPr bwMode="auto">
          <a:xfrm>
            <a:off x="533400" y="1587500"/>
            <a:ext cx="9220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theme/theme1.xml><?xml version="1.0" encoding="utf-8"?>
<a:theme xmlns:a="http://schemas.openxmlformats.org/drawingml/2006/main" name="Gibson">
  <a:themeElements>
    <a:clrScheme name="">
      <a:dk1>
        <a:srgbClr val="66FF66"/>
      </a:dk1>
      <a:lt1>
        <a:srgbClr val="FFFFFF"/>
      </a:lt1>
      <a:dk2>
        <a:srgbClr val="000099"/>
      </a:dk2>
      <a:lt2>
        <a:srgbClr val="FFFF00"/>
      </a:lt2>
      <a:accent1>
        <a:srgbClr val="00CC00"/>
      </a:accent1>
      <a:accent2>
        <a:srgbClr val="0000FF"/>
      </a:accent2>
      <a:accent3>
        <a:srgbClr val="AAAACA"/>
      </a:accent3>
      <a:accent4>
        <a:srgbClr val="DADADA"/>
      </a:accent4>
      <a:accent5>
        <a:srgbClr val="AAE2AA"/>
      </a:accent5>
      <a:accent6>
        <a:srgbClr val="0000E7"/>
      </a:accent6>
      <a:hlink>
        <a:srgbClr val="CC0099"/>
      </a:hlink>
      <a:folHlink>
        <a:srgbClr val="FFFF00"/>
      </a:folHlink>
    </a:clrScheme>
    <a:fontScheme name="Gib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ibs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ibs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ibs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ibs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ibs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ibs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ibs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Designs\Gibson.pot</Template>
  <TotalTime>1472214355</TotalTime>
  <Pages>8</Pages>
  <Words>546</Words>
  <Application>Microsoft Office PowerPoint</Application>
  <PresentationFormat>35mm Slides</PresentationFormat>
  <Paragraphs>114</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Times New Roman</vt:lpstr>
      <vt:lpstr>Arial</vt:lpstr>
      <vt:lpstr>Footlight MT Light</vt:lpstr>
      <vt:lpstr>Monotype Sorts</vt:lpstr>
      <vt:lpstr>Gibson</vt:lpstr>
      <vt:lpstr>Microsoft Graph 97 Chart</vt:lpstr>
      <vt:lpstr>Document</vt:lpstr>
      <vt:lpstr>Prevention of Coronary Heart Disease with Pravastatin in Men with Hypercholesterolemia</vt:lpstr>
      <vt:lpstr>Background</vt:lpstr>
      <vt:lpstr>West of Scotland Coronary Prevention Study Group (WOS)</vt:lpstr>
      <vt:lpstr>WOS Baseline Characteristics</vt:lpstr>
      <vt:lpstr>PowerPoint Presentation</vt:lpstr>
      <vt:lpstr>Endpoints</vt:lpstr>
      <vt:lpstr>Other Endpoints</vt:lpstr>
      <vt:lpstr>WOS Reduction in Lipids</vt:lpstr>
      <vt:lpstr>Effects of Pravastatin Therapy on Plasma LDL Cholesterol Levels</vt:lpstr>
      <vt:lpstr>Nonfatal MI or CHD Death (Primary Endpoint)</vt:lpstr>
      <vt:lpstr>Non-Fatal MI (Secondary Endpoint)</vt:lpstr>
      <vt:lpstr>CHD Death (Secondary Endpoint)</vt:lpstr>
      <vt:lpstr>Cardiovascular Death</vt:lpstr>
      <vt:lpstr>Coronary Interventions</vt:lpstr>
      <vt:lpstr>Total Mortality</vt:lpstr>
      <vt:lpstr>WOS  Results/Clinical Events</vt:lpstr>
      <vt:lpstr>WOS Conclusions</vt:lpstr>
      <vt:lpstr>Projected Benefits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England Journal of Medicine November 16, 1995  Prevention of Coronary Heart Disease with Pravastatin in Men with Hypercholesterolemia</dc:title>
  <dc:subject>West of Scotland</dc:subject>
  <dc:creator>HSA</dc:creator>
  <cp:lastModifiedBy>Halaby,Rim N. (BIDMC - Cardiology)</cp:lastModifiedBy>
  <cp:revision>9</cp:revision>
  <cp:lastPrinted>1601-01-01T00:00:00Z</cp:lastPrinted>
  <dcterms:created xsi:type="dcterms:W3CDTF">1995-11-18T00:45:36Z</dcterms:created>
  <dcterms:modified xsi:type="dcterms:W3CDTF">2014-10-16T12:29:10Z</dcterms:modified>
</cp:coreProperties>
</file>